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56" r:id="rId2"/>
    <p:sldId id="257" r:id="rId3"/>
    <p:sldId id="294" r:id="rId4"/>
    <p:sldId id="258" r:id="rId5"/>
    <p:sldId id="259" r:id="rId6"/>
    <p:sldId id="260" r:id="rId7"/>
    <p:sldId id="261" r:id="rId8"/>
    <p:sldId id="262" r:id="rId9"/>
    <p:sldId id="312" r:id="rId10"/>
    <p:sldId id="313" r:id="rId11"/>
    <p:sldId id="296" r:id="rId12"/>
    <p:sldId id="299" r:id="rId13"/>
    <p:sldId id="297" r:id="rId14"/>
    <p:sldId id="273" r:id="rId15"/>
    <p:sldId id="266" r:id="rId16"/>
    <p:sldId id="268" r:id="rId17"/>
    <p:sldId id="309" r:id="rId18"/>
    <p:sldId id="310" r:id="rId19"/>
    <p:sldId id="298" r:id="rId20"/>
    <p:sldId id="311" r:id="rId21"/>
    <p:sldId id="269" r:id="rId22"/>
    <p:sldId id="270" r:id="rId23"/>
    <p:sldId id="289" r:id="rId24"/>
    <p:sldId id="271" r:id="rId25"/>
    <p:sldId id="275" r:id="rId26"/>
    <p:sldId id="276" r:id="rId27"/>
    <p:sldId id="277" r:id="rId28"/>
    <p:sldId id="265" r:id="rId29"/>
    <p:sldId id="281" r:id="rId30"/>
    <p:sldId id="278" r:id="rId31"/>
    <p:sldId id="279" r:id="rId32"/>
    <p:sldId id="300" r:id="rId33"/>
    <p:sldId id="301" r:id="rId34"/>
    <p:sldId id="306" r:id="rId35"/>
    <p:sldId id="305" r:id="rId36"/>
    <p:sldId id="302" r:id="rId37"/>
    <p:sldId id="303" r:id="rId38"/>
    <p:sldId id="291" r:id="rId39"/>
    <p:sldId id="304" r:id="rId40"/>
    <p:sldId id="285" r:id="rId41"/>
    <p:sldId id="282" r:id="rId42"/>
    <p:sldId id="287" r:id="rId43"/>
    <p:sldId id="284" r:id="rId44"/>
    <p:sldId id="283" r:id="rId45"/>
    <p:sldId id="288" r:id="rId46"/>
    <p:sldId id="314" r:id="rId47"/>
    <p:sldId id="315" r:id="rId48"/>
    <p:sldId id="316" r:id="rId49"/>
    <p:sldId id="317" r:id="rId50"/>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103" d="100"/>
          <a:sy n="103" d="100"/>
        </p:scale>
        <p:origin x="-1050" y="-90"/>
      </p:cViewPr>
      <p:guideLst>
        <p:guide orient="horz" pos="2160"/>
        <p:guide pos="2880"/>
      </p:guideLst>
    </p:cSldViewPr>
  </p:slideViewPr>
  <p:notesTextViewPr>
    <p:cViewPr>
      <p:scale>
        <a:sx n="1" d="1"/>
        <a:sy n="1" d="1"/>
      </p:scale>
      <p:origin x="0" y="0"/>
    </p:cViewPr>
  </p:notesTextViewPr>
  <p:notesViewPr>
    <p:cSldViewPr>
      <p:cViewPr varScale="1">
        <p:scale>
          <a:sx n="82" d="100"/>
          <a:sy n="82" d="100"/>
        </p:scale>
        <p:origin x="-3180"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446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396E8D0-EC21-4662-95AE-63112D1AE489}" type="datetimeFigureOut">
              <a:rPr lang="de-DE" smtClean="0"/>
              <a:t>03.12.2013</a:t>
            </a:fld>
            <a:endParaRPr lang="de-D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38DE0B7-A18B-4400-B1E4-50F367F78CA0}" type="slidenum">
              <a:rPr lang="de-DE" smtClean="0"/>
              <a:t>‹#›</a:t>
            </a:fld>
            <a:endParaRPr lang="de-DE"/>
          </a:p>
        </p:txBody>
      </p:sp>
    </p:spTree>
    <p:extLst>
      <p:ext uri="{BB962C8B-B14F-4D97-AF65-F5344CB8AC3E}">
        <p14:creationId xmlns:p14="http://schemas.microsoft.com/office/powerpoint/2010/main" val="3428080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a:p>
        </p:txBody>
      </p:sp>
      <p:sp>
        <p:nvSpPr>
          <p:cNvPr id="4" name="Date Placeholder 3"/>
          <p:cNvSpPr>
            <a:spLocks noGrp="1"/>
          </p:cNvSpPr>
          <p:nvPr>
            <p:ph type="dt" sz="half" idx="10"/>
          </p:nvPr>
        </p:nvSpPr>
        <p:spPr/>
        <p:txBody>
          <a:bodyPr/>
          <a:lstStyle/>
          <a:p>
            <a:fld id="{C7D92882-9CF5-449B-9193-6B93CF2BB8AC}" type="datetimeFigureOut">
              <a:rPr lang="de-DE" smtClean="0"/>
              <a:t>03.12.2013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71F2346-6903-4743-A13D-1214ECF60FBF}" type="slidenum">
              <a:rPr lang="de-DE" smtClean="0"/>
              <a:t>‹#›</a:t>
            </a:fld>
            <a:endParaRPr lang="de-DE"/>
          </a:p>
        </p:txBody>
      </p:sp>
    </p:spTree>
    <p:extLst>
      <p:ext uri="{BB962C8B-B14F-4D97-AF65-F5344CB8AC3E}">
        <p14:creationId xmlns:p14="http://schemas.microsoft.com/office/powerpoint/2010/main" val="1346414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C7D92882-9CF5-449B-9193-6B93CF2BB8AC}" type="datetimeFigureOut">
              <a:rPr lang="de-DE" smtClean="0"/>
              <a:t>03.12.2013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71F2346-6903-4743-A13D-1214ECF60FBF}" type="slidenum">
              <a:rPr lang="de-DE" smtClean="0"/>
              <a:t>‹#›</a:t>
            </a:fld>
            <a:endParaRPr lang="de-DE"/>
          </a:p>
        </p:txBody>
      </p:sp>
    </p:spTree>
    <p:extLst>
      <p:ext uri="{BB962C8B-B14F-4D97-AF65-F5344CB8AC3E}">
        <p14:creationId xmlns:p14="http://schemas.microsoft.com/office/powerpoint/2010/main" val="3931899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C7D92882-9CF5-449B-9193-6B93CF2BB8AC}" type="datetimeFigureOut">
              <a:rPr lang="de-DE" smtClean="0"/>
              <a:t>03.12.2013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71F2346-6903-4743-A13D-1214ECF60FBF}" type="slidenum">
              <a:rPr lang="de-DE" smtClean="0"/>
              <a:t>‹#›</a:t>
            </a:fld>
            <a:endParaRPr lang="de-DE"/>
          </a:p>
        </p:txBody>
      </p:sp>
    </p:spTree>
    <p:extLst>
      <p:ext uri="{BB962C8B-B14F-4D97-AF65-F5344CB8AC3E}">
        <p14:creationId xmlns:p14="http://schemas.microsoft.com/office/powerpoint/2010/main" val="2252621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C7D92882-9CF5-449B-9193-6B93CF2BB8AC}" type="datetimeFigureOut">
              <a:rPr lang="de-DE" smtClean="0"/>
              <a:t>03.12.2013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71F2346-6903-4743-A13D-1214ECF60FBF}" type="slidenum">
              <a:rPr lang="de-DE" smtClean="0"/>
              <a:t>‹#›</a:t>
            </a:fld>
            <a:endParaRPr lang="de-DE"/>
          </a:p>
        </p:txBody>
      </p:sp>
    </p:spTree>
    <p:extLst>
      <p:ext uri="{BB962C8B-B14F-4D97-AF65-F5344CB8AC3E}">
        <p14:creationId xmlns:p14="http://schemas.microsoft.com/office/powerpoint/2010/main" val="788553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D92882-9CF5-449B-9193-6B93CF2BB8AC}" type="datetimeFigureOut">
              <a:rPr lang="de-DE" smtClean="0"/>
              <a:t>03.12.2013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71F2346-6903-4743-A13D-1214ECF60FBF}" type="slidenum">
              <a:rPr lang="de-DE" smtClean="0"/>
              <a:t>‹#›</a:t>
            </a:fld>
            <a:endParaRPr lang="de-DE"/>
          </a:p>
        </p:txBody>
      </p:sp>
    </p:spTree>
    <p:extLst>
      <p:ext uri="{BB962C8B-B14F-4D97-AF65-F5344CB8AC3E}">
        <p14:creationId xmlns:p14="http://schemas.microsoft.com/office/powerpoint/2010/main" val="2303425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e Placeholder 4"/>
          <p:cNvSpPr>
            <a:spLocks noGrp="1"/>
          </p:cNvSpPr>
          <p:nvPr>
            <p:ph type="dt" sz="half" idx="10"/>
          </p:nvPr>
        </p:nvSpPr>
        <p:spPr/>
        <p:txBody>
          <a:bodyPr/>
          <a:lstStyle/>
          <a:p>
            <a:fld id="{C7D92882-9CF5-449B-9193-6B93CF2BB8AC}" type="datetimeFigureOut">
              <a:rPr lang="de-DE" smtClean="0"/>
              <a:t>03.12.2013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71F2346-6903-4743-A13D-1214ECF60FBF}" type="slidenum">
              <a:rPr lang="de-DE" smtClean="0"/>
              <a:t>‹#›</a:t>
            </a:fld>
            <a:endParaRPr lang="de-DE"/>
          </a:p>
        </p:txBody>
      </p:sp>
    </p:spTree>
    <p:extLst>
      <p:ext uri="{BB962C8B-B14F-4D97-AF65-F5344CB8AC3E}">
        <p14:creationId xmlns:p14="http://schemas.microsoft.com/office/powerpoint/2010/main" val="1414853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e Placeholder 6"/>
          <p:cNvSpPr>
            <a:spLocks noGrp="1"/>
          </p:cNvSpPr>
          <p:nvPr>
            <p:ph type="dt" sz="half" idx="10"/>
          </p:nvPr>
        </p:nvSpPr>
        <p:spPr/>
        <p:txBody>
          <a:bodyPr/>
          <a:lstStyle/>
          <a:p>
            <a:fld id="{C7D92882-9CF5-449B-9193-6B93CF2BB8AC}" type="datetimeFigureOut">
              <a:rPr lang="de-DE" smtClean="0"/>
              <a:t>03.12.2013</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D71F2346-6903-4743-A13D-1214ECF60FBF}" type="slidenum">
              <a:rPr lang="de-DE" smtClean="0"/>
              <a:t>‹#›</a:t>
            </a:fld>
            <a:endParaRPr lang="de-DE"/>
          </a:p>
        </p:txBody>
      </p:sp>
    </p:spTree>
    <p:extLst>
      <p:ext uri="{BB962C8B-B14F-4D97-AF65-F5344CB8AC3E}">
        <p14:creationId xmlns:p14="http://schemas.microsoft.com/office/powerpoint/2010/main" val="3102139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2"/>
          <p:cNvSpPr>
            <a:spLocks noGrp="1"/>
          </p:cNvSpPr>
          <p:nvPr>
            <p:ph type="dt" sz="half" idx="10"/>
          </p:nvPr>
        </p:nvSpPr>
        <p:spPr/>
        <p:txBody>
          <a:bodyPr/>
          <a:lstStyle/>
          <a:p>
            <a:fld id="{C7D92882-9CF5-449B-9193-6B93CF2BB8AC}" type="datetimeFigureOut">
              <a:rPr lang="de-DE" smtClean="0"/>
              <a:t>03.12.2013</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D71F2346-6903-4743-A13D-1214ECF60FBF}" type="slidenum">
              <a:rPr lang="de-DE" smtClean="0"/>
              <a:t>‹#›</a:t>
            </a:fld>
            <a:endParaRPr lang="de-DE"/>
          </a:p>
        </p:txBody>
      </p:sp>
    </p:spTree>
    <p:extLst>
      <p:ext uri="{BB962C8B-B14F-4D97-AF65-F5344CB8AC3E}">
        <p14:creationId xmlns:p14="http://schemas.microsoft.com/office/powerpoint/2010/main" val="2916120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D92882-9CF5-449B-9193-6B93CF2BB8AC}" type="datetimeFigureOut">
              <a:rPr lang="de-DE" smtClean="0"/>
              <a:t>03.12.2013</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D71F2346-6903-4743-A13D-1214ECF60FBF}" type="slidenum">
              <a:rPr lang="de-DE" smtClean="0"/>
              <a:t>‹#›</a:t>
            </a:fld>
            <a:endParaRPr lang="de-DE"/>
          </a:p>
        </p:txBody>
      </p:sp>
    </p:spTree>
    <p:extLst>
      <p:ext uri="{BB962C8B-B14F-4D97-AF65-F5344CB8AC3E}">
        <p14:creationId xmlns:p14="http://schemas.microsoft.com/office/powerpoint/2010/main" val="3083959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D92882-9CF5-449B-9193-6B93CF2BB8AC}" type="datetimeFigureOut">
              <a:rPr lang="de-DE" smtClean="0"/>
              <a:t>03.12.2013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71F2346-6903-4743-A13D-1214ECF60FBF}" type="slidenum">
              <a:rPr lang="de-DE" smtClean="0"/>
              <a:t>‹#›</a:t>
            </a:fld>
            <a:endParaRPr lang="de-DE"/>
          </a:p>
        </p:txBody>
      </p:sp>
    </p:spTree>
    <p:extLst>
      <p:ext uri="{BB962C8B-B14F-4D97-AF65-F5344CB8AC3E}">
        <p14:creationId xmlns:p14="http://schemas.microsoft.com/office/powerpoint/2010/main" val="3374417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D92882-9CF5-449B-9193-6B93CF2BB8AC}" type="datetimeFigureOut">
              <a:rPr lang="de-DE" smtClean="0"/>
              <a:t>03.12.2013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71F2346-6903-4743-A13D-1214ECF60FBF}" type="slidenum">
              <a:rPr lang="de-DE" smtClean="0"/>
              <a:t>‹#›</a:t>
            </a:fld>
            <a:endParaRPr lang="de-DE"/>
          </a:p>
        </p:txBody>
      </p:sp>
    </p:spTree>
    <p:extLst>
      <p:ext uri="{BB962C8B-B14F-4D97-AF65-F5344CB8AC3E}">
        <p14:creationId xmlns:p14="http://schemas.microsoft.com/office/powerpoint/2010/main" val="82187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de-D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D92882-9CF5-449B-9193-6B93CF2BB8AC}" type="datetimeFigureOut">
              <a:rPr lang="de-DE" smtClean="0"/>
              <a:t>03.12.2013</a:t>
            </a:fld>
            <a:endParaRPr lang="de-D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1F2346-6903-4743-A13D-1214ECF60FBF}" type="slidenum">
              <a:rPr lang="de-DE" smtClean="0"/>
              <a:t>‹#›</a:t>
            </a:fld>
            <a:endParaRPr lang="de-DE"/>
          </a:p>
        </p:txBody>
      </p:sp>
    </p:spTree>
    <p:extLst>
      <p:ext uri="{BB962C8B-B14F-4D97-AF65-F5344CB8AC3E}">
        <p14:creationId xmlns:p14="http://schemas.microsoft.com/office/powerpoint/2010/main" val="2329172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dirty="0"/>
              <a:t>Western Settlement and the Rise and Fall of Populism</a:t>
            </a:r>
            <a:endParaRPr lang="de-DE" dirty="0"/>
          </a:p>
        </p:txBody>
      </p:sp>
      <p:sp>
        <p:nvSpPr>
          <p:cNvPr id="3" name="Subtitle 2"/>
          <p:cNvSpPr>
            <a:spLocks noGrp="1"/>
          </p:cNvSpPr>
          <p:nvPr>
            <p:ph type="subTitle" idx="1"/>
          </p:nvPr>
        </p:nvSpPr>
        <p:spPr/>
        <p:txBody>
          <a:bodyPr/>
          <a:lstStyle/>
          <a:p>
            <a:r>
              <a:rPr lang="de-DE" dirty="0" smtClean="0">
                <a:solidFill>
                  <a:schemeClr val="tx1"/>
                </a:solidFill>
              </a:rPr>
              <a:t>Mr. Daniel Lazar</a:t>
            </a:r>
            <a:endParaRPr lang="de-DE" dirty="0">
              <a:solidFill>
                <a:schemeClr val="tx1"/>
              </a:solidFill>
            </a:endParaRPr>
          </a:p>
        </p:txBody>
      </p:sp>
    </p:spTree>
    <p:extLst>
      <p:ext uri="{BB962C8B-B14F-4D97-AF65-F5344CB8AC3E}">
        <p14:creationId xmlns:p14="http://schemas.microsoft.com/office/powerpoint/2010/main" val="99477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Farmers in Debt</a:t>
            </a:r>
            <a:r>
              <a:rPr lang="de-DE" dirty="0" smtClean="0"/>
              <a:t/>
            </a:r>
            <a:br>
              <a:rPr lang="de-DE" dirty="0" smtClean="0"/>
            </a:br>
            <a:endParaRPr lang="de-DE" dirty="0"/>
          </a:p>
        </p:txBody>
      </p:sp>
      <p:sp>
        <p:nvSpPr>
          <p:cNvPr id="3" name="Content Placeholder 2"/>
          <p:cNvSpPr>
            <a:spLocks noGrp="1"/>
          </p:cNvSpPr>
          <p:nvPr>
            <p:ph idx="1"/>
          </p:nvPr>
        </p:nvSpPr>
        <p:spPr/>
        <p:txBody>
          <a:bodyPr>
            <a:normAutofit/>
          </a:bodyPr>
          <a:lstStyle/>
          <a:p>
            <a:pPr marL="0" indent="0">
              <a:buNone/>
            </a:pPr>
            <a:r>
              <a:rPr lang="en-US" b="1" u="sng" dirty="0"/>
              <a:t>Two tier </a:t>
            </a:r>
            <a:r>
              <a:rPr lang="en-US" b="1" u="sng" dirty="0" smtClean="0"/>
              <a:t>system</a:t>
            </a:r>
            <a:r>
              <a:rPr lang="en-US" dirty="0" smtClean="0"/>
              <a:t>: goods </a:t>
            </a:r>
            <a:r>
              <a:rPr lang="en-US" dirty="0"/>
              <a:t>bought on interest would cost more that </a:t>
            </a:r>
            <a:r>
              <a:rPr lang="en-US" dirty="0" smtClean="0"/>
              <a:t>goods </a:t>
            </a:r>
            <a:r>
              <a:rPr lang="en-US" dirty="0"/>
              <a:t>paid in </a:t>
            </a:r>
            <a:r>
              <a:rPr lang="en-US" dirty="0" smtClean="0"/>
              <a:t>full </a:t>
            </a:r>
            <a:endParaRPr lang="de-DE" dirty="0"/>
          </a:p>
          <a:p>
            <a:r>
              <a:rPr lang="en-US" dirty="0" smtClean="0"/>
              <a:t>Ex - 10 cent bag of seed, sold </a:t>
            </a:r>
            <a:r>
              <a:rPr lang="en-US" dirty="0"/>
              <a:t>for </a:t>
            </a:r>
            <a:r>
              <a:rPr lang="en-US" dirty="0" smtClean="0"/>
              <a:t>14 </a:t>
            </a:r>
            <a:r>
              <a:rPr lang="en-US" dirty="0"/>
              <a:t>cents at </a:t>
            </a:r>
            <a:r>
              <a:rPr lang="en-US" dirty="0" smtClean="0"/>
              <a:t>40% interest</a:t>
            </a:r>
          </a:p>
          <a:p>
            <a:r>
              <a:rPr lang="en-US" dirty="0" smtClean="0"/>
              <a:t>The </a:t>
            </a:r>
            <a:r>
              <a:rPr lang="en-US" dirty="0"/>
              <a:t>farmer was contractually </a:t>
            </a:r>
            <a:r>
              <a:rPr lang="en-US" dirty="0" smtClean="0"/>
              <a:t>obliged to not </a:t>
            </a:r>
            <a:r>
              <a:rPr lang="en-US" dirty="0"/>
              <a:t>buy goods </a:t>
            </a:r>
            <a:r>
              <a:rPr lang="en-US" dirty="0" smtClean="0"/>
              <a:t>from </a:t>
            </a:r>
            <a:r>
              <a:rPr lang="en-US" dirty="0"/>
              <a:t>any other merchants unless he paid </a:t>
            </a:r>
            <a:r>
              <a:rPr lang="en-US" dirty="0" smtClean="0"/>
              <a:t>cash </a:t>
            </a:r>
            <a:r>
              <a:rPr lang="en-US" dirty="0"/>
              <a:t>in full.</a:t>
            </a:r>
            <a:endParaRPr lang="de-DE" dirty="0"/>
          </a:p>
          <a:p>
            <a:endParaRPr lang="de-DE" dirty="0"/>
          </a:p>
        </p:txBody>
      </p:sp>
    </p:spTree>
    <p:extLst>
      <p:ext uri="{BB962C8B-B14F-4D97-AF65-F5344CB8AC3E}">
        <p14:creationId xmlns:p14="http://schemas.microsoft.com/office/powerpoint/2010/main" val="4069805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Farmers in Debt</a:t>
            </a:r>
            <a:r>
              <a:rPr lang="de-DE" dirty="0"/>
              <a:t/>
            </a:r>
            <a:br>
              <a:rPr lang="de-DE" dirty="0"/>
            </a:br>
            <a:endParaRPr lang="de-DE" dirty="0"/>
          </a:p>
        </p:txBody>
      </p:sp>
      <p:sp>
        <p:nvSpPr>
          <p:cNvPr id="3" name="Content Placeholder 2"/>
          <p:cNvSpPr>
            <a:spLocks noGrp="1"/>
          </p:cNvSpPr>
          <p:nvPr>
            <p:ph idx="1"/>
          </p:nvPr>
        </p:nvSpPr>
        <p:spPr>
          <a:xfrm>
            <a:off x="395536" y="1556792"/>
            <a:ext cx="8229600" cy="4525963"/>
          </a:xfrm>
        </p:spPr>
        <p:txBody>
          <a:bodyPr>
            <a:noAutofit/>
          </a:bodyPr>
          <a:lstStyle/>
          <a:p>
            <a:pPr lvl="0"/>
            <a:r>
              <a:rPr lang="en-US" sz="3600" b="1" u="sng" dirty="0" smtClean="0"/>
              <a:t>Panic of 1873</a:t>
            </a:r>
            <a:endParaRPr lang="en-US" sz="3600" dirty="0" smtClean="0"/>
          </a:p>
          <a:p>
            <a:pPr lvl="1"/>
            <a:r>
              <a:rPr lang="en-US" sz="3600" dirty="0" smtClean="0"/>
              <a:t>Post-war inflation</a:t>
            </a:r>
          </a:p>
          <a:p>
            <a:pPr lvl="1"/>
            <a:r>
              <a:rPr lang="en-US" sz="3600" dirty="0"/>
              <a:t>R</a:t>
            </a:r>
            <a:r>
              <a:rPr lang="en-US" sz="3600" dirty="0" smtClean="0"/>
              <a:t>ampant </a:t>
            </a:r>
            <a:r>
              <a:rPr lang="en-US" sz="3600" dirty="0"/>
              <a:t>speculative investments </a:t>
            </a:r>
            <a:r>
              <a:rPr lang="en-US" sz="3600" dirty="0" smtClean="0"/>
              <a:t>(esp. in railroads)</a:t>
            </a:r>
          </a:p>
          <a:p>
            <a:pPr lvl="1"/>
            <a:r>
              <a:rPr lang="en-US" sz="3600" dirty="0"/>
              <a:t>L</a:t>
            </a:r>
            <a:r>
              <a:rPr lang="en-US" sz="3600" dirty="0" smtClean="0"/>
              <a:t>arge </a:t>
            </a:r>
            <a:r>
              <a:rPr lang="en-US" sz="3600" dirty="0"/>
              <a:t>trade </a:t>
            </a:r>
            <a:r>
              <a:rPr lang="en-US" sz="3600" dirty="0" smtClean="0"/>
              <a:t>deficit</a:t>
            </a:r>
          </a:p>
          <a:p>
            <a:pPr lvl="1"/>
            <a:r>
              <a:rPr lang="en-US" sz="3600" dirty="0"/>
              <a:t>T</a:t>
            </a:r>
            <a:r>
              <a:rPr lang="en-US" sz="3600" dirty="0" smtClean="0"/>
              <a:t>umult in Central Europe  = bank failures</a:t>
            </a:r>
          </a:p>
          <a:p>
            <a:pPr lvl="1"/>
            <a:r>
              <a:rPr lang="en-US" sz="3600" dirty="0" smtClean="0"/>
              <a:t>Called </a:t>
            </a:r>
            <a:r>
              <a:rPr lang="en-US" sz="3600" dirty="0"/>
              <a:t>The Great Depression, until…</a:t>
            </a:r>
          </a:p>
          <a:p>
            <a:endParaRPr lang="de-DE" sz="3600" dirty="0"/>
          </a:p>
        </p:txBody>
      </p:sp>
    </p:spTree>
    <p:extLst>
      <p:ext uri="{BB962C8B-B14F-4D97-AF65-F5344CB8AC3E}">
        <p14:creationId xmlns:p14="http://schemas.microsoft.com/office/powerpoint/2010/main" val="1867775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Farmers in Debt</a:t>
            </a:r>
            <a:r>
              <a:rPr lang="de-DE" dirty="0"/>
              <a:t/>
            </a:r>
            <a:br>
              <a:rPr lang="de-DE" dirty="0"/>
            </a:br>
            <a:endParaRPr lang="de-DE" dirty="0"/>
          </a:p>
        </p:txBody>
      </p:sp>
      <p:sp>
        <p:nvSpPr>
          <p:cNvPr id="3" name="Content Placeholder 2"/>
          <p:cNvSpPr>
            <a:spLocks noGrp="1"/>
          </p:cNvSpPr>
          <p:nvPr>
            <p:ph idx="1"/>
          </p:nvPr>
        </p:nvSpPr>
        <p:spPr>
          <a:xfrm>
            <a:off x="457200" y="1196752"/>
            <a:ext cx="8229600" cy="5400600"/>
          </a:xfrm>
        </p:spPr>
        <p:txBody>
          <a:bodyPr>
            <a:noAutofit/>
          </a:bodyPr>
          <a:lstStyle/>
          <a:p>
            <a:pPr marL="0" indent="0">
              <a:buNone/>
            </a:pPr>
            <a:r>
              <a:rPr lang="en-US" sz="2200" b="1" u="sng" dirty="0" smtClean="0"/>
              <a:t>Panic of 1893</a:t>
            </a:r>
          </a:p>
          <a:p>
            <a:r>
              <a:rPr lang="en-US" sz="2200" dirty="0" smtClean="0"/>
              <a:t>Basically </a:t>
            </a:r>
            <a:r>
              <a:rPr lang="en-US" sz="2200" dirty="0"/>
              <a:t>same causes as </a:t>
            </a:r>
            <a:r>
              <a:rPr lang="en-US" sz="2200" dirty="0" smtClean="0"/>
              <a:t>1873. Plus: </a:t>
            </a:r>
            <a:endParaRPr lang="en-US" sz="2200" dirty="0"/>
          </a:p>
          <a:p>
            <a:pPr lvl="1"/>
            <a:r>
              <a:rPr lang="en-US" sz="2200" dirty="0" smtClean="0"/>
              <a:t>Sherman </a:t>
            </a:r>
            <a:r>
              <a:rPr lang="en-US" sz="2200" dirty="0"/>
              <a:t>Silver Purchase Act of </a:t>
            </a:r>
            <a:r>
              <a:rPr lang="en-US" sz="2200" dirty="0" smtClean="0"/>
              <a:t>1890</a:t>
            </a:r>
          </a:p>
          <a:p>
            <a:pPr lvl="1"/>
            <a:r>
              <a:rPr lang="en-US" sz="2200" dirty="0" smtClean="0"/>
              <a:t>1890 </a:t>
            </a:r>
            <a:r>
              <a:rPr lang="en-US" sz="2200" dirty="0"/>
              <a:t>McKinley Tariff (50</a:t>
            </a:r>
            <a:r>
              <a:rPr lang="en-US" sz="2200" dirty="0" smtClean="0"/>
              <a:t>% on imported industrial goods!)</a:t>
            </a:r>
            <a:endParaRPr lang="en-US" sz="2200" dirty="0"/>
          </a:p>
          <a:p>
            <a:r>
              <a:rPr lang="en-US" sz="2200" dirty="0"/>
              <a:t>Unemployment rate in PA hit 25%, NY 35%, MI 43%</a:t>
            </a:r>
          </a:p>
          <a:p>
            <a:r>
              <a:rPr lang="en-US" sz="2200" dirty="0"/>
              <a:t>15,000 businesses and 6,000 </a:t>
            </a:r>
            <a:r>
              <a:rPr lang="en-US" sz="2200" dirty="0" smtClean="0"/>
              <a:t>banks closed </a:t>
            </a:r>
            <a:endParaRPr lang="de-DE" sz="2200" dirty="0"/>
          </a:p>
          <a:p>
            <a:r>
              <a:rPr lang="en-US" sz="2200" dirty="0"/>
              <a:t>By 12/94, 1 in 5 unemployed</a:t>
            </a:r>
            <a:endParaRPr lang="de-DE" sz="2200" dirty="0"/>
          </a:p>
          <a:p>
            <a:r>
              <a:rPr lang="en-US" sz="2200" dirty="0"/>
              <a:t>Railroads busted</a:t>
            </a:r>
            <a:endParaRPr lang="de-DE" sz="2200" dirty="0"/>
          </a:p>
          <a:p>
            <a:r>
              <a:rPr lang="en-US" sz="2200" dirty="0"/>
              <a:t>Gilded </a:t>
            </a:r>
            <a:r>
              <a:rPr lang="en-US" sz="2200" dirty="0" smtClean="0"/>
              <a:t>Age: Starvation </a:t>
            </a:r>
            <a:r>
              <a:rPr lang="en-US" sz="2200" dirty="0"/>
              <a:t>in the Midst of </a:t>
            </a:r>
            <a:r>
              <a:rPr lang="en-US" sz="2200" dirty="0" smtClean="0"/>
              <a:t>Surplus</a:t>
            </a:r>
            <a:endParaRPr lang="en-US" sz="2200" dirty="0"/>
          </a:p>
          <a:p>
            <a:r>
              <a:rPr lang="en-US" sz="2200" b="1" dirty="0"/>
              <a:t>Coxey's Army</a:t>
            </a:r>
            <a:r>
              <a:rPr lang="en-US" sz="2200" dirty="0"/>
              <a:t>, the first populist "march on Washington“. Led by OH businessman, land speculator,  and politician Jacob Coxey</a:t>
            </a:r>
          </a:p>
          <a:p>
            <a:pPr marL="457200" lvl="1" indent="0">
              <a:buNone/>
            </a:pPr>
            <a:endParaRPr lang="de-DE" sz="2200" dirty="0"/>
          </a:p>
          <a:p>
            <a:pPr lvl="0"/>
            <a:r>
              <a:rPr lang="en-US" sz="2200" dirty="0"/>
              <a:t>Farmers NEED government assistance (a critical issue)</a:t>
            </a:r>
            <a:endParaRPr lang="de-DE" sz="2200" dirty="0"/>
          </a:p>
          <a:p>
            <a:endParaRPr lang="de-DE" sz="2200" dirty="0"/>
          </a:p>
        </p:txBody>
      </p:sp>
    </p:spTree>
    <p:extLst>
      <p:ext uri="{BB962C8B-B14F-4D97-AF65-F5344CB8AC3E}">
        <p14:creationId xmlns:p14="http://schemas.microsoft.com/office/powerpoint/2010/main" val="1510652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a:p>
        </p:txBody>
      </p:sp>
      <p:sp>
        <p:nvSpPr>
          <p:cNvPr id="3" name="Content Placeholder 2"/>
          <p:cNvSpPr>
            <a:spLocks noGrp="1"/>
          </p:cNvSpPr>
          <p:nvPr>
            <p:ph idx="1"/>
          </p:nvPr>
        </p:nvSpPr>
        <p:spPr/>
        <p:txBody>
          <a:bodyPr/>
          <a:lstStyle/>
          <a:p>
            <a:endParaRPr lang="de-DE" dirty="0" smtClean="0"/>
          </a:p>
          <a:p>
            <a:endParaRPr lang="de-DE" dirty="0"/>
          </a:p>
          <a:p>
            <a:pPr marL="0" indent="0" algn="ctr">
              <a:buNone/>
            </a:pPr>
            <a:r>
              <a:rPr lang="de-DE" sz="4000" dirty="0" smtClean="0"/>
              <a:t>The farmers, desperate, needed to unite and organize…</a:t>
            </a:r>
            <a:endParaRPr lang="de-DE" sz="4000" dirty="0"/>
          </a:p>
        </p:txBody>
      </p:sp>
    </p:spTree>
    <p:extLst>
      <p:ext uri="{BB962C8B-B14F-4D97-AF65-F5344CB8AC3E}">
        <p14:creationId xmlns:p14="http://schemas.microsoft.com/office/powerpoint/2010/main" val="177537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The Farmers Unite</a:t>
            </a:r>
            <a:endParaRPr lang="de-DE" dirty="0"/>
          </a:p>
        </p:txBody>
      </p:sp>
      <p:sp>
        <p:nvSpPr>
          <p:cNvPr id="3" name="Content Placeholder 2"/>
          <p:cNvSpPr>
            <a:spLocks noGrp="1"/>
          </p:cNvSpPr>
          <p:nvPr>
            <p:ph idx="1"/>
          </p:nvPr>
        </p:nvSpPr>
        <p:spPr/>
        <p:txBody>
          <a:bodyPr>
            <a:normAutofit fontScale="92500"/>
          </a:bodyPr>
          <a:lstStyle/>
          <a:p>
            <a:r>
              <a:rPr lang="en-US" dirty="0" smtClean="0"/>
              <a:t>Jeffersonian </a:t>
            </a:r>
            <a:r>
              <a:rPr lang="en-US" dirty="0"/>
              <a:t>Farming Ideal vs. </a:t>
            </a:r>
            <a:r>
              <a:rPr lang="en-US" dirty="0" smtClean="0"/>
              <a:t>Realities of Modern </a:t>
            </a:r>
            <a:r>
              <a:rPr lang="en-US" dirty="0"/>
              <a:t>American Life</a:t>
            </a:r>
            <a:endParaRPr lang="de-DE" dirty="0"/>
          </a:p>
          <a:p>
            <a:r>
              <a:rPr lang="en-US" dirty="0"/>
              <a:t>Moral Redemption of the Nation: Farming as a Moral Crusade</a:t>
            </a:r>
            <a:endParaRPr lang="de-DE" dirty="0"/>
          </a:p>
          <a:p>
            <a:r>
              <a:rPr lang="en-US" dirty="0" smtClean="0"/>
              <a:t>Dual </a:t>
            </a:r>
            <a:r>
              <a:rPr lang="en-US" dirty="0"/>
              <a:t>Character of the American </a:t>
            </a:r>
            <a:r>
              <a:rPr lang="en-US" dirty="0" smtClean="0"/>
              <a:t>Farmer</a:t>
            </a:r>
          </a:p>
          <a:p>
            <a:pPr lvl="1"/>
            <a:r>
              <a:rPr lang="en-US" dirty="0" smtClean="0"/>
              <a:t>Hard </a:t>
            </a:r>
            <a:r>
              <a:rPr lang="en-US" dirty="0"/>
              <a:t>and Soft </a:t>
            </a:r>
            <a:r>
              <a:rPr lang="en-US" dirty="0" smtClean="0"/>
              <a:t>Sides:</a:t>
            </a:r>
          </a:p>
          <a:p>
            <a:pPr lvl="2"/>
            <a:r>
              <a:rPr lang="en-US" dirty="0" smtClean="0"/>
              <a:t>Money driven capitalist speculators </a:t>
            </a:r>
          </a:p>
          <a:p>
            <a:pPr lvl="2"/>
            <a:r>
              <a:rPr lang="en-US" dirty="0" smtClean="0"/>
              <a:t>Lovers of land and freedom </a:t>
            </a:r>
            <a:endParaRPr lang="de-DE" dirty="0"/>
          </a:p>
          <a:p>
            <a:r>
              <a:rPr lang="en-US" dirty="0" smtClean="0"/>
              <a:t>A </a:t>
            </a:r>
            <a:r>
              <a:rPr lang="en-US" dirty="0"/>
              <a:t>Fight Against the </a:t>
            </a:r>
            <a:r>
              <a:rPr lang="en-US" i="1" dirty="0"/>
              <a:t>Conspiracy</a:t>
            </a:r>
            <a:r>
              <a:rPr lang="en-US" dirty="0"/>
              <a:t> of Power Control</a:t>
            </a:r>
            <a:endParaRPr lang="de-DE" dirty="0"/>
          </a:p>
          <a:p>
            <a:endParaRPr lang="de-DE" dirty="0"/>
          </a:p>
        </p:txBody>
      </p:sp>
    </p:spTree>
    <p:extLst>
      <p:ext uri="{BB962C8B-B14F-4D97-AF65-F5344CB8AC3E}">
        <p14:creationId xmlns:p14="http://schemas.microsoft.com/office/powerpoint/2010/main" val="2812817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Farmers Unite</a:t>
            </a:r>
            <a:endParaRPr lang="de-DE" dirty="0"/>
          </a:p>
        </p:txBody>
      </p:sp>
      <p:sp>
        <p:nvSpPr>
          <p:cNvPr id="3" name="Content Placeholder 2"/>
          <p:cNvSpPr>
            <a:spLocks noGrp="1"/>
          </p:cNvSpPr>
          <p:nvPr>
            <p:ph idx="1"/>
          </p:nvPr>
        </p:nvSpPr>
        <p:spPr/>
        <p:txBody>
          <a:bodyPr>
            <a:normAutofit fontScale="92500" lnSpcReduction="20000"/>
          </a:bodyPr>
          <a:lstStyle/>
          <a:p>
            <a:pPr marL="57150" indent="0">
              <a:buNone/>
            </a:pPr>
            <a:r>
              <a:rPr lang="en-US" dirty="0"/>
              <a:t>The Evolution…</a:t>
            </a:r>
            <a:endParaRPr lang="de-DE" dirty="0"/>
          </a:p>
          <a:p>
            <a:pPr lvl="1"/>
            <a:r>
              <a:rPr lang="en-US" dirty="0"/>
              <a:t>	</a:t>
            </a:r>
            <a:r>
              <a:rPr lang="en-US" dirty="0" smtClean="0"/>
              <a:t>The </a:t>
            </a:r>
            <a:r>
              <a:rPr lang="en-US" dirty="0"/>
              <a:t>Grange (1867)</a:t>
            </a:r>
            <a:endParaRPr lang="de-DE" dirty="0"/>
          </a:p>
          <a:p>
            <a:pPr lvl="1"/>
            <a:r>
              <a:rPr lang="en-US" dirty="0"/>
              <a:t>	</a:t>
            </a:r>
            <a:r>
              <a:rPr lang="en-US" dirty="0" smtClean="0"/>
              <a:t>National </a:t>
            </a:r>
            <a:r>
              <a:rPr lang="en-US" dirty="0"/>
              <a:t>Labor Union (1871)</a:t>
            </a:r>
            <a:endParaRPr lang="de-DE" dirty="0"/>
          </a:p>
          <a:p>
            <a:pPr lvl="1"/>
            <a:r>
              <a:rPr lang="en-US" dirty="0"/>
              <a:t>	</a:t>
            </a:r>
            <a:r>
              <a:rPr lang="en-US" dirty="0" smtClean="0"/>
              <a:t>The </a:t>
            </a:r>
            <a:r>
              <a:rPr lang="en-US" dirty="0"/>
              <a:t>Greenback Party (1876-84)</a:t>
            </a:r>
            <a:endParaRPr lang="de-DE" dirty="0"/>
          </a:p>
          <a:p>
            <a:pPr lvl="1"/>
            <a:r>
              <a:rPr lang="en-US" dirty="0"/>
              <a:t>	</a:t>
            </a:r>
            <a:r>
              <a:rPr lang="en-US" dirty="0" smtClean="0"/>
              <a:t>The </a:t>
            </a:r>
            <a:r>
              <a:rPr lang="en-US" dirty="0"/>
              <a:t>Union Labor Party (1888)</a:t>
            </a:r>
            <a:endParaRPr lang="de-DE" dirty="0"/>
          </a:p>
          <a:p>
            <a:pPr lvl="1"/>
            <a:r>
              <a:rPr lang="en-US" dirty="0"/>
              <a:t>	</a:t>
            </a:r>
            <a:r>
              <a:rPr lang="en-US" dirty="0" smtClean="0"/>
              <a:t>The </a:t>
            </a:r>
            <a:r>
              <a:rPr lang="en-US" dirty="0"/>
              <a:t>Populist Party (1892</a:t>
            </a:r>
            <a:r>
              <a:rPr lang="en-US" dirty="0" smtClean="0"/>
              <a:t>)</a:t>
            </a:r>
          </a:p>
          <a:p>
            <a:pPr lvl="1"/>
            <a:endParaRPr lang="en-US" dirty="0"/>
          </a:p>
          <a:p>
            <a:r>
              <a:rPr lang="en-US" dirty="0"/>
              <a:t>Farmers’ Alliances: 1887 = 200,000 members, 1892 = 2 million members</a:t>
            </a:r>
            <a:endParaRPr lang="de-DE" dirty="0"/>
          </a:p>
          <a:p>
            <a:r>
              <a:rPr lang="en-US" dirty="0"/>
              <a:t>“The Alliance is the People and the People are together.”</a:t>
            </a:r>
            <a:endParaRPr lang="de-DE" dirty="0"/>
          </a:p>
          <a:p>
            <a:pPr lvl="1"/>
            <a:endParaRPr lang="de-DE" dirty="0"/>
          </a:p>
          <a:p>
            <a:endParaRPr lang="de-DE" dirty="0"/>
          </a:p>
        </p:txBody>
      </p:sp>
    </p:spTree>
    <p:extLst>
      <p:ext uri="{BB962C8B-B14F-4D97-AF65-F5344CB8AC3E}">
        <p14:creationId xmlns:p14="http://schemas.microsoft.com/office/powerpoint/2010/main" val="4139842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en-US" sz="3200" dirty="0" smtClean="0"/>
              <a:t>The Farmers Unite</a:t>
            </a:r>
            <a:endParaRPr lang="de-DE" sz="3200" dirty="0"/>
          </a:p>
        </p:txBody>
      </p:sp>
      <p:sp>
        <p:nvSpPr>
          <p:cNvPr id="3" name="Content Placeholder 2"/>
          <p:cNvSpPr>
            <a:spLocks noGrp="1"/>
          </p:cNvSpPr>
          <p:nvPr>
            <p:ph idx="1"/>
          </p:nvPr>
        </p:nvSpPr>
        <p:spPr/>
        <p:txBody>
          <a:bodyPr>
            <a:normAutofit/>
          </a:bodyPr>
          <a:lstStyle/>
          <a:p>
            <a:r>
              <a:rPr lang="en-US" b="1" u="sng" dirty="0"/>
              <a:t>Oliver Kelley</a:t>
            </a:r>
            <a:r>
              <a:rPr lang="en-US" dirty="0"/>
              <a:t> </a:t>
            </a:r>
            <a:r>
              <a:rPr lang="en-US" dirty="0" smtClean="0"/>
              <a:t>founded </a:t>
            </a:r>
            <a:r>
              <a:rPr lang="en-US" b="1" u="sng" dirty="0"/>
              <a:t>The </a:t>
            </a:r>
            <a:r>
              <a:rPr lang="en-US" b="1" u="sng" dirty="0" smtClean="0"/>
              <a:t>Grange</a:t>
            </a:r>
            <a:r>
              <a:rPr lang="en-US" b="1" dirty="0" smtClean="0"/>
              <a:t> </a:t>
            </a:r>
            <a:r>
              <a:rPr lang="en-US" dirty="0" smtClean="0"/>
              <a:t>in 1867</a:t>
            </a:r>
            <a:endParaRPr lang="de-DE" dirty="0"/>
          </a:p>
          <a:p>
            <a:pPr lvl="1"/>
            <a:r>
              <a:rPr lang="en-US" dirty="0"/>
              <a:t>Teachers, Preachers, </a:t>
            </a:r>
            <a:r>
              <a:rPr lang="en-US" dirty="0" smtClean="0"/>
              <a:t>Writers, </a:t>
            </a:r>
            <a:r>
              <a:rPr lang="en-US" dirty="0"/>
              <a:t>and Organizers</a:t>
            </a:r>
            <a:endParaRPr lang="de-DE" dirty="0"/>
          </a:p>
          <a:p>
            <a:pPr lvl="2"/>
            <a:r>
              <a:rPr lang="en-US" dirty="0"/>
              <a:t>Educate: Banks, Railroads, Money, Tariffs</a:t>
            </a:r>
            <a:endParaRPr lang="de-DE" dirty="0"/>
          </a:p>
          <a:p>
            <a:pPr lvl="1"/>
            <a:r>
              <a:rPr lang="en-US" dirty="0" smtClean="0"/>
              <a:t>Enemy No. 1: Railroads</a:t>
            </a:r>
          </a:p>
          <a:p>
            <a:pPr lvl="2"/>
            <a:r>
              <a:rPr lang="en-US" dirty="0" err="1" smtClean="0"/>
              <a:t>RxR</a:t>
            </a:r>
            <a:r>
              <a:rPr lang="en-US" dirty="0" smtClean="0"/>
              <a:t> oligopolies</a:t>
            </a:r>
            <a:endParaRPr lang="de-DE" dirty="0"/>
          </a:p>
          <a:p>
            <a:pPr lvl="2"/>
            <a:r>
              <a:rPr lang="en-US" dirty="0"/>
              <a:t>Railroad dealt exclusively with grain brokers</a:t>
            </a:r>
            <a:endParaRPr lang="de-DE" dirty="0"/>
          </a:p>
          <a:p>
            <a:pPr lvl="2"/>
            <a:r>
              <a:rPr lang="en-US" dirty="0"/>
              <a:t>Farmers paid more for shipping than they received from product</a:t>
            </a:r>
            <a:endParaRPr lang="de-DE" dirty="0"/>
          </a:p>
          <a:p>
            <a:pPr lvl="2"/>
            <a:r>
              <a:rPr lang="en-US" dirty="0"/>
              <a:t>Farmers in debt…ask for loans (from whom?)</a:t>
            </a:r>
            <a:endParaRPr lang="de-DE" dirty="0"/>
          </a:p>
          <a:p>
            <a:pPr lvl="2"/>
            <a:endParaRPr lang="de-DE" dirty="0"/>
          </a:p>
          <a:p>
            <a:endParaRPr lang="de-DE" dirty="0"/>
          </a:p>
        </p:txBody>
      </p:sp>
    </p:spTree>
    <p:extLst>
      <p:ext uri="{BB962C8B-B14F-4D97-AF65-F5344CB8AC3E}">
        <p14:creationId xmlns:p14="http://schemas.microsoft.com/office/powerpoint/2010/main" val="1428383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Farmers Unite</a:t>
            </a:r>
            <a:endParaRPr lang="de-DE" dirty="0"/>
          </a:p>
        </p:txBody>
      </p:sp>
      <p:sp>
        <p:nvSpPr>
          <p:cNvPr id="3" name="Content Placeholder 2"/>
          <p:cNvSpPr>
            <a:spLocks noGrp="1"/>
          </p:cNvSpPr>
          <p:nvPr>
            <p:ph idx="1"/>
          </p:nvPr>
        </p:nvSpPr>
        <p:spPr/>
        <p:txBody>
          <a:bodyPr/>
          <a:lstStyle/>
          <a:p>
            <a:r>
              <a:rPr lang="en-US" dirty="0"/>
              <a:t>Five Key Theme of Populism</a:t>
            </a:r>
            <a:endParaRPr lang="de-DE" dirty="0"/>
          </a:p>
          <a:p>
            <a:pPr marL="971550" lvl="1" indent="-457200">
              <a:buFont typeface="+mj-lt"/>
              <a:buAutoNum type="arabicPeriod"/>
            </a:pPr>
            <a:r>
              <a:rPr lang="en-US" dirty="0"/>
              <a:t>A Golden Age</a:t>
            </a:r>
            <a:endParaRPr lang="de-DE" dirty="0"/>
          </a:p>
          <a:p>
            <a:pPr marL="971550" lvl="1" indent="-457200">
              <a:buFont typeface="+mj-lt"/>
              <a:buAutoNum type="arabicPeriod"/>
            </a:pPr>
            <a:r>
              <a:rPr lang="en-US" dirty="0"/>
              <a:t>Natural Harmonies Among the Producing Classes</a:t>
            </a:r>
            <a:endParaRPr lang="de-DE" dirty="0"/>
          </a:p>
          <a:p>
            <a:pPr marL="971550" lvl="1" indent="-457200">
              <a:buFont typeface="+mj-lt"/>
              <a:buAutoNum type="arabicPeriod"/>
            </a:pPr>
            <a:r>
              <a:rPr lang="en-US" dirty="0"/>
              <a:t>Social Struggle b/w the Robbers and the Robbed</a:t>
            </a:r>
            <a:endParaRPr lang="de-DE" dirty="0"/>
          </a:p>
          <a:p>
            <a:pPr marL="971550" lvl="1" indent="-457200">
              <a:buFont typeface="+mj-lt"/>
              <a:buAutoNum type="arabicPeriod"/>
            </a:pPr>
            <a:r>
              <a:rPr lang="en-US" dirty="0"/>
              <a:t>A Conspiracy of History</a:t>
            </a:r>
            <a:endParaRPr lang="de-DE" dirty="0"/>
          </a:p>
          <a:p>
            <a:pPr marL="971550" lvl="1" indent="-457200">
              <a:buFont typeface="+mj-lt"/>
              <a:buAutoNum type="arabicPeriod"/>
            </a:pPr>
            <a:r>
              <a:rPr lang="en-US" dirty="0"/>
              <a:t>The Primacy of </a:t>
            </a:r>
            <a:r>
              <a:rPr lang="en-US" dirty="0" smtClean="0"/>
              <a:t>Money / Lift debt burden</a:t>
            </a:r>
            <a:endParaRPr lang="de-DE" dirty="0"/>
          </a:p>
          <a:p>
            <a:endParaRPr lang="de-DE" dirty="0"/>
          </a:p>
        </p:txBody>
      </p:sp>
    </p:spTree>
    <p:extLst>
      <p:ext uri="{BB962C8B-B14F-4D97-AF65-F5344CB8AC3E}">
        <p14:creationId xmlns:p14="http://schemas.microsoft.com/office/powerpoint/2010/main" val="2527316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Farmers Unite</a:t>
            </a:r>
            <a:endParaRPr lang="de-DE" dirty="0"/>
          </a:p>
        </p:txBody>
      </p:sp>
      <p:sp>
        <p:nvSpPr>
          <p:cNvPr id="3" name="Content Placeholder 2"/>
          <p:cNvSpPr>
            <a:spLocks noGrp="1"/>
          </p:cNvSpPr>
          <p:nvPr>
            <p:ph idx="1"/>
          </p:nvPr>
        </p:nvSpPr>
        <p:spPr/>
        <p:txBody>
          <a:bodyPr/>
          <a:lstStyle/>
          <a:p>
            <a:pPr marL="114300" indent="0">
              <a:buNone/>
            </a:pPr>
            <a:r>
              <a:rPr lang="en-US" dirty="0"/>
              <a:t>Demands</a:t>
            </a:r>
            <a:endParaRPr lang="de-DE" dirty="0"/>
          </a:p>
          <a:p>
            <a:pPr marL="971550" lvl="1" indent="-514350">
              <a:buFont typeface="+mj-lt"/>
              <a:buAutoNum type="arabicPeriod"/>
            </a:pPr>
            <a:r>
              <a:rPr lang="en-US" dirty="0"/>
              <a:t>Increase the Money Supply</a:t>
            </a:r>
            <a:endParaRPr lang="de-DE" dirty="0"/>
          </a:p>
          <a:p>
            <a:pPr marL="971550" lvl="1" indent="-514350">
              <a:buFont typeface="+mj-lt"/>
              <a:buAutoNum type="arabicPeriod"/>
            </a:pPr>
            <a:r>
              <a:rPr lang="en-US" dirty="0"/>
              <a:t>Graduated Income Tax</a:t>
            </a:r>
            <a:endParaRPr lang="de-DE" dirty="0"/>
          </a:p>
          <a:p>
            <a:pPr marL="971550" lvl="1" indent="-514350">
              <a:buFont typeface="+mj-lt"/>
              <a:buAutoNum type="arabicPeriod"/>
            </a:pPr>
            <a:r>
              <a:rPr lang="en-US" dirty="0"/>
              <a:t>Federal Loan Program</a:t>
            </a:r>
            <a:endParaRPr lang="de-DE" dirty="0"/>
          </a:p>
          <a:p>
            <a:pPr marL="971550" lvl="1" indent="-514350">
              <a:buFont typeface="+mj-lt"/>
              <a:buAutoNum type="arabicPeriod"/>
            </a:pPr>
            <a:r>
              <a:rPr lang="en-US" dirty="0"/>
              <a:t>Eight Hour Workday</a:t>
            </a:r>
            <a:endParaRPr lang="de-DE" dirty="0"/>
          </a:p>
          <a:p>
            <a:pPr marL="971550" lvl="1" indent="-514350">
              <a:buFont typeface="+mj-lt"/>
              <a:buAutoNum type="arabicPeriod"/>
            </a:pPr>
            <a:r>
              <a:rPr lang="en-US" dirty="0"/>
              <a:t>Immigration Restriction (nativist, anti-Semite, racist, jingoistic and anti-European</a:t>
            </a:r>
            <a:r>
              <a:rPr lang="en-US" dirty="0" smtClean="0"/>
              <a:t>)</a:t>
            </a:r>
          </a:p>
          <a:p>
            <a:pPr marL="457200" lvl="1" indent="0" algn="r">
              <a:buNone/>
            </a:pPr>
            <a:r>
              <a:rPr lang="en-US" dirty="0" smtClean="0"/>
              <a:t>Why 4 and 5?</a:t>
            </a:r>
            <a:endParaRPr lang="de-DE" dirty="0"/>
          </a:p>
          <a:p>
            <a:endParaRPr lang="de-DE" dirty="0"/>
          </a:p>
        </p:txBody>
      </p:sp>
    </p:spTree>
    <p:extLst>
      <p:ext uri="{BB962C8B-B14F-4D97-AF65-F5344CB8AC3E}">
        <p14:creationId xmlns:p14="http://schemas.microsoft.com/office/powerpoint/2010/main" val="747186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Farmers Unite</a:t>
            </a:r>
            <a:endParaRPr lang="de-DE"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The </a:t>
            </a:r>
            <a:r>
              <a:rPr lang="en-US" dirty="0"/>
              <a:t>conditions which surround us best justify our co-operation; we meet in the midst of a nation brought to the verge of moral, political and material ruin.  Corruption dominates the ballot-box</a:t>
            </a:r>
            <a:r>
              <a:rPr lang="en-US" dirty="0" smtClean="0"/>
              <a:t>...The </a:t>
            </a:r>
            <a:r>
              <a:rPr lang="en-US" dirty="0"/>
              <a:t>people are </a:t>
            </a:r>
            <a:r>
              <a:rPr lang="en-US" dirty="0" smtClean="0"/>
              <a:t>demoralized...public </a:t>
            </a:r>
            <a:r>
              <a:rPr lang="en-US" dirty="0"/>
              <a:t>opinion silenced</a:t>
            </a:r>
            <a:r>
              <a:rPr lang="en-US" dirty="0" smtClean="0"/>
              <a:t>... </a:t>
            </a:r>
            <a:r>
              <a:rPr lang="en-US" dirty="0"/>
              <a:t>homes covered with mortgages, labor impoverished, and the land concentrating in the hands of </a:t>
            </a:r>
            <a:r>
              <a:rPr lang="en-US" dirty="0" smtClean="0"/>
              <a:t>capitalists…We </a:t>
            </a:r>
            <a:r>
              <a:rPr lang="en-US" dirty="0"/>
              <a:t>seek to restore the government of the Republic to the hands of the "plain people”.		</a:t>
            </a:r>
            <a:endParaRPr lang="en-US" dirty="0" smtClean="0"/>
          </a:p>
          <a:p>
            <a:pPr marL="400050" lvl="1" indent="0" algn="r">
              <a:buNone/>
            </a:pPr>
            <a:r>
              <a:rPr lang="en-US" dirty="0" smtClean="0"/>
              <a:t>--</a:t>
            </a:r>
            <a:r>
              <a:rPr lang="en-US" dirty="0"/>
              <a:t>Populist Party Platform (1892)</a:t>
            </a:r>
            <a:endParaRPr lang="de-DE" dirty="0"/>
          </a:p>
        </p:txBody>
      </p:sp>
    </p:spTree>
    <p:extLst>
      <p:ext uri="{BB962C8B-B14F-4D97-AF65-F5344CB8AC3E}">
        <p14:creationId xmlns:p14="http://schemas.microsoft.com/office/powerpoint/2010/main" val="3081008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Important Themes in this Lecture</a:t>
            </a:r>
            <a:r>
              <a:rPr lang="de-DE" dirty="0"/>
              <a:t/>
            </a:r>
            <a:br>
              <a:rPr lang="de-DE" dirty="0"/>
            </a:br>
            <a:endParaRPr lang="de-DE" dirty="0"/>
          </a:p>
        </p:txBody>
      </p:sp>
      <p:sp>
        <p:nvSpPr>
          <p:cNvPr id="3" name="Content Placeholder 2"/>
          <p:cNvSpPr>
            <a:spLocks noGrp="1"/>
          </p:cNvSpPr>
          <p:nvPr>
            <p:ph idx="1"/>
          </p:nvPr>
        </p:nvSpPr>
        <p:spPr/>
        <p:txBody>
          <a:bodyPr>
            <a:normAutofit fontScale="92500" lnSpcReduction="20000"/>
          </a:bodyPr>
          <a:lstStyle/>
          <a:p>
            <a:pPr lvl="0"/>
            <a:r>
              <a:rPr lang="en-US" dirty="0" smtClean="0"/>
              <a:t>Jeffersonian vs. Hamiltonian Visions</a:t>
            </a:r>
          </a:p>
          <a:p>
            <a:pPr lvl="0"/>
            <a:r>
              <a:rPr lang="en-US" dirty="0" smtClean="0"/>
              <a:t>The Ideal and Symbolic Appeal of The West</a:t>
            </a:r>
          </a:p>
          <a:p>
            <a:pPr lvl="0"/>
            <a:r>
              <a:rPr lang="en-US" dirty="0" smtClean="0"/>
              <a:t>Role </a:t>
            </a:r>
            <a:r>
              <a:rPr lang="en-US" dirty="0"/>
              <a:t>of Government in Economic </a:t>
            </a:r>
            <a:r>
              <a:rPr lang="en-US" dirty="0" smtClean="0"/>
              <a:t>Stimulus</a:t>
            </a:r>
            <a:endParaRPr lang="de-DE" dirty="0"/>
          </a:p>
          <a:p>
            <a:pPr lvl="0"/>
            <a:r>
              <a:rPr lang="en-US" dirty="0"/>
              <a:t>Class Consciousness and Class </a:t>
            </a:r>
            <a:r>
              <a:rPr lang="en-US" dirty="0" smtClean="0"/>
              <a:t>Antagonism</a:t>
            </a:r>
            <a:endParaRPr lang="de-DE" dirty="0"/>
          </a:p>
          <a:p>
            <a:pPr lvl="0"/>
            <a:r>
              <a:rPr lang="en-US" dirty="0"/>
              <a:t>Liberty vs. Equality</a:t>
            </a:r>
            <a:endParaRPr lang="de-DE" dirty="0"/>
          </a:p>
          <a:p>
            <a:pPr lvl="0"/>
            <a:r>
              <a:rPr lang="en-US" dirty="0"/>
              <a:t>B</a:t>
            </a:r>
            <a:r>
              <a:rPr lang="en-US" dirty="0" smtClean="0"/>
              <a:t>alance </a:t>
            </a:r>
            <a:r>
              <a:rPr lang="en-US" dirty="0"/>
              <a:t>the </a:t>
            </a:r>
            <a:r>
              <a:rPr lang="en-US" dirty="0" smtClean="0"/>
              <a:t>economy</a:t>
            </a:r>
            <a:endParaRPr lang="de-DE" dirty="0"/>
          </a:p>
          <a:p>
            <a:pPr lvl="0"/>
            <a:r>
              <a:rPr lang="en-US" dirty="0" smtClean="0"/>
              <a:t>Challenges in organizing </a:t>
            </a:r>
            <a:r>
              <a:rPr lang="en-US" dirty="0"/>
              <a:t>a movement of the </a:t>
            </a:r>
            <a:r>
              <a:rPr lang="en-US" dirty="0" smtClean="0"/>
              <a:t>people</a:t>
            </a:r>
            <a:endParaRPr lang="de-DE" dirty="0"/>
          </a:p>
          <a:p>
            <a:pPr lvl="0"/>
            <a:r>
              <a:rPr lang="en-US" dirty="0" smtClean="0"/>
              <a:t>Effects </a:t>
            </a:r>
            <a:r>
              <a:rPr lang="en-US" dirty="0"/>
              <a:t>of a 3</a:t>
            </a:r>
            <a:r>
              <a:rPr lang="en-US" baseline="30000" dirty="0"/>
              <a:t>rd</a:t>
            </a:r>
            <a:r>
              <a:rPr lang="en-US" dirty="0"/>
              <a:t> Party Challenge</a:t>
            </a:r>
            <a:endParaRPr lang="de-DE" dirty="0"/>
          </a:p>
          <a:p>
            <a:pPr lvl="0"/>
            <a:r>
              <a:rPr lang="en-US" dirty="0" smtClean="0"/>
              <a:t>Populism as a theme in US History </a:t>
            </a:r>
            <a:endParaRPr lang="de-DE" dirty="0"/>
          </a:p>
        </p:txBody>
      </p:sp>
    </p:spTree>
    <p:extLst>
      <p:ext uri="{BB962C8B-B14F-4D97-AF65-F5344CB8AC3E}">
        <p14:creationId xmlns:p14="http://schemas.microsoft.com/office/powerpoint/2010/main" val="20945955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Farmers Unite</a:t>
            </a:r>
            <a:endParaRPr lang="de-DE"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“Wall street owns the country. It is no longer a government of the people, by the people and for the people, but a government of Wall Street, by Wall Street, and for Wall Street…Our laws are the output of a system which clothes rascals in robes and honesty in rags…We want money, land and transportation…we want the accursed foreclosure system wiped out…we stand by our homes and stay by our firesides by force if necessary, and we will not pay our debts to the loan-shark companies until the Government pays its debts to </a:t>
            </a:r>
            <a:r>
              <a:rPr lang="en-US" dirty="0" smtClean="0"/>
              <a:t>us.” </a:t>
            </a:r>
            <a:endParaRPr lang="de-DE" dirty="0"/>
          </a:p>
          <a:p>
            <a:pPr marL="400050" lvl="1" indent="0" algn="r">
              <a:buNone/>
            </a:pPr>
            <a:r>
              <a:rPr lang="en-US" dirty="0" smtClean="0"/>
              <a:t>--</a:t>
            </a:r>
            <a:r>
              <a:rPr lang="en-US" dirty="0"/>
              <a:t>Mary Ellen Lease (</a:t>
            </a:r>
            <a:r>
              <a:rPr lang="en-US" dirty="0" err="1"/>
              <a:t>Zinn</a:t>
            </a:r>
            <a:r>
              <a:rPr lang="en-US" dirty="0"/>
              <a:t>, 282)</a:t>
            </a:r>
            <a:endParaRPr lang="de-DE" dirty="0"/>
          </a:p>
          <a:p>
            <a:pPr marL="0" indent="0">
              <a:buNone/>
            </a:pPr>
            <a:endParaRPr lang="de-DE" dirty="0"/>
          </a:p>
        </p:txBody>
      </p:sp>
    </p:spTree>
    <p:extLst>
      <p:ext uri="{BB962C8B-B14F-4D97-AF65-F5344CB8AC3E}">
        <p14:creationId xmlns:p14="http://schemas.microsoft.com/office/powerpoint/2010/main" val="1702035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3600" dirty="0" smtClean="0"/>
              <a:t>The Farmers Unite</a:t>
            </a:r>
            <a:r>
              <a:rPr lang="de-DE" dirty="0"/>
              <a:t/>
            </a:r>
            <a:br>
              <a:rPr lang="de-DE" dirty="0"/>
            </a:br>
            <a:endParaRPr lang="de-DE" dirty="0"/>
          </a:p>
        </p:txBody>
      </p:sp>
      <p:sp>
        <p:nvSpPr>
          <p:cNvPr id="3" name="Content Placeholder 2"/>
          <p:cNvSpPr>
            <a:spLocks noGrp="1"/>
          </p:cNvSpPr>
          <p:nvPr>
            <p:ph idx="1"/>
          </p:nvPr>
        </p:nvSpPr>
        <p:spPr/>
        <p:txBody>
          <a:bodyPr/>
          <a:lstStyle/>
          <a:p>
            <a:r>
              <a:rPr lang="en-US" dirty="0"/>
              <a:t>Four stages of Democratic Movement Building (</a:t>
            </a:r>
            <a:r>
              <a:rPr lang="en-US" dirty="0" err="1"/>
              <a:t>Goodwyn</a:t>
            </a:r>
            <a:r>
              <a:rPr lang="en-US" dirty="0"/>
              <a:t>):</a:t>
            </a:r>
            <a:endParaRPr lang="de-DE" dirty="0"/>
          </a:p>
          <a:p>
            <a:pPr marL="971550" lvl="1" indent="-514350">
              <a:buFont typeface="+mj-lt"/>
              <a:buAutoNum type="arabicPeriod"/>
            </a:pPr>
            <a:r>
              <a:rPr lang="en-US" dirty="0"/>
              <a:t>Formation and Agenda Setting</a:t>
            </a:r>
            <a:endParaRPr lang="de-DE" dirty="0"/>
          </a:p>
          <a:p>
            <a:pPr marL="971550" lvl="1" indent="-514350">
              <a:buFont typeface="+mj-lt"/>
              <a:buAutoNum type="arabicPeriod"/>
            </a:pPr>
            <a:r>
              <a:rPr lang="en-US" dirty="0"/>
              <a:t>Recruitment</a:t>
            </a:r>
            <a:endParaRPr lang="de-DE" dirty="0"/>
          </a:p>
          <a:p>
            <a:pPr marL="971550" lvl="1" indent="-514350">
              <a:buFont typeface="+mj-lt"/>
              <a:buAutoNum type="arabicPeriod"/>
            </a:pPr>
            <a:r>
              <a:rPr lang="en-US" dirty="0"/>
              <a:t>Education</a:t>
            </a:r>
            <a:endParaRPr lang="de-DE" dirty="0"/>
          </a:p>
          <a:p>
            <a:pPr marL="971550" lvl="1" indent="-514350">
              <a:buFont typeface="+mj-lt"/>
              <a:buAutoNum type="arabicPeriod"/>
            </a:pPr>
            <a:r>
              <a:rPr lang="en-US" dirty="0"/>
              <a:t>Politicization </a:t>
            </a:r>
            <a:endParaRPr lang="de-DE" dirty="0"/>
          </a:p>
          <a:p>
            <a:endParaRPr lang="de-D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3284984"/>
            <a:ext cx="2187254"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2283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The Farmers Unite</a:t>
            </a:r>
            <a:endParaRPr lang="de-DE" sz="3600" dirty="0"/>
          </a:p>
        </p:txBody>
      </p:sp>
      <p:sp>
        <p:nvSpPr>
          <p:cNvPr id="3" name="Content Placeholder 2"/>
          <p:cNvSpPr>
            <a:spLocks noGrp="1"/>
          </p:cNvSpPr>
          <p:nvPr>
            <p:ph idx="1"/>
          </p:nvPr>
        </p:nvSpPr>
        <p:spPr>
          <a:xfrm>
            <a:off x="323528" y="1196752"/>
            <a:ext cx="8229600" cy="4525963"/>
          </a:xfrm>
        </p:spPr>
        <p:txBody>
          <a:bodyPr>
            <a:normAutofit lnSpcReduction="10000"/>
          </a:bodyPr>
          <a:lstStyle/>
          <a:p>
            <a:pPr marL="0" indent="0">
              <a:buNone/>
            </a:pPr>
            <a:r>
              <a:rPr lang="en-US" dirty="0"/>
              <a:t>“Democratic politics hinge fundamentally on these sequential </a:t>
            </a:r>
            <a:r>
              <a:rPr lang="en-US" dirty="0" smtClean="0"/>
              <a:t>relationships</a:t>
            </a:r>
            <a:r>
              <a:rPr lang="en-US" dirty="0"/>
              <a:t>. Yet, quite obviously, the process is extremely difficult for </a:t>
            </a:r>
            <a:r>
              <a:rPr lang="en-US" dirty="0" smtClean="0"/>
              <a:t>human </a:t>
            </a:r>
            <a:r>
              <a:rPr lang="en-US" dirty="0"/>
              <a:t>beings to set in motion and even more difficult to maintain—a fact </a:t>
            </a:r>
            <a:r>
              <a:rPr lang="en-US" dirty="0" smtClean="0"/>
              <a:t>that </a:t>
            </a:r>
            <a:r>
              <a:rPr lang="en-US" dirty="0"/>
              <a:t>helps explain why genuinely democratic cultures have not yet been </a:t>
            </a:r>
            <a:r>
              <a:rPr lang="en-US" dirty="0" smtClean="0"/>
              <a:t>developed </a:t>
            </a:r>
            <a:r>
              <a:rPr lang="en-US" dirty="0"/>
              <a:t>by mankind.”  </a:t>
            </a:r>
            <a:endParaRPr lang="en-US" dirty="0" smtClean="0"/>
          </a:p>
          <a:p>
            <a:pPr marL="0" indent="0">
              <a:buNone/>
            </a:pPr>
            <a:endParaRPr lang="en-US" dirty="0"/>
          </a:p>
          <a:p>
            <a:pPr marL="400050" lvl="1" indent="0" algn="r">
              <a:buNone/>
            </a:pPr>
            <a:r>
              <a:rPr lang="en-US" dirty="0" smtClean="0"/>
              <a:t>--</a:t>
            </a:r>
            <a:r>
              <a:rPr lang="en-US" dirty="0" err="1" smtClean="0"/>
              <a:t>Goodwyn</a:t>
            </a:r>
            <a:endParaRPr lang="en-US" dirty="0" smtClean="0"/>
          </a:p>
          <a:p>
            <a:pPr marL="0" indent="0">
              <a:buNone/>
            </a:pPr>
            <a:endParaRPr lang="en-US" dirty="0"/>
          </a:p>
          <a:p>
            <a:pPr marL="0" indent="0" algn="r">
              <a:buNone/>
            </a:pPr>
            <a:endParaRPr lang="de-DE" dirty="0"/>
          </a:p>
        </p:txBody>
      </p:sp>
    </p:spTree>
    <p:extLst>
      <p:ext uri="{BB962C8B-B14F-4D97-AF65-F5344CB8AC3E}">
        <p14:creationId xmlns:p14="http://schemas.microsoft.com/office/powerpoint/2010/main" val="4141036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Farmers Unite</a:t>
            </a:r>
            <a:endParaRPr lang="de-DE" dirty="0"/>
          </a:p>
        </p:txBody>
      </p:sp>
      <p:sp>
        <p:nvSpPr>
          <p:cNvPr id="3" name="Content Placeholder 2"/>
          <p:cNvSpPr>
            <a:spLocks noGrp="1"/>
          </p:cNvSpPr>
          <p:nvPr>
            <p:ph idx="1"/>
          </p:nvPr>
        </p:nvSpPr>
        <p:spPr/>
        <p:txBody>
          <a:bodyPr>
            <a:normAutofit fontScale="92500"/>
          </a:bodyPr>
          <a:lstStyle/>
          <a:p>
            <a:pPr marL="0" indent="0">
              <a:buNone/>
            </a:pPr>
            <a:r>
              <a:rPr lang="en-US" dirty="0" smtClean="0"/>
              <a:t>People </a:t>
            </a:r>
            <a:r>
              <a:rPr lang="en-US" dirty="0"/>
              <a:t>do not feel that they can do much </a:t>
            </a:r>
            <a:r>
              <a:rPr lang="en-US" dirty="0" smtClean="0"/>
              <a:t>in politics” </a:t>
            </a:r>
            <a:r>
              <a:rPr lang="en-US" dirty="0"/>
              <a:t>to affect substantively either their own daily lives or the inherited patterns of power and privilege within their society…[this] has engendered escapist modes of private conduct that focus on material acquisition. The young seek to “plug into” the system, the better to reap the private awards. Public life is much lower on the scale of priorities</a:t>
            </a:r>
            <a:r>
              <a:rPr lang="en-US" dirty="0" smtClean="0"/>
              <a:t>. </a:t>
            </a:r>
          </a:p>
          <a:p>
            <a:pPr marL="0" indent="0" algn="r">
              <a:buNone/>
            </a:pPr>
            <a:r>
              <a:rPr lang="en-US" dirty="0" smtClean="0"/>
              <a:t>(</a:t>
            </a:r>
            <a:r>
              <a:rPr lang="en-US" dirty="0" err="1" smtClean="0"/>
              <a:t>Goodwyn</a:t>
            </a:r>
            <a:r>
              <a:rPr lang="en-US" dirty="0" smtClean="0"/>
              <a:t>)</a:t>
            </a:r>
            <a:endParaRPr lang="de-DE" dirty="0"/>
          </a:p>
          <a:p>
            <a:endParaRPr lang="de-DE" dirty="0"/>
          </a:p>
        </p:txBody>
      </p:sp>
    </p:spTree>
    <p:extLst>
      <p:ext uri="{BB962C8B-B14F-4D97-AF65-F5344CB8AC3E}">
        <p14:creationId xmlns:p14="http://schemas.microsoft.com/office/powerpoint/2010/main" val="3722910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Farmers Unite</a:t>
            </a:r>
            <a:endParaRPr lang="de-DE" dirty="0"/>
          </a:p>
        </p:txBody>
      </p:sp>
      <p:sp>
        <p:nvSpPr>
          <p:cNvPr id="3" name="Content Placeholder 2"/>
          <p:cNvSpPr>
            <a:spLocks noGrp="1"/>
          </p:cNvSpPr>
          <p:nvPr>
            <p:ph idx="1"/>
          </p:nvPr>
        </p:nvSpPr>
        <p:spPr/>
        <p:txBody>
          <a:bodyPr/>
          <a:lstStyle/>
          <a:p>
            <a:endParaRPr lang="de-DE" dirty="0"/>
          </a:p>
          <a:p>
            <a:pPr marL="0" indent="0">
              <a:buNone/>
            </a:pPr>
            <a:r>
              <a:rPr lang="en-US" dirty="0" smtClean="0"/>
              <a:t>“</a:t>
            </a:r>
            <a:r>
              <a:rPr lang="en-US" dirty="0"/>
              <a:t>Raise less corn and more hell!” </a:t>
            </a:r>
            <a:endParaRPr lang="en-US" dirty="0" smtClean="0"/>
          </a:p>
          <a:p>
            <a:pPr marL="0" indent="0" algn="r">
              <a:buNone/>
            </a:pPr>
            <a:r>
              <a:rPr lang="en-US" dirty="0"/>
              <a:t>-</a:t>
            </a:r>
            <a:r>
              <a:rPr lang="en-US" dirty="0" smtClean="0"/>
              <a:t>Mary Ellen </a:t>
            </a:r>
            <a:r>
              <a:rPr lang="en-US" dirty="0"/>
              <a:t>Lease, </a:t>
            </a:r>
            <a:r>
              <a:rPr lang="en-US" dirty="0" smtClean="0"/>
              <a:t>1895</a:t>
            </a:r>
            <a:endParaRPr lang="de-DE" dirty="0"/>
          </a:p>
          <a:p>
            <a:pPr marL="0" indent="0">
              <a:buNone/>
            </a:pPr>
            <a:endParaRPr lang="de-DE" dirty="0"/>
          </a:p>
        </p:txBody>
      </p:sp>
    </p:spTree>
    <p:extLst>
      <p:ext uri="{BB962C8B-B14F-4D97-AF65-F5344CB8AC3E}">
        <p14:creationId xmlns:p14="http://schemas.microsoft.com/office/powerpoint/2010/main" val="941718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Farmers Unite: Currency Conundrum </a:t>
            </a:r>
            <a:endParaRPr lang="de-DE" sz="3600" dirty="0"/>
          </a:p>
        </p:txBody>
      </p:sp>
      <p:sp>
        <p:nvSpPr>
          <p:cNvPr id="3" name="Content Placeholder 2"/>
          <p:cNvSpPr>
            <a:spLocks noGrp="1"/>
          </p:cNvSpPr>
          <p:nvPr>
            <p:ph idx="1"/>
          </p:nvPr>
        </p:nvSpPr>
        <p:spPr/>
        <p:txBody>
          <a:bodyPr>
            <a:normAutofit fontScale="92500" lnSpcReduction="10000"/>
          </a:bodyPr>
          <a:lstStyle/>
          <a:p>
            <a:pPr marL="57150" indent="0">
              <a:buNone/>
            </a:pPr>
            <a:r>
              <a:rPr lang="en-US" b="1" u="sng" dirty="0"/>
              <a:t>Money Questions</a:t>
            </a:r>
            <a:r>
              <a:rPr lang="en-US" dirty="0"/>
              <a:t>: how money is created and on what basis it should be </a:t>
            </a:r>
            <a:r>
              <a:rPr lang="en-US" dirty="0" smtClean="0"/>
              <a:t>circulated?</a:t>
            </a:r>
            <a:endParaRPr lang="de-DE" dirty="0" smtClean="0"/>
          </a:p>
          <a:p>
            <a:pPr marL="514350" indent="-457200"/>
            <a:r>
              <a:rPr lang="en-US" dirty="0" smtClean="0"/>
              <a:t>The </a:t>
            </a:r>
            <a:r>
              <a:rPr lang="en-US" dirty="0"/>
              <a:t>answers to these questions </a:t>
            </a:r>
            <a:r>
              <a:rPr lang="en-US" dirty="0" smtClean="0"/>
              <a:t>determine who </a:t>
            </a:r>
            <a:r>
              <a:rPr lang="en-US" dirty="0"/>
              <a:t>controls the rules of </a:t>
            </a:r>
            <a:r>
              <a:rPr lang="en-US" dirty="0" smtClean="0"/>
              <a:t>commerce </a:t>
            </a:r>
            <a:r>
              <a:rPr lang="en-US" dirty="0"/>
              <a:t>and, accordingly, who shall reap the benefits of increasing </a:t>
            </a:r>
            <a:r>
              <a:rPr lang="en-US" dirty="0" smtClean="0"/>
              <a:t>American </a:t>
            </a:r>
            <a:r>
              <a:rPr lang="en-US" dirty="0"/>
              <a:t>production. </a:t>
            </a:r>
            <a:endParaRPr lang="en-US" dirty="0" smtClean="0"/>
          </a:p>
          <a:p>
            <a:pPr marL="514350" indent="-457200"/>
            <a:r>
              <a:rPr lang="en-US" dirty="0" smtClean="0"/>
              <a:t>We </a:t>
            </a:r>
            <a:r>
              <a:rPr lang="en-US" dirty="0"/>
              <a:t>are talking about defining the basic economic </a:t>
            </a:r>
            <a:r>
              <a:rPr lang="en-US" dirty="0" smtClean="0"/>
              <a:t>ground </a:t>
            </a:r>
            <a:r>
              <a:rPr lang="en-US" dirty="0"/>
              <a:t>rules for the American society</a:t>
            </a:r>
            <a:r>
              <a:rPr lang="en-US" dirty="0" smtClean="0"/>
              <a:t>.</a:t>
            </a:r>
          </a:p>
          <a:p>
            <a:pPr marL="514350" indent="-457200"/>
            <a:r>
              <a:rPr lang="en-US" dirty="0" smtClean="0"/>
              <a:t>Producers vs. consumers: in general, the less we paid for goods, the poorer </a:t>
            </a:r>
            <a:r>
              <a:rPr lang="de-DE" dirty="0" smtClean="0"/>
              <a:t>the producers are </a:t>
            </a:r>
            <a:endParaRPr lang="de-DE" dirty="0"/>
          </a:p>
          <a:p>
            <a:endParaRPr lang="de-DE" dirty="0"/>
          </a:p>
        </p:txBody>
      </p:sp>
    </p:spTree>
    <p:extLst>
      <p:ext uri="{BB962C8B-B14F-4D97-AF65-F5344CB8AC3E}">
        <p14:creationId xmlns:p14="http://schemas.microsoft.com/office/powerpoint/2010/main" val="2526875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Farmers </a:t>
            </a:r>
            <a:r>
              <a:rPr lang="en-US" dirty="0"/>
              <a:t>Unite: Currency Conundrum </a:t>
            </a:r>
            <a:endParaRPr lang="de-DE" dirty="0"/>
          </a:p>
        </p:txBody>
      </p:sp>
      <p:sp>
        <p:nvSpPr>
          <p:cNvPr id="3" name="Content Placeholder 2"/>
          <p:cNvSpPr>
            <a:spLocks noGrp="1"/>
          </p:cNvSpPr>
          <p:nvPr>
            <p:ph idx="1"/>
          </p:nvPr>
        </p:nvSpPr>
        <p:spPr/>
        <p:txBody>
          <a:bodyPr/>
          <a:lstStyle/>
          <a:p>
            <a:r>
              <a:rPr lang="en-US" b="1" u="sng" dirty="0"/>
              <a:t>Bimetallism</a:t>
            </a:r>
            <a:r>
              <a:rPr lang="en-US" dirty="0"/>
              <a:t>—government give gold or silver in exchange for currency</a:t>
            </a:r>
            <a:endParaRPr lang="de-DE" dirty="0"/>
          </a:p>
          <a:p>
            <a:r>
              <a:rPr lang="en-US" dirty="0"/>
              <a:t>Silver is More Plentiful than Gold (more $...less value)</a:t>
            </a:r>
            <a:endParaRPr lang="de-DE" dirty="0"/>
          </a:p>
          <a:p>
            <a:endParaRPr lang="de-DE" dirty="0"/>
          </a:p>
          <a:p>
            <a:r>
              <a:rPr lang="en-US" dirty="0" smtClean="0"/>
              <a:t>The </a:t>
            </a:r>
            <a:r>
              <a:rPr lang="en-US" dirty="0"/>
              <a:t>Civil War necessitated the issuance of Greenbacks. By war’s end there were $450 million in circulation.</a:t>
            </a:r>
            <a:endParaRPr lang="de-DE" dirty="0"/>
          </a:p>
          <a:p>
            <a:endParaRPr lang="de-DE" dirty="0"/>
          </a:p>
        </p:txBody>
      </p:sp>
    </p:spTree>
    <p:extLst>
      <p:ext uri="{BB962C8B-B14F-4D97-AF65-F5344CB8AC3E}">
        <p14:creationId xmlns:p14="http://schemas.microsoft.com/office/powerpoint/2010/main" val="4237049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Farmers Unite: Currency Conundrum </a:t>
            </a:r>
            <a:endParaRPr lang="de-DE" dirty="0"/>
          </a:p>
        </p:txBody>
      </p:sp>
      <p:sp>
        <p:nvSpPr>
          <p:cNvPr id="3" name="Content Placeholder 2"/>
          <p:cNvSpPr>
            <a:spLocks noGrp="1"/>
          </p:cNvSpPr>
          <p:nvPr>
            <p:ph idx="1"/>
          </p:nvPr>
        </p:nvSpPr>
        <p:spPr/>
        <p:txBody>
          <a:bodyPr>
            <a:normAutofit fontScale="92500"/>
          </a:bodyPr>
          <a:lstStyle/>
          <a:p>
            <a:r>
              <a:rPr lang="en-US" b="1" dirty="0"/>
              <a:t>Bankers wanted </a:t>
            </a:r>
            <a:r>
              <a:rPr lang="en-US" b="1" dirty="0" err="1"/>
              <a:t>monometallism</a:t>
            </a:r>
            <a:r>
              <a:rPr lang="en-US" b="1" dirty="0"/>
              <a:t> and hard money</a:t>
            </a:r>
            <a:r>
              <a:rPr lang="en-US" dirty="0"/>
              <a:t> (“</a:t>
            </a:r>
            <a:r>
              <a:rPr lang="en-US" dirty="0" err="1"/>
              <a:t>Goldbugs</a:t>
            </a:r>
            <a:r>
              <a:rPr lang="en-US" dirty="0" smtClean="0"/>
              <a:t>”)</a:t>
            </a:r>
          </a:p>
          <a:p>
            <a:pPr lvl="1"/>
            <a:r>
              <a:rPr lang="en-US" dirty="0" smtClean="0"/>
              <a:t>they </a:t>
            </a:r>
            <a:r>
              <a:rPr lang="en-US" dirty="0"/>
              <a:t>wanted the nation to return to the gold standard. </a:t>
            </a:r>
            <a:endParaRPr lang="en-US" dirty="0" smtClean="0"/>
          </a:p>
          <a:p>
            <a:r>
              <a:rPr lang="en-US" dirty="0" smtClean="0"/>
              <a:t>Greenbacks </a:t>
            </a:r>
            <a:r>
              <a:rPr lang="en-US" dirty="0"/>
              <a:t>are soft and corrupt, whereas gold has intrinsic value and is more civilized and stable. </a:t>
            </a:r>
            <a:endParaRPr lang="en-US" dirty="0" smtClean="0"/>
          </a:p>
          <a:p>
            <a:r>
              <a:rPr lang="en-US" dirty="0" smtClean="0"/>
              <a:t>Yes</a:t>
            </a:r>
            <a:r>
              <a:rPr lang="en-US" dirty="0"/>
              <a:t>, this will hit the debtors hard, but that is the painful cleaning of the wound that is necessary for true recovery.</a:t>
            </a:r>
            <a:endParaRPr lang="de-DE" dirty="0"/>
          </a:p>
          <a:p>
            <a:endParaRPr lang="de-DE" dirty="0"/>
          </a:p>
        </p:txBody>
      </p:sp>
    </p:spTree>
    <p:extLst>
      <p:ext uri="{BB962C8B-B14F-4D97-AF65-F5344CB8AC3E}">
        <p14:creationId xmlns:p14="http://schemas.microsoft.com/office/powerpoint/2010/main" val="1911762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Farmers Unite: Currency Conundrum </a:t>
            </a:r>
            <a:endParaRPr lang="de-DE" dirty="0"/>
          </a:p>
        </p:txBody>
      </p:sp>
      <p:sp>
        <p:nvSpPr>
          <p:cNvPr id="3" name="Content Placeholder 2"/>
          <p:cNvSpPr>
            <a:spLocks noGrp="1"/>
          </p:cNvSpPr>
          <p:nvPr>
            <p:ph idx="1"/>
          </p:nvPr>
        </p:nvSpPr>
        <p:spPr/>
        <p:txBody>
          <a:bodyPr>
            <a:normAutofit fontScale="62500" lnSpcReduction="20000"/>
          </a:bodyPr>
          <a:lstStyle/>
          <a:p>
            <a:pPr marL="0" indent="0">
              <a:buNone/>
            </a:pPr>
            <a:r>
              <a:rPr lang="en-US" b="1" dirty="0" smtClean="0"/>
              <a:t>Farmers </a:t>
            </a:r>
            <a:r>
              <a:rPr lang="en-US" b="1" dirty="0"/>
              <a:t>wanted</a:t>
            </a:r>
            <a:r>
              <a:rPr lang="en-US" dirty="0"/>
              <a:t> </a:t>
            </a:r>
            <a:r>
              <a:rPr lang="en-US" b="1" dirty="0"/>
              <a:t>bimetallism and soft money</a:t>
            </a:r>
            <a:r>
              <a:rPr lang="en-US" dirty="0"/>
              <a:t> </a:t>
            </a:r>
            <a:r>
              <a:rPr lang="en-US" dirty="0" smtClean="0"/>
              <a:t> </a:t>
            </a:r>
            <a:r>
              <a:rPr lang="en-US" dirty="0"/>
              <a:t>desired to keep the nation’s currency accessible. Illustrative example:</a:t>
            </a:r>
            <a:endParaRPr lang="de-DE" dirty="0"/>
          </a:p>
          <a:p>
            <a:r>
              <a:rPr lang="en-US" dirty="0" smtClean="0"/>
              <a:t>10 </a:t>
            </a:r>
            <a:r>
              <a:rPr lang="en-US" dirty="0"/>
              <a:t>Farmers, 10 Dollars, 10 Bushels of Wheat = Bushel =</a:t>
            </a:r>
            <a:r>
              <a:rPr lang="en-US" dirty="0" smtClean="0"/>
              <a:t> </a:t>
            </a:r>
            <a:r>
              <a:rPr lang="en-US" dirty="0"/>
              <a:t>$1.00</a:t>
            </a:r>
            <a:endParaRPr lang="de-DE" dirty="0"/>
          </a:p>
          <a:p>
            <a:r>
              <a:rPr lang="en-US" dirty="0" smtClean="0"/>
              <a:t>If population (immigration), </a:t>
            </a:r>
            <a:r>
              <a:rPr lang="en-US" dirty="0"/>
              <a:t>money </a:t>
            </a:r>
            <a:r>
              <a:rPr lang="en-US" dirty="0" smtClean="0"/>
              <a:t>(inflation) and </a:t>
            </a:r>
            <a:r>
              <a:rPr lang="en-US" dirty="0"/>
              <a:t>production </a:t>
            </a:r>
            <a:r>
              <a:rPr lang="en-US" dirty="0" smtClean="0"/>
              <a:t>(technology) double </a:t>
            </a:r>
            <a:r>
              <a:rPr lang="en-US" dirty="0"/>
              <a:t>over generations, the </a:t>
            </a:r>
            <a:r>
              <a:rPr lang="en-US" dirty="0" smtClean="0"/>
              <a:t>farmer maintains </a:t>
            </a:r>
            <a:r>
              <a:rPr lang="en-US" dirty="0"/>
              <a:t>his stake in the economy.</a:t>
            </a:r>
            <a:endParaRPr lang="de-DE" dirty="0"/>
          </a:p>
          <a:p>
            <a:r>
              <a:rPr lang="en-US" dirty="0" smtClean="0"/>
              <a:t>BUT</a:t>
            </a:r>
            <a:r>
              <a:rPr lang="en-US" dirty="0"/>
              <a:t>, if population and production double, but money </a:t>
            </a:r>
            <a:r>
              <a:rPr lang="en-US" i="1" dirty="0"/>
              <a:t>stays the </a:t>
            </a:r>
            <a:r>
              <a:rPr lang="en-US" i="1" dirty="0" smtClean="0"/>
              <a:t>same</a:t>
            </a:r>
            <a:r>
              <a:rPr lang="en-US" dirty="0" smtClean="0"/>
              <a:t>…the </a:t>
            </a:r>
            <a:r>
              <a:rPr lang="en-US" dirty="0"/>
              <a:t>price of wheat will drop to 50 cents.</a:t>
            </a:r>
            <a:endParaRPr lang="de-DE" dirty="0"/>
          </a:p>
          <a:p>
            <a:r>
              <a:rPr lang="en-US" dirty="0" smtClean="0"/>
              <a:t>Moreover</a:t>
            </a:r>
            <a:r>
              <a:rPr lang="en-US" dirty="0"/>
              <a:t>, with money so scarce, interest rates would rise and the </a:t>
            </a:r>
            <a:r>
              <a:rPr lang="en-US" dirty="0" smtClean="0"/>
              <a:t>farmer </a:t>
            </a:r>
            <a:r>
              <a:rPr lang="en-US" dirty="0"/>
              <a:t>will have to produce </a:t>
            </a:r>
            <a:r>
              <a:rPr lang="en-US" dirty="0" smtClean="0"/>
              <a:t>2x as </a:t>
            </a:r>
            <a:r>
              <a:rPr lang="en-US" dirty="0"/>
              <a:t>much wheat to pay his </a:t>
            </a:r>
            <a:r>
              <a:rPr lang="en-US" dirty="0" smtClean="0"/>
              <a:t>mortgage </a:t>
            </a:r>
            <a:r>
              <a:rPr lang="en-US" dirty="0"/>
              <a:t>(or be foreclosed on)</a:t>
            </a:r>
            <a:endParaRPr lang="de-DE" dirty="0"/>
          </a:p>
          <a:p>
            <a:r>
              <a:rPr lang="en-US" dirty="0" smtClean="0"/>
              <a:t>Debtor Solution</a:t>
            </a:r>
          </a:p>
          <a:p>
            <a:pPr lvl="1"/>
            <a:r>
              <a:rPr lang="en-US" dirty="0"/>
              <a:t>R</a:t>
            </a:r>
            <a:r>
              <a:rPr lang="en-US" dirty="0" smtClean="0"/>
              <a:t>educe </a:t>
            </a:r>
            <a:r>
              <a:rPr lang="en-US" dirty="0"/>
              <a:t>the content of the dollar to ½ its </a:t>
            </a:r>
            <a:r>
              <a:rPr lang="en-US" dirty="0" smtClean="0"/>
              <a:t>pre-war </a:t>
            </a:r>
            <a:r>
              <a:rPr lang="en-US" dirty="0"/>
              <a:t>figure </a:t>
            </a:r>
            <a:r>
              <a:rPr lang="en-US" dirty="0" smtClean="0"/>
              <a:t>and </a:t>
            </a:r>
            <a:r>
              <a:rPr lang="en-US" dirty="0"/>
              <a:t>accept the fact that currency was devalued </a:t>
            </a:r>
            <a:r>
              <a:rPr lang="en-US" dirty="0" smtClean="0"/>
              <a:t>during </a:t>
            </a:r>
            <a:r>
              <a:rPr lang="en-US" dirty="0"/>
              <a:t>the war. </a:t>
            </a:r>
          </a:p>
          <a:p>
            <a:pPr lvl="1"/>
            <a:r>
              <a:rPr lang="en-US" dirty="0" smtClean="0"/>
              <a:t>This </a:t>
            </a:r>
            <a:r>
              <a:rPr lang="en-US" dirty="0"/>
              <a:t>will not please the elite bondholders (they </a:t>
            </a:r>
            <a:r>
              <a:rPr lang="en-US" dirty="0" smtClean="0"/>
              <a:t>would </a:t>
            </a:r>
            <a:r>
              <a:rPr lang="en-US" dirty="0"/>
              <a:t>have broken even, sort of), but it will save the farmers.</a:t>
            </a:r>
            <a:endParaRPr lang="de-DE" dirty="0"/>
          </a:p>
          <a:p>
            <a:endParaRPr lang="de-DE" dirty="0"/>
          </a:p>
        </p:txBody>
      </p:sp>
    </p:spTree>
    <p:extLst>
      <p:ext uri="{BB962C8B-B14F-4D97-AF65-F5344CB8AC3E}">
        <p14:creationId xmlns:p14="http://schemas.microsoft.com/office/powerpoint/2010/main" val="4094612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5815"/>
            <a:ext cx="8229600" cy="850106"/>
          </a:xfrm>
        </p:spPr>
        <p:txBody>
          <a:bodyPr>
            <a:normAutofit/>
          </a:bodyPr>
          <a:lstStyle/>
          <a:p>
            <a:endParaRPr lang="de-DE"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70162432"/>
              </p:ext>
            </p:extLst>
          </p:nvPr>
        </p:nvGraphicFramePr>
        <p:xfrm>
          <a:off x="323527" y="260651"/>
          <a:ext cx="8424936" cy="6264696"/>
        </p:xfrm>
        <a:graphic>
          <a:graphicData uri="http://schemas.openxmlformats.org/drawingml/2006/table">
            <a:tbl>
              <a:tblPr firstRow="1" firstCol="1" lastRow="1" lastCol="1" bandRow="1" bandCol="1">
                <a:tableStyleId>{5C22544A-7EE6-4342-B048-85BDC9FD1C3A}</a:tableStyleId>
              </a:tblPr>
              <a:tblGrid>
                <a:gridCol w="1368153"/>
                <a:gridCol w="3240360"/>
                <a:gridCol w="3816423"/>
              </a:tblGrid>
              <a:tr h="704749">
                <a:tc>
                  <a:txBody>
                    <a:bodyPr/>
                    <a:lstStyle/>
                    <a:p>
                      <a:pPr algn="ctr">
                        <a:spcAft>
                          <a:spcPts val="0"/>
                        </a:spcAft>
                      </a:pPr>
                      <a:r>
                        <a:rPr lang="en-US" sz="2000" dirty="0">
                          <a:effectLst/>
                          <a:latin typeface="Arial" pitchFamily="34" charset="0"/>
                          <a:cs typeface="Arial" pitchFamily="34" charset="0"/>
                        </a:rPr>
                        <a:t> </a:t>
                      </a:r>
                      <a:endParaRPr lang="de-DE" sz="2000" dirty="0">
                        <a:effectLst/>
                        <a:latin typeface="Arial" pitchFamily="34" charset="0"/>
                        <a:ea typeface="Times New Roman"/>
                        <a:cs typeface="Arial" pitchFamily="34" charset="0"/>
                      </a:endParaRPr>
                    </a:p>
                  </a:txBody>
                  <a:tcPr marL="68580" marR="68580" marT="0" marB="0">
                    <a:solidFill>
                      <a:schemeClr val="accent1">
                        <a:lumMod val="20000"/>
                        <a:lumOff val="80000"/>
                      </a:schemeClr>
                    </a:solidFill>
                  </a:tcPr>
                </a:tc>
                <a:tc>
                  <a:txBody>
                    <a:bodyPr/>
                    <a:lstStyle/>
                    <a:p>
                      <a:pPr algn="ctr">
                        <a:spcAft>
                          <a:spcPts val="0"/>
                        </a:spcAft>
                      </a:pPr>
                      <a:r>
                        <a:rPr lang="en-US" sz="2000" dirty="0" smtClean="0">
                          <a:solidFill>
                            <a:schemeClr val="accent2">
                              <a:lumMod val="60000"/>
                              <a:lumOff val="40000"/>
                            </a:schemeClr>
                          </a:solidFill>
                          <a:effectLst/>
                          <a:latin typeface="Arial" pitchFamily="34" charset="0"/>
                          <a:cs typeface="Arial" pitchFamily="34" charset="0"/>
                        </a:rPr>
                        <a:t>  </a:t>
                      </a:r>
                      <a:r>
                        <a:rPr lang="en-US" sz="2000" dirty="0">
                          <a:solidFill>
                            <a:schemeClr val="accent2">
                              <a:lumMod val="60000"/>
                              <a:lumOff val="40000"/>
                            </a:schemeClr>
                          </a:solidFill>
                          <a:effectLst/>
                          <a:latin typeface="Arial" pitchFamily="34" charset="0"/>
                          <a:cs typeface="Arial" pitchFamily="34" charset="0"/>
                        </a:rPr>
                        <a:t>Gold </a:t>
                      </a:r>
                      <a:r>
                        <a:rPr lang="en-US" sz="2000" dirty="0" smtClean="0">
                          <a:solidFill>
                            <a:schemeClr val="accent2">
                              <a:lumMod val="60000"/>
                              <a:lumOff val="40000"/>
                            </a:schemeClr>
                          </a:solidFill>
                          <a:effectLst/>
                          <a:latin typeface="Arial" pitchFamily="34" charset="0"/>
                          <a:cs typeface="Arial" pitchFamily="34" charset="0"/>
                        </a:rPr>
                        <a:t>Bugs</a:t>
                      </a:r>
                      <a:br>
                        <a:rPr lang="en-US" sz="2000" dirty="0" smtClean="0">
                          <a:solidFill>
                            <a:schemeClr val="accent2">
                              <a:lumMod val="60000"/>
                              <a:lumOff val="40000"/>
                            </a:schemeClr>
                          </a:solidFill>
                          <a:effectLst/>
                          <a:latin typeface="Arial" pitchFamily="34" charset="0"/>
                          <a:cs typeface="Arial" pitchFamily="34" charset="0"/>
                        </a:rPr>
                      </a:br>
                      <a:r>
                        <a:rPr lang="en-US" sz="2000" dirty="0" smtClean="0">
                          <a:solidFill>
                            <a:schemeClr val="accent2">
                              <a:lumMod val="60000"/>
                              <a:lumOff val="40000"/>
                            </a:schemeClr>
                          </a:solidFill>
                          <a:effectLst/>
                          <a:latin typeface="Arial" pitchFamily="34" charset="0"/>
                          <a:cs typeface="Arial" pitchFamily="34" charset="0"/>
                        </a:rPr>
                        <a:t>Consumers</a:t>
                      </a:r>
                      <a:endParaRPr lang="de-DE" sz="2000" dirty="0">
                        <a:solidFill>
                          <a:schemeClr val="accent2">
                            <a:lumMod val="60000"/>
                            <a:lumOff val="40000"/>
                          </a:schemeClr>
                        </a:solidFill>
                        <a:effectLst/>
                        <a:latin typeface="Arial" pitchFamily="34" charset="0"/>
                        <a:ea typeface="Times New Roman"/>
                        <a:cs typeface="Arial" pitchFamily="34" charset="0"/>
                      </a:endParaRPr>
                    </a:p>
                  </a:txBody>
                  <a:tcPr marL="68580" marR="68580" marT="0" marB="0">
                    <a:solidFill>
                      <a:schemeClr val="accent1">
                        <a:lumMod val="20000"/>
                        <a:lumOff val="80000"/>
                      </a:schemeClr>
                    </a:solidFill>
                  </a:tcPr>
                </a:tc>
                <a:tc>
                  <a:txBody>
                    <a:bodyPr/>
                    <a:lstStyle/>
                    <a:p>
                      <a:pPr algn="ctr">
                        <a:spcAft>
                          <a:spcPts val="0"/>
                        </a:spcAft>
                      </a:pPr>
                      <a:r>
                        <a:rPr lang="en-US" sz="2000" dirty="0" err="1" smtClean="0">
                          <a:solidFill>
                            <a:schemeClr val="tx1"/>
                          </a:solidFill>
                          <a:effectLst/>
                          <a:latin typeface="Arial" pitchFamily="34" charset="0"/>
                          <a:cs typeface="Arial" pitchFamily="34" charset="0"/>
                        </a:rPr>
                        <a:t>Silverites</a:t>
                      </a:r>
                      <a:r>
                        <a:rPr lang="en-US" sz="2000" dirty="0" smtClean="0">
                          <a:solidFill>
                            <a:schemeClr val="tx1"/>
                          </a:solidFill>
                          <a:effectLst/>
                          <a:latin typeface="Arial" pitchFamily="34" charset="0"/>
                          <a:cs typeface="Arial" pitchFamily="34" charset="0"/>
                        </a:rPr>
                        <a:t>/</a:t>
                      </a:r>
                      <a:r>
                        <a:rPr lang="en-US" sz="2000" dirty="0" err="1" smtClean="0">
                          <a:solidFill>
                            <a:schemeClr val="tx1"/>
                          </a:solidFill>
                          <a:effectLst/>
                          <a:latin typeface="Arial" pitchFamily="34" charset="0"/>
                          <a:cs typeface="Arial" pitchFamily="34" charset="0"/>
                        </a:rPr>
                        <a:t>Greenbackers</a:t>
                      </a:r>
                      <a:r>
                        <a:rPr lang="en-US" sz="2000" dirty="0" smtClean="0">
                          <a:solidFill>
                            <a:schemeClr val="tx1"/>
                          </a:solidFill>
                          <a:effectLst/>
                          <a:latin typeface="Arial" pitchFamily="34" charset="0"/>
                          <a:cs typeface="Arial" pitchFamily="34" charset="0"/>
                        </a:rPr>
                        <a:t/>
                      </a:r>
                      <a:br>
                        <a:rPr lang="en-US" sz="2000" dirty="0" smtClean="0">
                          <a:solidFill>
                            <a:schemeClr val="tx1"/>
                          </a:solidFill>
                          <a:effectLst/>
                          <a:latin typeface="Arial" pitchFamily="34" charset="0"/>
                          <a:cs typeface="Arial" pitchFamily="34" charset="0"/>
                        </a:rPr>
                      </a:br>
                      <a:r>
                        <a:rPr lang="en-US" sz="2000" dirty="0" smtClean="0">
                          <a:solidFill>
                            <a:schemeClr val="tx1"/>
                          </a:solidFill>
                          <a:effectLst/>
                          <a:latin typeface="Arial" pitchFamily="34" charset="0"/>
                          <a:cs typeface="Arial" pitchFamily="34" charset="0"/>
                        </a:rPr>
                        <a:t>Producers</a:t>
                      </a:r>
                      <a:endParaRPr lang="de-DE" sz="2000" dirty="0">
                        <a:solidFill>
                          <a:schemeClr val="tx1"/>
                        </a:solidFill>
                        <a:effectLst/>
                        <a:latin typeface="Arial" pitchFamily="34" charset="0"/>
                        <a:ea typeface="Times New Roman"/>
                        <a:cs typeface="Arial" pitchFamily="34" charset="0"/>
                      </a:endParaRPr>
                    </a:p>
                  </a:txBody>
                  <a:tcPr marL="68580" marR="68580" marT="0" marB="0">
                    <a:solidFill>
                      <a:schemeClr val="accent1">
                        <a:lumMod val="20000"/>
                        <a:lumOff val="80000"/>
                      </a:schemeClr>
                    </a:solidFill>
                  </a:tcPr>
                </a:tc>
              </a:tr>
              <a:tr h="704749">
                <a:tc>
                  <a:txBody>
                    <a:bodyPr/>
                    <a:lstStyle/>
                    <a:p>
                      <a:pPr>
                        <a:spcAft>
                          <a:spcPts val="0"/>
                        </a:spcAft>
                      </a:pPr>
                      <a:r>
                        <a:rPr lang="en-US" sz="2000" dirty="0">
                          <a:solidFill>
                            <a:srgbClr val="92D050"/>
                          </a:solidFill>
                          <a:effectLst/>
                          <a:latin typeface="Arial" pitchFamily="34" charset="0"/>
                          <a:cs typeface="Arial" pitchFamily="34" charset="0"/>
                        </a:rPr>
                        <a:t>Who </a:t>
                      </a:r>
                      <a:endParaRPr lang="de-DE" sz="2000" dirty="0">
                        <a:solidFill>
                          <a:srgbClr val="92D050"/>
                        </a:solidFill>
                        <a:effectLst/>
                        <a:latin typeface="Arial" pitchFamily="34" charset="0"/>
                        <a:ea typeface="Times New Roman"/>
                        <a:cs typeface="Arial" pitchFamily="34" charset="0"/>
                      </a:endParaRPr>
                    </a:p>
                  </a:txBody>
                  <a:tcPr marL="68580" marR="68580" marT="0" marB="0">
                    <a:solidFill>
                      <a:schemeClr val="accent1">
                        <a:lumMod val="20000"/>
                        <a:lumOff val="80000"/>
                      </a:schemeClr>
                    </a:solidFill>
                  </a:tcPr>
                </a:tc>
                <a:tc>
                  <a:txBody>
                    <a:bodyPr/>
                    <a:lstStyle/>
                    <a:p>
                      <a:pPr>
                        <a:spcAft>
                          <a:spcPts val="0"/>
                        </a:spcAft>
                      </a:pPr>
                      <a:r>
                        <a:rPr lang="en-US" sz="2000" b="1" dirty="0" smtClean="0">
                          <a:solidFill>
                            <a:schemeClr val="accent2">
                              <a:lumMod val="60000"/>
                              <a:lumOff val="40000"/>
                            </a:schemeClr>
                          </a:solidFill>
                          <a:effectLst/>
                          <a:latin typeface="Arial" pitchFamily="34" charset="0"/>
                          <a:cs typeface="Arial" pitchFamily="34" charset="0"/>
                        </a:rPr>
                        <a:t>Bankers/Businessmen</a:t>
                      </a:r>
                      <a:endParaRPr lang="de-DE" sz="2000" b="1" dirty="0">
                        <a:solidFill>
                          <a:schemeClr val="accent2">
                            <a:lumMod val="60000"/>
                            <a:lumOff val="40000"/>
                          </a:schemeClr>
                        </a:solidFill>
                        <a:effectLst/>
                        <a:latin typeface="Arial" pitchFamily="34" charset="0"/>
                        <a:ea typeface="Times New Roman"/>
                        <a:cs typeface="Arial" pitchFamily="34" charset="0"/>
                      </a:endParaRPr>
                    </a:p>
                  </a:txBody>
                  <a:tcPr marL="68580" marR="68580" marT="0" marB="0">
                    <a:solidFill>
                      <a:schemeClr val="accent1">
                        <a:lumMod val="20000"/>
                        <a:lumOff val="80000"/>
                      </a:schemeClr>
                    </a:solidFill>
                  </a:tcPr>
                </a:tc>
                <a:tc>
                  <a:txBody>
                    <a:bodyPr/>
                    <a:lstStyle/>
                    <a:p>
                      <a:pPr>
                        <a:spcAft>
                          <a:spcPts val="0"/>
                        </a:spcAft>
                      </a:pPr>
                      <a:r>
                        <a:rPr lang="en-US" sz="2000" dirty="0">
                          <a:solidFill>
                            <a:schemeClr val="tx1"/>
                          </a:solidFill>
                          <a:effectLst/>
                          <a:latin typeface="Arial" pitchFamily="34" charset="0"/>
                          <a:cs typeface="Arial" pitchFamily="34" charset="0"/>
                        </a:rPr>
                        <a:t>Farmers and Laborers</a:t>
                      </a:r>
                      <a:endParaRPr lang="de-DE" sz="2000" dirty="0">
                        <a:solidFill>
                          <a:schemeClr val="tx1"/>
                        </a:solidFill>
                        <a:effectLst/>
                        <a:latin typeface="Arial" pitchFamily="34" charset="0"/>
                        <a:ea typeface="Times New Roman"/>
                        <a:cs typeface="Arial" pitchFamily="34" charset="0"/>
                      </a:endParaRPr>
                    </a:p>
                  </a:txBody>
                  <a:tcPr marL="68580" marR="68580" marT="0" marB="0">
                    <a:solidFill>
                      <a:schemeClr val="accent1">
                        <a:lumMod val="20000"/>
                        <a:lumOff val="80000"/>
                      </a:schemeClr>
                    </a:solidFill>
                  </a:tcPr>
                </a:tc>
              </a:tr>
              <a:tr h="704749">
                <a:tc>
                  <a:txBody>
                    <a:bodyPr/>
                    <a:lstStyle/>
                    <a:p>
                      <a:pPr>
                        <a:spcAft>
                          <a:spcPts val="0"/>
                        </a:spcAft>
                      </a:pPr>
                      <a:r>
                        <a:rPr lang="de-DE" sz="2000" dirty="0" smtClean="0">
                          <a:solidFill>
                            <a:srgbClr val="92D050"/>
                          </a:solidFill>
                          <a:effectLst/>
                          <a:latin typeface="Arial" pitchFamily="34" charset="0"/>
                          <a:ea typeface="Times New Roman"/>
                          <a:cs typeface="Arial" pitchFamily="34" charset="0"/>
                        </a:rPr>
                        <a:t>Where</a:t>
                      </a:r>
                      <a:endParaRPr lang="de-DE" sz="2000" dirty="0">
                        <a:solidFill>
                          <a:srgbClr val="92D050"/>
                        </a:solidFill>
                        <a:effectLst/>
                        <a:latin typeface="Arial" pitchFamily="34" charset="0"/>
                        <a:ea typeface="Times New Roman"/>
                        <a:cs typeface="Arial" pitchFamily="34" charset="0"/>
                      </a:endParaRPr>
                    </a:p>
                  </a:txBody>
                  <a:tcPr marL="68580" marR="68580" marT="0" marB="0">
                    <a:solidFill>
                      <a:schemeClr val="accent1">
                        <a:lumMod val="20000"/>
                        <a:lumOff val="80000"/>
                      </a:schemeClr>
                    </a:solidFill>
                  </a:tcPr>
                </a:tc>
                <a:tc>
                  <a:txBody>
                    <a:bodyPr/>
                    <a:lstStyle/>
                    <a:p>
                      <a:pPr>
                        <a:spcAft>
                          <a:spcPts val="0"/>
                        </a:spcAft>
                      </a:pPr>
                      <a:r>
                        <a:rPr lang="de-DE" sz="2000" b="1" dirty="0" smtClean="0">
                          <a:solidFill>
                            <a:schemeClr val="accent2">
                              <a:lumMod val="60000"/>
                              <a:lumOff val="40000"/>
                            </a:schemeClr>
                          </a:solidFill>
                          <a:effectLst/>
                          <a:latin typeface="Arial" pitchFamily="34" charset="0"/>
                          <a:ea typeface="Times New Roman"/>
                          <a:cs typeface="Arial" pitchFamily="34" charset="0"/>
                        </a:rPr>
                        <a:t>NE</a:t>
                      </a:r>
                      <a:endParaRPr lang="de-DE" sz="2000" b="1" dirty="0">
                        <a:solidFill>
                          <a:schemeClr val="accent2">
                            <a:lumMod val="60000"/>
                            <a:lumOff val="40000"/>
                          </a:schemeClr>
                        </a:solidFill>
                        <a:effectLst/>
                        <a:latin typeface="Arial" pitchFamily="34" charset="0"/>
                        <a:ea typeface="Times New Roman"/>
                        <a:cs typeface="Arial" pitchFamily="34" charset="0"/>
                      </a:endParaRPr>
                    </a:p>
                  </a:txBody>
                  <a:tcPr marL="68580" marR="68580" marT="0" marB="0">
                    <a:solidFill>
                      <a:schemeClr val="accent1">
                        <a:lumMod val="20000"/>
                        <a:lumOff val="80000"/>
                      </a:schemeClr>
                    </a:solidFill>
                  </a:tcPr>
                </a:tc>
                <a:tc>
                  <a:txBody>
                    <a:bodyPr/>
                    <a:lstStyle/>
                    <a:p>
                      <a:pPr>
                        <a:spcAft>
                          <a:spcPts val="0"/>
                        </a:spcAft>
                      </a:pPr>
                      <a:r>
                        <a:rPr lang="de-DE" sz="2000" dirty="0" smtClean="0">
                          <a:solidFill>
                            <a:schemeClr val="tx1"/>
                          </a:solidFill>
                          <a:effectLst/>
                          <a:latin typeface="Arial" pitchFamily="34" charset="0"/>
                          <a:ea typeface="Times New Roman"/>
                          <a:cs typeface="Arial" pitchFamily="34" charset="0"/>
                        </a:rPr>
                        <a:t>S and W</a:t>
                      </a:r>
                      <a:endParaRPr lang="de-DE" sz="2000" dirty="0">
                        <a:solidFill>
                          <a:schemeClr val="tx1"/>
                        </a:solidFill>
                        <a:effectLst/>
                        <a:latin typeface="Arial" pitchFamily="34" charset="0"/>
                        <a:ea typeface="Times New Roman"/>
                        <a:cs typeface="Arial" pitchFamily="34" charset="0"/>
                      </a:endParaRPr>
                    </a:p>
                  </a:txBody>
                  <a:tcPr marL="68580" marR="68580" marT="0" marB="0">
                    <a:solidFill>
                      <a:schemeClr val="accent1">
                        <a:lumMod val="20000"/>
                        <a:lumOff val="80000"/>
                      </a:schemeClr>
                    </a:solidFill>
                  </a:tcPr>
                </a:tc>
              </a:tr>
              <a:tr h="704749">
                <a:tc>
                  <a:txBody>
                    <a:bodyPr/>
                    <a:lstStyle/>
                    <a:p>
                      <a:pPr>
                        <a:spcAft>
                          <a:spcPts val="0"/>
                        </a:spcAft>
                      </a:pPr>
                      <a:r>
                        <a:rPr lang="en-US" sz="2000" dirty="0" smtClean="0">
                          <a:solidFill>
                            <a:srgbClr val="92D050"/>
                          </a:solidFill>
                          <a:effectLst/>
                          <a:latin typeface="Arial" pitchFamily="34" charset="0"/>
                          <a:cs typeface="Arial" pitchFamily="34" charset="0"/>
                        </a:rPr>
                        <a:t>Wanted</a:t>
                      </a:r>
                      <a:endParaRPr lang="de-DE" sz="2000" dirty="0">
                        <a:solidFill>
                          <a:srgbClr val="92D050"/>
                        </a:solidFill>
                        <a:effectLst/>
                        <a:latin typeface="Arial" pitchFamily="34" charset="0"/>
                        <a:ea typeface="Times New Roman"/>
                        <a:cs typeface="Arial" pitchFamily="34" charset="0"/>
                      </a:endParaRPr>
                    </a:p>
                  </a:txBody>
                  <a:tcPr marL="68580" marR="68580" marT="0" marB="0">
                    <a:solidFill>
                      <a:schemeClr val="accent1">
                        <a:lumMod val="20000"/>
                        <a:lumOff val="80000"/>
                      </a:schemeClr>
                    </a:solidFill>
                  </a:tcPr>
                </a:tc>
                <a:tc>
                  <a:txBody>
                    <a:bodyPr/>
                    <a:lstStyle/>
                    <a:p>
                      <a:pPr>
                        <a:spcAft>
                          <a:spcPts val="0"/>
                        </a:spcAft>
                      </a:pPr>
                      <a:r>
                        <a:rPr lang="en-US" sz="2000" b="1" dirty="0">
                          <a:solidFill>
                            <a:schemeClr val="accent2">
                              <a:lumMod val="60000"/>
                              <a:lumOff val="40000"/>
                            </a:schemeClr>
                          </a:solidFill>
                          <a:effectLst/>
                          <a:latin typeface="Arial" pitchFamily="34" charset="0"/>
                          <a:cs typeface="Arial" pitchFamily="34" charset="0"/>
                        </a:rPr>
                        <a:t>--Gold Standard</a:t>
                      </a:r>
                      <a:endParaRPr lang="de-DE" sz="2000" b="1" dirty="0">
                        <a:solidFill>
                          <a:schemeClr val="accent2">
                            <a:lumMod val="60000"/>
                            <a:lumOff val="40000"/>
                          </a:schemeClr>
                        </a:solidFill>
                        <a:effectLst/>
                        <a:latin typeface="Arial" pitchFamily="34" charset="0"/>
                        <a:cs typeface="Arial" pitchFamily="34" charset="0"/>
                      </a:endParaRPr>
                    </a:p>
                    <a:p>
                      <a:pPr>
                        <a:spcAft>
                          <a:spcPts val="0"/>
                        </a:spcAft>
                      </a:pPr>
                      <a:r>
                        <a:rPr lang="en-US" sz="2000" b="1" dirty="0">
                          <a:solidFill>
                            <a:schemeClr val="accent2">
                              <a:lumMod val="60000"/>
                              <a:lumOff val="40000"/>
                            </a:schemeClr>
                          </a:solidFill>
                          <a:effectLst/>
                          <a:latin typeface="Arial" pitchFamily="34" charset="0"/>
                          <a:cs typeface="Arial" pitchFamily="34" charset="0"/>
                        </a:rPr>
                        <a:t>--Tight Money</a:t>
                      </a:r>
                      <a:endParaRPr lang="de-DE" sz="2000" b="1" dirty="0">
                        <a:solidFill>
                          <a:schemeClr val="accent2">
                            <a:lumMod val="60000"/>
                            <a:lumOff val="40000"/>
                          </a:schemeClr>
                        </a:solidFill>
                        <a:effectLst/>
                        <a:latin typeface="Arial" pitchFamily="34" charset="0"/>
                        <a:ea typeface="Times New Roman"/>
                        <a:cs typeface="Arial" pitchFamily="34" charset="0"/>
                      </a:endParaRPr>
                    </a:p>
                  </a:txBody>
                  <a:tcPr marL="68580" marR="68580" marT="0" marB="0">
                    <a:solidFill>
                      <a:schemeClr val="accent1">
                        <a:lumMod val="20000"/>
                        <a:lumOff val="80000"/>
                      </a:schemeClr>
                    </a:solidFill>
                  </a:tcPr>
                </a:tc>
                <a:tc>
                  <a:txBody>
                    <a:bodyPr/>
                    <a:lstStyle/>
                    <a:p>
                      <a:pPr>
                        <a:spcAft>
                          <a:spcPts val="0"/>
                        </a:spcAft>
                      </a:pPr>
                      <a:r>
                        <a:rPr lang="en-US" sz="2000" dirty="0">
                          <a:solidFill>
                            <a:schemeClr val="tx1"/>
                          </a:solidFill>
                          <a:effectLst/>
                          <a:latin typeface="Arial" pitchFamily="34" charset="0"/>
                          <a:cs typeface="Arial" pitchFamily="34" charset="0"/>
                        </a:rPr>
                        <a:t>--Bimetallism</a:t>
                      </a:r>
                      <a:endParaRPr lang="de-DE" sz="2000" dirty="0">
                        <a:solidFill>
                          <a:schemeClr val="tx1"/>
                        </a:solidFill>
                        <a:effectLst/>
                        <a:latin typeface="Arial" pitchFamily="34" charset="0"/>
                        <a:cs typeface="Arial" pitchFamily="34" charset="0"/>
                      </a:endParaRPr>
                    </a:p>
                    <a:p>
                      <a:pPr>
                        <a:spcAft>
                          <a:spcPts val="0"/>
                        </a:spcAft>
                      </a:pPr>
                      <a:r>
                        <a:rPr lang="en-US" sz="2000" dirty="0">
                          <a:solidFill>
                            <a:schemeClr val="tx1"/>
                          </a:solidFill>
                          <a:effectLst/>
                          <a:latin typeface="Arial" pitchFamily="34" charset="0"/>
                          <a:cs typeface="Arial" pitchFamily="34" charset="0"/>
                        </a:rPr>
                        <a:t>--Cheap Money</a:t>
                      </a:r>
                      <a:endParaRPr lang="de-DE" sz="2000" dirty="0">
                        <a:solidFill>
                          <a:schemeClr val="tx1"/>
                        </a:solidFill>
                        <a:effectLst/>
                        <a:latin typeface="Arial" pitchFamily="34" charset="0"/>
                        <a:ea typeface="Times New Roman"/>
                        <a:cs typeface="Arial" pitchFamily="34" charset="0"/>
                      </a:endParaRPr>
                    </a:p>
                  </a:txBody>
                  <a:tcPr marL="68580" marR="68580" marT="0" marB="0">
                    <a:solidFill>
                      <a:schemeClr val="accent1">
                        <a:lumMod val="20000"/>
                        <a:lumOff val="80000"/>
                      </a:schemeClr>
                    </a:solidFill>
                  </a:tcPr>
                </a:tc>
              </a:tr>
              <a:tr h="979079">
                <a:tc>
                  <a:txBody>
                    <a:bodyPr/>
                    <a:lstStyle/>
                    <a:p>
                      <a:pPr>
                        <a:spcAft>
                          <a:spcPts val="0"/>
                        </a:spcAft>
                      </a:pPr>
                      <a:r>
                        <a:rPr lang="en-US" sz="2000" dirty="0">
                          <a:solidFill>
                            <a:srgbClr val="92D050"/>
                          </a:solidFill>
                          <a:effectLst/>
                          <a:latin typeface="Arial" pitchFamily="34" charset="0"/>
                          <a:cs typeface="Arial" pitchFamily="34" charset="0"/>
                        </a:rPr>
                        <a:t>Why</a:t>
                      </a:r>
                      <a:endParaRPr lang="de-DE" sz="2000" dirty="0">
                        <a:solidFill>
                          <a:srgbClr val="92D050"/>
                        </a:solidFill>
                        <a:effectLst/>
                        <a:latin typeface="Arial" pitchFamily="34" charset="0"/>
                        <a:ea typeface="Times New Roman"/>
                        <a:cs typeface="Arial" pitchFamily="34" charset="0"/>
                      </a:endParaRPr>
                    </a:p>
                  </a:txBody>
                  <a:tcPr marL="68580" marR="68580" marT="0" marB="0">
                    <a:solidFill>
                      <a:schemeClr val="accent1">
                        <a:lumMod val="20000"/>
                        <a:lumOff val="80000"/>
                      </a:schemeClr>
                    </a:solidFill>
                  </a:tcPr>
                </a:tc>
                <a:tc>
                  <a:txBody>
                    <a:bodyPr/>
                    <a:lstStyle/>
                    <a:p>
                      <a:pPr>
                        <a:spcAft>
                          <a:spcPts val="0"/>
                        </a:spcAft>
                      </a:pPr>
                      <a:r>
                        <a:rPr lang="en-US" sz="2000" b="1" dirty="0">
                          <a:solidFill>
                            <a:schemeClr val="accent2">
                              <a:lumMod val="60000"/>
                              <a:lumOff val="40000"/>
                            </a:schemeClr>
                          </a:solidFill>
                          <a:effectLst/>
                          <a:latin typeface="Arial" pitchFamily="34" charset="0"/>
                          <a:cs typeface="Arial" pitchFamily="34" charset="0"/>
                        </a:rPr>
                        <a:t>Loan would be repaid in stable money</a:t>
                      </a:r>
                      <a:endParaRPr lang="de-DE" sz="2000" b="1" dirty="0">
                        <a:solidFill>
                          <a:schemeClr val="accent2">
                            <a:lumMod val="60000"/>
                            <a:lumOff val="40000"/>
                          </a:schemeClr>
                        </a:solidFill>
                        <a:effectLst/>
                        <a:latin typeface="Arial" pitchFamily="34" charset="0"/>
                        <a:ea typeface="Times New Roman"/>
                        <a:cs typeface="Arial" pitchFamily="34" charset="0"/>
                      </a:endParaRPr>
                    </a:p>
                  </a:txBody>
                  <a:tcPr marL="68580" marR="68580" marT="0" marB="0">
                    <a:solidFill>
                      <a:schemeClr val="accent1">
                        <a:lumMod val="20000"/>
                        <a:lumOff val="80000"/>
                      </a:schemeClr>
                    </a:solidFill>
                  </a:tcPr>
                </a:tc>
                <a:tc>
                  <a:txBody>
                    <a:bodyPr/>
                    <a:lstStyle/>
                    <a:p>
                      <a:pPr>
                        <a:spcAft>
                          <a:spcPts val="0"/>
                        </a:spcAft>
                      </a:pPr>
                      <a:r>
                        <a:rPr lang="en-US" sz="2000" dirty="0">
                          <a:solidFill>
                            <a:schemeClr val="tx1"/>
                          </a:solidFill>
                          <a:effectLst/>
                          <a:latin typeface="Arial" pitchFamily="34" charset="0"/>
                          <a:cs typeface="Arial" pitchFamily="34" charset="0"/>
                        </a:rPr>
                        <a:t>Products will be sold at higher prices</a:t>
                      </a:r>
                      <a:endParaRPr lang="de-DE" sz="2000" dirty="0">
                        <a:solidFill>
                          <a:schemeClr val="tx1"/>
                        </a:solidFill>
                        <a:effectLst/>
                        <a:latin typeface="Arial" pitchFamily="34" charset="0"/>
                        <a:ea typeface="Times New Roman"/>
                        <a:cs typeface="Arial" pitchFamily="34" charset="0"/>
                      </a:endParaRPr>
                    </a:p>
                  </a:txBody>
                  <a:tcPr marL="68580" marR="68580" marT="0" marB="0">
                    <a:solidFill>
                      <a:schemeClr val="accent1">
                        <a:lumMod val="20000"/>
                        <a:lumOff val="80000"/>
                      </a:schemeClr>
                    </a:solidFill>
                  </a:tcPr>
                </a:tc>
              </a:tr>
              <a:tr h="2466621">
                <a:tc>
                  <a:txBody>
                    <a:bodyPr/>
                    <a:lstStyle/>
                    <a:p>
                      <a:pPr>
                        <a:spcAft>
                          <a:spcPts val="0"/>
                        </a:spcAft>
                      </a:pPr>
                      <a:r>
                        <a:rPr lang="en-US" sz="2000" dirty="0">
                          <a:solidFill>
                            <a:srgbClr val="92D050"/>
                          </a:solidFill>
                          <a:effectLst/>
                          <a:latin typeface="Arial" pitchFamily="34" charset="0"/>
                          <a:cs typeface="Arial" pitchFamily="34" charset="0"/>
                        </a:rPr>
                        <a:t>Effects</a:t>
                      </a:r>
                      <a:endParaRPr lang="de-DE" sz="2000" dirty="0">
                        <a:solidFill>
                          <a:srgbClr val="92D050"/>
                        </a:solidFill>
                        <a:effectLst/>
                        <a:latin typeface="Arial" pitchFamily="34" charset="0"/>
                        <a:ea typeface="Times New Roman"/>
                        <a:cs typeface="Arial" pitchFamily="34" charset="0"/>
                      </a:endParaRPr>
                    </a:p>
                  </a:txBody>
                  <a:tcPr marL="68580" marR="68580" marT="0" marB="0">
                    <a:solidFill>
                      <a:schemeClr val="accent1">
                        <a:lumMod val="20000"/>
                        <a:lumOff val="80000"/>
                      </a:schemeClr>
                    </a:solidFill>
                  </a:tcPr>
                </a:tc>
                <a:tc>
                  <a:txBody>
                    <a:bodyPr/>
                    <a:lstStyle/>
                    <a:p>
                      <a:pPr>
                        <a:spcAft>
                          <a:spcPts val="0"/>
                        </a:spcAft>
                      </a:pPr>
                      <a:r>
                        <a:rPr lang="en-US" sz="2000" b="1" dirty="0">
                          <a:solidFill>
                            <a:schemeClr val="accent2">
                              <a:lumMod val="60000"/>
                              <a:lumOff val="40000"/>
                            </a:schemeClr>
                          </a:solidFill>
                          <a:effectLst/>
                          <a:latin typeface="Arial" pitchFamily="34" charset="0"/>
                          <a:cs typeface="Arial" pitchFamily="34" charset="0"/>
                        </a:rPr>
                        <a:t>Deflation</a:t>
                      </a:r>
                      <a:endParaRPr lang="de-DE" sz="2000" b="1" dirty="0">
                        <a:solidFill>
                          <a:schemeClr val="accent2">
                            <a:lumMod val="60000"/>
                            <a:lumOff val="40000"/>
                          </a:schemeClr>
                        </a:solidFill>
                        <a:effectLst/>
                        <a:latin typeface="Arial" pitchFamily="34" charset="0"/>
                        <a:cs typeface="Arial" pitchFamily="34" charset="0"/>
                      </a:endParaRPr>
                    </a:p>
                    <a:p>
                      <a:pPr>
                        <a:spcAft>
                          <a:spcPts val="0"/>
                        </a:spcAft>
                      </a:pPr>
                      <a:r>
                        <a:rPr lang="en-US" sz="2000" b="1" dirty="0">
                          <a:solidFill>
                            <a:schemeClr val="accent2">
                              <a:lumMod val="60000"/>
                              <a:lumOff val="40000"/>
                            </a:schemeClr>
                          </a:solidFill>
                          <a:effectLst/>
                          <a:latin typeface="Arial" pitchFamily="34" charset="0"/>
                          <a:cs typeface="Arial" pitchFamily="34" charset="0"/>
                        </a:rPr>
                        <a:t>--Prices fall</a:t>
                      </a:r>
                      <a:endParaRPr lang="de-DE" sz="2000" b="1" dirty="0">
                        <a:solidFill>
                          <a:schemeClr val="accent2">
                            <a:lumMod val="60000"/>
                            <a:lumOff val="40000"/>
                          </a:schemeClr>
                        </a:solidFill>
                        <a:effectLst/>
                        <a:latin typeface="Arial" pitchFamily="34" charset="0"/>
                        <a:cs typeface="Arial" pitchFamily="34" charset="0"/>
                      </a:endParaRPr>
                    </a:p>
                    <a:p>
                      <a:pPr>
                        <a:spcAft>
                          <a:spcPts val="0"/>
                        </a:spcAft>
                      </a:pPr>
                      <a:r>
                        <a:rPr lang="en-US" sz="2000" b="1" dirty="0">
                          <a:solidFill>
                            <a:schemeClr val="accent2">
                              <a:lumMod val="60000"/>
                              <a:lumOff val="40000"/>
                            </a:schemeClr>
                          </a:solidFill>
                          <a:effectLst/>
                          <a:latin typeface="Arial" pitchFamily="34" charset="0"/>
                          <a:cs typeface="Arial" pitchFamily="34" charset="0"/>
                        </a:rPr>
                        <a:t>--Value of  Money     Increases</a:t>
                      </a:r>
                      <a:endParaRPr lang="de-DE" sz="2000" b="1" dirty="0">
                        <a:solidFill>
                          <a:schemeClr val="accent2">
                            <a:lumMod val="60000"/>
                            <a:lumOff val="40000"/>
                          </a:schemeClr>
                        </a:solidFill>
                        <a:effectLst/>
                        <a:latin typeface="Arial" pitchFamily="34" charset="0"/>
                        <a:cs typeface="Arial" pitchFamily="34" charset="0"/>
                      </a:endParaRPr>
                    </a:p>
                    <a:p>
                      <a:pPr>
                        <a:spcAft>
                          <a:spcPts val="0"/>
                        </a:spcAft>
                      </a:pPr>
                      <a:r>
                        <a:rPr lang="en-US" sz="2000" b="1" dirty="0">
                          <a:solidFill>
                            <a:schemeClr val="accent2">
                              <a:lumMod val="60000"/>
                              <a:lumOff val="40000"/>
                            </a:schemeClr>
                          </a:solidFill>
                          <a:effectLst/>
                          <a:latin typeface="Arial" pitchFamily="34" charset="0"/>
                          <a:cs typeface="Arial" pitchFamily="34" charset="0"/>
                        </a:rPr>
                        <a:t>--Fewer People with Money</a:t>
                      </a:r>
                      <a:endParaRPr lang="de-DE" sz="2000" b="1" dirty="0">
                        <a:solidFill>
                          <a:schemeClr val="accent2">
                            <a:lumMod val="60000"/>
                            <a:lumOff val="40000"/>
                          </a:schemeClr>
                        </a:solidFill>
                        <a:effectLst/>
                        <a:latin typeface="Arial" pitchFamily="34" charset="0"/>
                        <a:cs typeface="Arial" pitchFamily="34" charset="0"/>
                      </a:endParaRPr>
                    </a:p>
                    <a:p>
                      <a:pPr>
                        <a:spcAft>
                          <a:spcPts val="0"/>
                        </a:spcAft>
                      </a:pPr>
                      <a:r>
                        <a:rPr lang="en-US" sz="2000" b="1" dirty="0">
                          <a:solidFill>
                            <a:schemeClr val="accent2">
                              <a:lumMod val="60000"/>
                              <a:lumOff val="40000"/>
                            </a:schemeClr>
                          </a:solidFill>
                          <a:effectLst/>
                          <a:latin typeface="Arial" pitchFamily="34" charset="0"/>
                          <a:cs typeface="Arial" pitchFamily="34" charset="0"/>
                        </a:rPr>
                        <a:t> </a:t>
                      </a:r>
                      <a:endParaRPr lang="de-DE" sz="2000" b="1" dirty="0">
                        <a:solidFill>
                          <a:schemeClr val="accent2">
                            <a:lumMod val="60000"/>
                            <a:lumOff val="40000"/>
                          </a:schemeClr>
                        </a:solidFill>
                        <a:effectLst/>
                        <a:latin typeface="Arial" pitchFamily="34" charset="0"/>
                        <a:ea typeface="Times New Roman"/>
                        <a:cs typeface="Arial" pitchFamily="34" charset="0"/>
                      </a:endParaRPr>
                    </a:p>
                  </a:txBody>
                  <a:tcPr marL="68580" marR="68580" marT="0" marB="0">
                    <a:solidFill>
                      <a:schemeClr val="accent1">
                        <a:lumMod val="20000"/>
                        <a:lumOff val="80000"/>
                      </a:schemeClr>
                    </a:solidFill>
                  </a:tcPr>
                </a:tc>
                <a:tc>
                  <a:txBody>
                    <a:bodyPr/>
                    <a:lstStyle/>
                    <a:p>
                      <a:pPr>
                        <a:spcAft>
                          <a:spcPts val="0"/>
                        </a:spcAft>
                      </a:pPr>
                      <a:r>
                        <a:rPr lang="en-US" sz="2000" dirty="0">
                          <a:solidFill>
                            <a:schemeClr val="tx1"/>
                          </a:solidFill>
                          <a:effectLst/>
                          <a:latin typeface="Arial" pitchFamily="34" charset="0"/>
                          <a:cs typeface="Arial" pitchFamily="34" charset="0"/>
                        </a:rPr>
                        <a:t>Inflation</a:t>
                      </a:r>
                      <a:endParaRPr lang="de-DE" sz="2000" dirty="0">
                        <a:solidFill>
                          <a:schemeClr val="tx1"/>
                        </a:solidFill>
                        <a:effectLst/>
                        <a:latin typeface="Arial" pitchFamily="34" charset="0"/>
                        <a:cs typeface="Arial" pitchFamily="34" charset="0"/>
                      </a:endParaRPr>
                    </a:p>
                    <a:p>
                      <a:pPr>
                        <a:spcAft>
                          <a:spcPts val="0"/>
                        </a:spcAft>
                      </a:pPr>
                      <a:r>
                        <a:rPr lang="en-US" sz="2000" dirty="0">
                          <a:solidFill>
                            <a:schemeClr val="tx1"/>
                          </a:solidFill>
                          <a:effectLst/>
                          <a:latin typeface="Arial" pitchFamily="34" charset="0"/>
                          <a:cs typeface="Arial" pitchFamily="34" charset="0"/>
                        </a:rPr>
                        <a:t>--Prices Rise</a:t>
                      </a:r>
                      <a:endParaRPr lang="de-DE" sz="2000" dirty="0">
                        <a:solidFill>
                          <a:schemeClr val="tx1"/>
                        </a:solidFill>
                        <a:effectLst/>
                        <a:latin typeface="Arial" pitchFamily="34" charset="0"/>
                        <a:cs typeface="Arial" pitchFamily="34" charset="0"/>
                      </a:endParaRPr>
                    </a:p>
                    <a:p>
                      <a:pPr>
                        <a:spcAft>
                          <a:spcPts val="0"/>
                        </a:spcAft>
                      </a:pPr>
                      <a:r>
                        <a:rPr lang="en-US" sz="2000" dirty="0">
                          <a:solidFill>
                            <a:schemeClr val="tx1"/>
                          </a:solidFill>
                          <a:effectLst/>
                          <a:latin typeface="Arial" pitchFamily="34" charset="0"/>
                          <a:cs typeface="Arial" pitchFamily="34" charset="0"/>
                        </a:rPr>
                        <a:t>--Value of Money Decreases</a:t>
                      </a:r>
                      <a:endParaRPr lang="de-DE" sz="2000" dirty="0">
                        <a:solidFill>
                          <a:schemeClr val="tx1"/>
                        </a:solidFill>
                        <a:effectLst/>
                        <a:latin typeface="Arial" pitchFamily="34" charset="0"/>
                        <a:cs typeface="Arial" pitchFamily="34" charset="0"/>
                      </a:endParaRPr>
                    </a:p>
                    <a:p>
                      <a:pPr>
                        <a:spcAft>
                          <a:spcPts val="0"/>
                        </a:spcAft>
                      </a:pPr>
                      <a:r>
                        <a:rPr lang="en-US" sz="2000" dirty="0">
                          <a:solidFill>
                            <a:schemeClr val="tx1"/>
                          </a:solidFill>
                          <a:effectLst/>
                          <a:latin typeface="Arial" pitchFamily="34" charset="0"/>
                          <a:cs typeface="Arial" pitchFamily="34" charset="0"/>
                        </a:rPr>
                        <a:t>--More People Have Money</a:t>
                      </a:r>
                      <a:endParaRPr lang="de-DE" sz="2000" dirty="0">
                        <a:solidFill>
                          <a:schemeClr val="tx1"/>
                        </a:solidFill>
                        <a:effectLst/>
                        <a:latin typeface="Arial" pitchFamily="34" charset="0"/>
                        <a:cs typeface="Arial" pitchFamily="34" charset="0"/>
                      </a:endParaRPr>
                    </a:p>
                    <a:p>
                      <a:pPr>
                        <a:spcAft>
                          <a:spcPts val="0"/>
                        </a:spcAft>
                      </a:pPr>
                      <a:r>
                        <a:rPr lang="en-US" sz="2000" dirty="0">
                          <a:solidFill>
                            <a:schemeClr val="tx1"/>
                          </a:solidFill>
                          <a:effectLst/>
                          <a:latin typeface="Arial" pitchFamily="34" charset="0"/>
                          <a:cs typeface="Arial" pitchFamily="34" charset="0"/>
                        </a:rPr>
                        <a:t> </a:t>
                      </a:r>
                      <a:endParaRPr lang="de-DE" sz="2000" dirty="0">
                        <a:solidFill>
                          <a:schemeClr val="tx1"/>
                        </a:solidFill>
                        <a:effectLst/>
                        <a:latin typeface="Arial" pitchFamily="34" charset="0"/>
                        <a:ea typeface="Times New Roman"/>
                        <a:cs typeface="Arial" pitchFamily="34" charset="0"/>
                      </a:endParaRPr>
                    </a:p>
                  </a:txBody>
                  <a:tcPr marL="68580" marR="68580" marT="0" marB="0">
                    <a:solidFill>
                      <a:schemeClr val="accent1">
                        <a:lumMod val="20000"/>
                        <a:lumOff val="80000"/>
                      </a:schemeClr>
                    </a:solidFill>
                  </a:tcPr>
                </a:tc>
              </a:tr>
            </a:tbl>
          </a:graphicData>
        </a:graphic>
      </p:graphicFrame>
    </p:spTree>
    <p:extLst>
      <p:ext uri="{BB962C8B-B14F-4D97-AF65-F5344CB8AC3E}">
        <p14:creationId xmlns:p14="http://schemas.microsoft.com/office/powerpoint/2010/main" val="1780826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Lecture Outline </a:t>
            </a:r>
            <a:endParaRPr lang="de-DE" dirty="0"/>
          </a:p>
        </p:txBody>
      </p:sp>
      <p:sp>
        <p:nvSpPr>
          <p:cNvPr id="3" name="Content Placeholder 2"/>
          <p:cNvSpPr>
            <a:spLocks noGrp="1"/>
          </p:cNvSpPr>
          <p:nvPr>
            <p:ph idx="1"/>
          </p:nvPr>
        </p:nvSpPr>
        <p:spPr/>
        <p:txBody>
          <a:bodyPr/>
          <a:lstStyle/>
          <a:p>
            <a:pPr marL="571500" indent="-571500">
              <a:buFont typeface="+mj-lt"/>
              <a:buAutoNum type="romanUcPeriod"/>
            </a:pPr>
            <a:r>
              <a:rPr lang="en-US" dirty="0"/>
              <a:t>Settling on the Great Plains: The Ideal and the Spirit of the </a:t>
            </a:r>
            <a:r>
              <a:rPr lang="en-US" dirty="0" smtClean="0"/>
              <a:t>West</a:t>
            </a:r>
          </a:p>
          <a:p>
            <a:pPr marL="571500" lvl="0" indent="-571500">
              <a:buFont typeface="+mj-lt"/>
              <a:buAutoNum type="romanUcPeriod"/>
            </a:pPr>
            <a:r>
              <a:rPr lang="en-US" dirty="0" smtClean="0"/>
              <a:t>Rise and Evolution of </a:t>
            </a:r>
            <a:r>
              <a:rPr lang="en-US" dirty="0"/>
              <a:t>Farmers’ Organizations</a:t>
            </a:r>
            <a:endParaRPr lang="de-DE" dirty="0"/>
          </a:p>
          <a:p>
            <a:pPr marL="571500" lvl="0" indent="-571500">
              <a:buFont typeface="+mj-lt"/>
              <a:buAutoNum type="romanUcPeriod"/>
            </a:pPr>
            <a:r>
              <a:rPr lang="en-US" dirty="0" smtClean="0"/>
              <a:t>Farmers Unite</a:t>
            </a:r>
          </a:p>
          <a:p>
            <a:pPr marL="971550" lvl="1" indent="-571500">
              <a:buFont typeface="+mj-lt"/>
              <a:buAutoNum type="romanUcPeriod"/>
            </a:pPr>
            <a:r>
              <a:rPr lang="en-US" dirty="0" smtClean="0"/>
              <a:t>The Currency Conundrum </a:t>
            </a:r>
          </a:p>
          <a:p>
            <a:pPr marL="571500" lvl="0" indent="-571500">
              <a:buFont typeface="+mj-lt"/>
              <a:buAutoNum type="romanUcPeriod"/>
            </a:pPr>
            <a:r>
              <a:rPr lang="en-US" dirty="0" smtClean="0"/>
              <a:t>Election of 1896</a:t>
            </a:r>
            <a:endParaRPr lang="de-DE" dirty="0"/>
          </a:p>
          <a:p>
            <a:pPr marL="571500" indent="-571500">
              <a:buFont typeface="+mj-lt"/>
              <a:buAutoNum type="romanUcPeriod"/>
            </a:pPr>
            <a:r>
              <a:rPr lang="de-DE" dirty="0"/>
              <a:t>Legacy of Farmers Alliances &amp; Populist Party </a:t>
            </a:r>
          </a:p>
        </p:txBody>
      </p:sp>
    </p:spTree>
    <p:extLst>
      <p:ext uri="{BB962C8B-B14F-4D97-AF65-F5344CB8AC3E}">
        <p14:creationId xmlns:p14="http://schemas.microsoft.com/office/powerpoint/2010/main" val="5712739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Farmers Unite: Currency Conundrum </a:t>
            </a:r>
            <a:endParaRPr lang="de-DE" dirty="0"/>
          </a:p>
        </p:txBody>
      </p:sp>
      <p:sp>
        <p:nvSpPr>
          <p:cNvPr id="3" name="Content Placeholder 2"/>
          <p:cNvSpPr>
            <a:spLocks noGrp="1"/>
          </p:cNvSpPr>
          <p:nvPr>
            <p:ph idx="1"/>
          </p:nvPr>
        </p:nvSpPr>
        <p:spPr/>
        <p:txBody>
          <a:bodyPr>
            <a:normAutofit/>
          </a:bodyPr>
          <a:lstStyle/>
          <a:p>
            <a:r>
              <a:rPr lang="en-US" dirty="0" smtClean="0"/>
              <a:t>The Greenback </a:t>
            </a:r>
            <a:r>
              <a:rPr lang="en-US" dirty="0"/>
              <a:t>issue fell prey to </a:t>
            </a:r>
            <a:r>
              <a:rPr lang="en-US" b="1" dirty="0"/>
              <a:t>sectionalism</a:t>
            </a:r>
            <a:r>
              <a:rPr lang="en-US" dirty="0"/>
              <a:t>. Politicians were more interested in </a:t>
            </a:r>
            <a:r>
              <a:rPr lang="en-US" b="1" dirty="0"/>
              <a:t>waving the bloody flag</a:t>
            </a:r>
            <a:r>
              <a:rPr lang="en-US" dirty="0"/>
              <a:t> than trying to debate this complex issue. </a:t>
            </a:r>
            <a:endParaRPr lang="de-DE" dirty="0"/>
          </a:p>
          <a:p>
            <a:r>
              <a:rPr lang="en-US" dirty="0"/>
              <a:t>F</a:t>
            </a:r>
            <a:r>
              <a:rPr lang="en-US" dirty="0" smtClean="0"/>
              <a:t>utile </a:t>
            </a:r>
            <a:r>
              <a:rPr lang="en-US" dirty="0"/>
              <a:t>to employ economic </a:t>
            </a:r>
            <a:r>
              <a:rPr lang="en-US" dirty="0" smtClean="0"/>
              <a:t>arguments </a:t>
            </a:r>
            <a:r>
              <a:rPr lang="en-US" dirty="0" err="1" smtClean="0"/>
              <a:t>admidst</a:t>
            </a:r>
            <a:r>
              <a:rPr lang="en-US" dirty="0" smtClean="0"/>
              <a:t> sectional crises. </a:t>
            </a:r>
          </a:p>
          <a:p>
            <a:pPr lvl="1"/>
            <a:r>
              <a:rPr lang="en-US" dirty="0" smtClean="0"/>
              <a:t>Stump </a:t>
            </a:r>
            <a:r>
              <a:rPr lang="en-US" dirty="0"/>
              <a:t>speeches based on complicated </a:t>
            </a:r>
            <a:r>
              <a:rPr lang="en-US" dirty="0" smtClean="0"/>
              <a:t>monetary </a:t>
            </a:r>
            <a:r>
              <a:rPr lang="en-US" dirty="0"/>
              <a:t>arguments were simply not enough to </a:t>
            </a:r>
            <a:r>
              <a:rPr lang="en-US" dirty="0" smtClean="0"/>
              <a:t>effect </a:t>
            </a:r>
            <a:r>
              <a:rPr lang="en-US" dirty="0"/>
              <a:t>the way </a:t>
            </a:r>
            <a:r>
              <a:rPr lang="en-US" dirty="0" smtClean="0"/>
              <a:t>people </a:t>
            </a:r>
            <a:r>
              <a:rPr lang="en-US" dirty="0"/>
              <a:t>acted politically.</a:t>
            </a:r>
            <a:endParaRPr lang="de-DE" dirty="0"/>
          </a:p>
          <a:p>
            <a:endParaRPr lang="de-DE" dirty="0"/>
          </a:p>
        </p:txBody>
      </p:sp>
    </p:spTree>
    <p:extLst>
      <p:ext uri="{BB962C8B-B14F-4D97-AF65-F5344CB8AC3E}">
        <p14:creationId xmlns:p14="http://schemas.microsoft.com/office/powerpoint/2010/main" val="1592769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Farmers Unite: Currency Conundrum </a:t>
            </a:r>
            <a:endParaRPr lang="de-DE" dirty="0"/>
          </a:p>
        </p:txBody>
      </p:sp>
      <p:sp>
        <p:nvSpPr>
          <p:cNvPr id="3" name="Content Placeholder 2"/>
          <p:cNvSpPr>
            <a:spLocks noGrp="1"/>
          </p:cNvSpPr>
          <p:nvPr>
            <p:ph idx="1"/>
          </p:nvPr>
        </p:nvSpPr>
        <p:spPr/>
        <p:txBody>
          <a:bodyPr>
            <a:normAutofit/>
          </a:bodyPr>
          <a:lstStyle/>
          <a:p>
            <a:pPr marL="0" indent="0">
              <a:buNone/>
            </a:pPr>
            <a:r>
              <a:rPr lang="en-US" b="1" dirty="0"/>
              <a:t>The “Crime of ‘73”</a:t>
            </a:r>
            <a:endParaRPr lang="de-DE" dirty="0"/>
          </a:p>
          <a:p>
            <a:r>
              <a:rPr lang="en-US" dirty="0" smtClean="0"/>
              <a:t>In </a:t>
            </a:r>
            <a:r>
              <a:rPr lang="en-US" dirty="0"/>
              <a:t>1873, without even a roll call in the Senate, silver was rendered </a:t>
            </a:r>
            <a:r>
              <a:rPr lang="en-US" dirty="0" smtClean="0"/>
              <a:t>obsolete </a:t>
            </a:r>
            <a:r>
              <a:rPr lang="en-US" dirty="0"/>
              <a:t>as a viable currency (it was “demonetized”). </a:t>
            </a:r>
            <a:endParaRPr lang="en-US" dirty="0" smtClean="0"/>
          </a:p>
          <a:p>
            <a:pPr lvl="1"/>
            <a:r>
              <a:rPr lang="en-US" dirty="0" smtClean="0"/>
              <a:t>Much of the Western world was doing the same</a:t>
            </a:r>
            <a:endParaRPr lang="de-DE" dirty="0"/>
          </a:p>
          <a:p>
            <a:r>
              <a:rPr lang="en-US" dirty="0" smtClean="0"/>
              <a:t>Unemployment </a:t>
            </a:r>
            <a:r>
              <a:rPr lang="en-US" dirty="0"/>
              <a:t>and wage cuts swept though the </a:t>
            </a:r>
            <a:r>
              <a:rPr lang="en-US" dirty="0" smtClean="0"/>
              <a:t>country. Causation/Correlation? </a:t>
            </a:r>
          </a:p>
          <a:p>
            <a:r>
              <a:rPr lang="en-US" dirty="0" smtClean="0"/>
              <a:t>The crime begat an uproar </a:t>
            </a:r>
          </a:p>
          <a:p>
            <a:endParaRPr lang="en-US" dirty="0"/>
          </a:p>
          <a:p>
            <a:pPr marL="0" indent="0">
              <a:buNone/>
            </a:pPr>
            <a:endParaRPr lang="de-DE" dirty="0"/>
          </a:p>
        </p:txBody>
      </p:sp>
    </p:spTree>
    <p:extLst>
      <p:ext uri="{BB962C8B-B14F-4D97-AF65-F5344CB8AC3E}">
        <p14:creationId xmlns:p14="http://schemas.microsoft.com/office/powerpoint/2010/main" val="14616270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The Election of 1896</a:t>
            </a:r>
            <a:endParaRPr lang="de-DE" dirty="0"/>
          </a:p>
        </p:txBody>
      </p:sp>
      <p:sp>
        <p:nvSpPr>
          <p:cNvPr id="3" name="Content Placeholder 2"/>
          <p:cNvSpPr>
            <a:spLocks noGrp="1"/>
          </p:cNvSpPr>
          <p:nvPr>
            <p:ph idx="1"/>
          </p:nvPr>
        </p:nvSpPr>
        <p:spPr/>
        <p:txBody>
          <a:bodyPr>
            <a:normAutofit fontScale="92500" lnSpcReduction="10000"/>
          </a:bodyPr>
          <a:lstStyle/>
          <a:p>
            <a:pPr lvl="0"/>
            <a:r>
              <a:rPr lang="en-US" dirty="0"/>
              <a:t>One of the most dramatic in American history. </a:t>
            </a:r>
            <a:endParaRPr lang="de-DE" dirty="0"/>
          </a:p>
          <a:p>
            <a:r>
              <a:rPr lang="en-US" dirty="0" smtClean="0"/>
              <a:t>Realigning election: sharp </a:t>
            </a:r>
            <a:r>
              <a:rPr lang="en-US" dirty="0"/>
              <a:t>changes in issues, party leaders, the regional and demographic bases of </a:t>
            </a:r>
            <a:r>
              <a:rPr lang="en-US" dirty="0" smtClean="0"/>
              <a:t>power, etc. </a:t>
            </a:r>
            <a:endParaRPr lang="de-DE" dirty="0"/>
          </a:p>
          <a:p>
            <a:pPr lvl="1"/>
            <a:r>
              <a:rPr lang="en-US" dirty="0"/>
              <a:t>voting alignments </a:t>
            </a:r>
            <a:r>
              <a:rPr lang="en-US" dirty="0" smtClean="0"/>
              <a:t>changed</a:t>
            </a:r>
            <a:r>
              <a:rPr lang="de-DE" dirty="0" smtClean="0"/>
              <a:t>. No more Waving Bloody Flag</a:t>
            </a:r>
          </a:p>
          <a:p>
            <a:pPr lvl="1"/>
            <a:r>
              <a:rPr lang="en-US" sz="3200" dirty="0"/>
              <a:t>McKinley's tactics in beating William Jennings Bryan (as developed by Mark Hanna) marked a sea change in the evolution of the modern campaigning</a:t>
            </a:r>
            <a:endParaRPr lang="de-DE" sz="3200" dirty="0"/>
          </a:p>
          <a:p>
            <a:pPr lvl="1"/>
            <a:endParaRPr lang="en-US" dirty="0" smtClean="0"/>
          </a:p>
          <a:p>
            <a:pPr lvl="1"/>
            <a:endParaRPr lang="en-US" dirty="0" smtClean="0"/>
          </a:p>
          <a:p>
            <a:pPr lvl="1"/>
            <a:endParaRPr lang="de-DE" dirty="0"/>
          </a:p>
        </p:txBody>
      </p:sp>
    </p:spTree>
    <p:extLst>
      <p:ext uri="{BB962C8B-B14F-4D97-AF65-F5344CB8AC3E}">
        <p14:creationId xmlns:p14="http://schemas.microsoft.com/office/powerpoint/2010/main" val="3758118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The Election of 1896</a:t>
            </a:r>
          </a:p>
        </p:txBody>
      </p:sp>
      <p:sp>
        <p:nvSpPr>
          <p:cNvPr id="3" name="Content Placeholder 2"/>
          <p:cNvSpPr>
            <a:spLocks noGrp="1"/>
          </p:cNvSpPr>
          <p:nvPr>
            <p:ph idx="1"/>
          </p:nvPr>
        </p:nvSpPr>
        <p:spPr/>
        <p:txBody>
          <a:bodyPr>
            <a:normAutofit lnSpcReduction="10000"/>
          </a:bodyPr>
          <a:lstStyle/>
          <a:p>
            <a:pPr lvl="0"/>
            <a:r>
              <a:rPr lang="en-US" dirty="0" smtClean="0"/>
              <a:t>Dems met in Chicago</a:t>
            </a:r>
          </a:p>
          <a:p>
            <a:pPr lvl="0"/>
            <a:r>
              <a:rPr lang="en-US" dirty="0" smtClean="0"/>
              <a:t>No obvious </a:t>
            </a:r>
            <a:r>
              <a:rPr lang="en-US" dirty="0"/>
              <a:t>successor to </a:t>
            </a:r>
            <a:r>
              <a:rPr lang="en-US" dirty="0" smtClean="0"/>
              <a:t>Cleveland</a:t>
            </a:r>
          </a:p>
          <a:p>
            <a:r>
              <a:rPr lang="en-US" dirty="0" smtClean="0"/>
              <a:t>Some </a:t>
            </a:r>
            <a:r>
              <a:rPr lang="en-US" dirty="0"/>
              <a:t>Populists believed that they could replace the Democrats as the main opposition party to the Republicans. </a:t>
            </a:r>
          </a:p>
          <a:p>
            <a:pPr lvl="0"/>
            <a:r>
              <a:rPr lang="en-US" dirty="0" smtClean="0"/>
              <a:t>Bryan </a:t>
            </a:r>
            <a:r>
              <a:rPr lang="en-US" dirty="0"/>
              <a:t>delivered </a:t>
            </a:r>
            <a:r>
              <a:rPr lang="en-US" dirty="0" smtClean="0"/>
              <a:t>one </a:t>
            </a:r>
            <a:r>
              <a:rPr lang="en-US" dirty="0"/>
              <a:t>of the greatest political speeches in American history, the "Cross of Gold" Speech</a:t>
            </a:r>
            <a:r>
              <a:rPr lang="en-US" dirty="0" smtClean="0"/>
              <a:t>.</a:t>
            </a:r>
          </a:p>
          <a:p>
            <a:pPr lvl="0"/>
            <a:r>
              <a:rPr lang="en-US" dirty="0" smtClean="0"/>
              <a:t>Bryan only 36. Youngest nominee ever.</a:t>
            </a:r>
            <a:endParaRPr lang="de-DE" dirty="0"/>
          </a:p>
          <a:p>
            <a:endParaRPr lang="de-DE" dirty="0"/>
          </a:p>
        </p:txBody>
      </p:sp>
    </p:spTree>
    <p:extLst>
      <p:ext uri="{BB962C8B-B14F-4D97-AF65-F5344CB8AC3E}">
        <p14:creationId xmlns:p14="http://schemas.microsoft.com/office/powerpoint/2010/main" val="41702640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a:t>The Election of 1896</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a:t>
            </a:r>
            <a:r>
              <a:rPr lang="en-US" dirty="0"/>
              <a:t>You come to us and tell us that the great cities are in favor of the gold standard. We reply that  the great cities rest upon our broad and fertile prairies. Burn down your cities and leave our farms, and your cities will spring up again as if by magic. But destroy our farms, and the grass will grow in the streets of every city in the country... Having behind us the producing masses of the nation … we will answer their demands for a gold standard by saying to them: ‘You shall not press down upon the brow of labor this crown of thorns, you shall not crucify mankind upon a cross of gold."</a:t>
            </a:r>
            <a:endParaRPr lang="de-DE" dirty="0"/>
          </a:p>
          <a:p>
            <a:pPr marL="0" indent="0" algn="r">
              <a:buNone/>
            </a:pPr>
            <a:r>
              <a:rPr lang="en-US" dirty="0" smtClean="0"/>
              <a:t>--</a:t>
            </a:r>
            <a:r>
              <a:rPr lang="en-US" dirty="0"/>
              <a:t>Bryan’s Cross of Gold speech given at Democratic Convention in Chicago</a:t>
            </a:r>
            <a:endParaRPr lang="de-DE" dirty="0"/>
          </a:p>
          <a:p>
            <a:pPr marL="0" indent="0">
              <a:buNone/>
            </a:pPr>
            <a:endParaRPr lang="de-DE" dirty="0"/>
          </a:p>
        </p:txBody>
      </p:sp>
    </p:spTree>
    <p:extLst>
      <p:ext uri="{BB962C8B-B14F-4D97-AF65-F5344CB8AC3E}">
        <p14:creationId xmlns:p14="http://schemas.microsoft.com/office/powerpoint/2010/main" val="20873920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a:p>
        </p:txBody>
      </p:sp>
      <p:sp>
        <p:nvSpPr>
          <p:cNvPr id="3" name="Content Placeholder 2"/>
          <p:cNvSpPr>
            <a:spLocks noGrp="1"/>
          </p:cNvSpPr>
          <p:nvPr>
            <p:ph idx="1"/>
          </p:nvPr>
        </p:nvSpPr>
        <p:spPr/>
        <p:txBody>
          <a:bodyPr/>
          <a:lstStyle/>
          <a:p>
            <a:endParaRPr lang="de-DE"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28663"/>
            <a:ext cx="7620000" cy="540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13111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The Election of 1896</a:t>
            </a:r>
          </a:p>
        </p:txBody>
      </p:sp>
      <p:sp>
        <p:nvSpPr>
          <p:cNvPr id="3" name="Content Placeholder 2"/>
          <p:cNvSpPr>
            <a:spLocks noGrp="1"/>
          </p:cNvSpPr>
          <p:nvPr>
            <p:ph idx="1"/>
          </p:nvPr>
        </p:nvSpPr>
        <p:spPr/>
        <p:txBody>
          <a:bodyPr>
            <a:normAutofit lnSpcReduction="10000"/>
          </a:bodyPr>
          <a:lstStyle/>
          <a:p>
            <a:pPr lvl="0"/>
            <a:r>
              <a:rPr lang="en-US" dirty="0"/>
              <a:t>Mark Hanna </a:t>
            </a:r>
            <a:r>
              <a:rPr lang="en-US" dirty="0" smtClean="0"/>
              <a:t>- McKinley's </a:t>
            </a:r>
            <a:r>
              <a:rPr lang="en-US" dirty="0"/>
              <a:t>campaign manager, </a:t>
            </a:r>
            <a:r>
              <a:rPr lang="en-US" dirty="0" smtClean="0"/>
              <a:t>wealthy OH businessman</a:t>
            </a:r>
          </a:p>
          <a:p>
            <a:pPr lvl="0"/>
            <a:r>
              <a:rPr lang="en-US" dirty="0" smtClean="0"/>
              <a:t>Coopted support of Big Business by playing on fears of Bryan and populism</a:t>
            </a:r>
          </a:p>
          <a:p>
            <a:pPr lvl="0"/>
            <a:r>
              <a:rPr lang="en-US" dirty="0" smtClean="0"/>
              <a:t>Raised </a:t>
            </a:r>
            <a:r>
              <a:rPr lang="en-US" dirty="0"/>
              <a:t>a staggering </a:t>
            </a:r>
            <a:r>
              <a:rPr lang="en-US" dirty="0" smtClean="0"/>
              <a:t>$</a:t>
            </a:r>
            <a:r>
              <a:rPr lang="en-US" dirty="0"/>
              <a:t>3.5 million for the campaign, outspending the Democrats by an estimated 5-to-1 margin. </a:t>
            </a:r>
            <a:endParaRPr lang="en-US" dirty="0" smtClean="0"/>
          </a:p>
          <a:p>
            <a:pPr lvl="1"/>
            <a:r>
              <a:rPr lang="en-US" dirty="0" smtClean="0"/>
              <a:t>As </a:t>
            </a:r>
            <a:r>
              <a:rPr lang="en-US" dirty="0"/>
              <a:t>a per cent of GDP, this is equivalent to $3 billion </a:t>
            </a:r>
            <a:r>
              <a:rPr lang="en-US" dirty="0" smtClean="0"/>
              <a:t>today! </a:t>
            </a:r>
          </a:p>
          <a:p>
            <a:endParaRPr lang="de-DE" dirty="0"/>
          </a:p>
        </p:txBody>
      </p:sp>
    </p:spTree>
    <p:extLst>
      <p:ext uri="{BB962C8B-B14F-4D97-AF65-F5344CB8AC3E}">
        <p14:creationId xmlns:p14="http://schemas.microsoft.com/office/powerpoint/2010/main" val="2017805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The Election of 1896</a:t>
            </a:r>
          </a:p>
        </p:txBody>
      </p:sp>
      <p:sp>
        <p:nvSpPr>
          <p:cNvPr id="3" name="Content Placeholder 2"/>
          <p:cNvSpPr>
            <a:spLocks noGrp="1"/>
          </p:cNvSpPr>
          <p:nvPr>
            <p:ph idx="1"/>
          </p:nvPr>
        </p:nvSpPr>
        <p:spPr/>
        <p:txBody>
          <a:bodyPr>
            <a:normAutofit/>
          </a:bodyPr>
          <a:lstStyle/>
          <a:p>
            <a:pPr lvl="0"/>
            <a:r>
              <a:rPr lang="en-US" dirty="0" smtClean="0"/>
              <a:t>Outspent, Bryan went on </a:t>
            </a:r>
            <a:r>
              <a:rPr lang="en-US" dirty="0"/>
              <a:t>national speaking tour by </a:t>
            </a:r>
            <a:r>
              <a:rPr lang="en-US" dirty="0" smtClean="0"/>
              <a:t>train</a:t>
            </a:r>
          </a:p>
          <a:p>
            <a:pPr lvl="0"/>
            <a:r>
              <a:rPr lang="en-US" dirty="0"/>
              <a:t>F</a:t>
            </a:r>
            <a:r>
              <a:rPr lang="en-US" dirty="0" smtClean="0"/>
              <a:t>irst </a:t>
            </a:r>
            <a:r>
              <a:rPr lang="en-US" dirty="0"/>
              <a:t>presidential candidate to travel across the nation and meet voters in person; prior to 1896 it </a:t>
            </a:r>
            <a:r>
              <a:rPr lang="en-US" dirty="0" smtClean="0"/>
              <a:t>was undignified (it kind of is) </a:t>
            </a:r>
          </a:p>
          <a:p>
            <a:pPr lvl="0"/>
            <a:r>
              <a:rPr lang="en-US" dirty="0" smtClean="0"/>
              <a:t>In </a:t>
            </a:r>
            <a:r>
              <a:rPr lang="en-US" dirty="0"/>
              <a:t>100 days, Bryan </a:t>
            </a:r>
            <a:r>
              <a:rPr lang="en-US" dirty="0" smtClean="0"/>
              <a:t>gave 500+ </a:t>
            </a:r>
            <a:r>
              <a:rPr lang="en-US" dirty="0"/>
              <a:t>speeches </a:t>
            </a:r>
            <a:r>
              <a:rPr lang="en-US" dirty="0" smtClean="0"/>
              <a:t>t</a:t>
            </a:r>
            <a:r>
              <a:rPr lang="de-DE" dirty="0" smtClean="0"/>
              <a:t>o millions </a:t>
            </a:r>
            <a:endParaRPr lang="de-DE" dirty="0"/>
          </a:p>
          <a:p>
            <a:endParaRPr lang="de-DE" dirty="0"/>
          </a:p>
        </p:txBody>
      </p:sp>
    </p:spTree>
    <p:extLst>
      <p:ext uri="{BB962C8B-B14F-4D97-AF65-F5344CB8AC3E}">
        <p14:creationId xmlns:p14="http://schemas.microsoft.com/office/powerpoint/2010/main" val="25760873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3691947"/>
              </p:ext>
            </p:extLst>
          </p:nvPr>
        </p:nvGraphicFramePr>
        <p:xfrm>
          <a:off x="539552" y="1628800"/>
          <a:ext cx="8326226" cy="4506560"/>
        </p:xfrm>
        <a:graphic>
          <a:graphicData uri="http://schemas.openxmlformats.org/drawingml/2006/table">
            <a:tbl>
              <a:tblPr/>
              <a:tblGrid>
                <a:gridCol w="1717888"/>
                <a:gridCol w="2108317"/>
                <a:gridCol w="3123432"/>
                <a:gridCol w="1376589"/>
              </a:tblGrid>
              <a:tr h="564736">
                <a:tc gridSpan="4">
                  <a:txBody>
                    <a:bodyPr/>
                    <a:lstStyle/>
                    <a:p>
                      <a:endParaRPr lang="de-DE" sz="2000" b="1" u="none" dirty="0"/>
                    </a:p>
                  </a:txBody>
                  <a:tcPr anchor="ctr">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r>
              <a:tr h="492728">
                <a:tc>
                  <a:txBody>
                    <a:bodyPr/>
                    <a:lstStyle/>
                    <a:p>
                      <a:pPr algn="l"/>
                      <a:r>
                        <a:rPr lang="de-DE" sz="2000" b="1" u="none">
                          <a:effectLst/>
                        </a:rPr>
                        <a:t>Nominee</a:t>
                      </a:r>
                    </a:p>
                  </a:txBody>
                  <a:tcPr anchor="ctr">
                    <a:lnL>
                      <a:noFill/>
                    </a:lnL>
                    <a:lnR>
                      <a:noFill/>
                    </a:lnR>
                    <a:lnT>
                      <a:noFill/>
                    </a:lnT>
                    <a:lnB>
                      <a:noFill/>
                    </a:lnB>
                  </a:tcPr>
                </a:tc>
                <a:tc>
                  <a:txBody>
                    <a:bodyPr/>
                    <a:lstStyle/>
                    <a:p>
                      <a:pPr algn="ctr"/>
                      <a:r>
                        <a:rPr lang="de-DE" sz="2000" b="1" u="none" dirty="0">
                          <a:effectLst/>
                        </a:rPr>
                        <a:t>William McKinley</a:t>
                      </a:r>
                    </a:p>
                  </a:txBody>
                  <a:tcPr anchor="ctr">
                    <a:lnL>
                      <a:noFill/>
                    </a:lnL>
                    <a:lnR>
                      <a:noFill/>
                    </a:lnR>
                    <a:lnT>
                      <a:noFill/>
                    </a:lnT>
                    <a:lnB>
                      <a:noFill/>
                    </a:lnB>
                  </a:tcPr>
                </a:tc>
                <a:tc>
                  <a:txBody>
                    <a:bodyPr/>
                    <a:lstStyle/>
                    <a:p>
                      <a:pPr algn="ctr"/>
                      <a:r>
                        <a:rPr lang="de-DE" sz="2000" b="1" u="none" dirty="0">
                          <a:effectLst/>
                        </a:rPr>
                        <a:t>William J. Bryan</a:t>
                      </a:r>
                    </a:p>
                  </a:txBody>
                  <a:tcPr anchor="ctr">
                    <a:lnL>
                      <a:noFill/>
                    </a:lnL>
                    <a:lnR>
                      <a:noFill/>
                    </a:lnR>
                    <a:lnT>
                      <a:noFill/>
                    </a:lnT>
                    <a:lnB>
                      <a:noFill/>
                    </a:lnB>
                  </a:tcPr>
                </a:tc>
                <a:tc>
                  <a:txBody>
                    <a:bodyPr/>
                    <a:lstStyle/>
                    <a:p>
                      <a:endParaRPr lang="de-DE" dirty="0"/>
                    </a:p>
                  </a:txBody>
                  <a:tcPr>
                    <a:lnL>
                      <a:noFill/>
                    </a:lnL>
                    <a:lnT>
                      <a:noFill/>
                    </a:lnT>
                  </a:tcPr>
                </a:tc>
              </a:tr>
              <a:tr h="492728">
                <a:tc>
                  <a:txBody>
                    <a:bodyPr/>
                    <a:lstStyle/>
                    <a:p>
                      <a:pPr algn="l"/>
                      <a:r>
                        <a:rPr lang="de-DE" sz="2000" b="1" u="none">
                          <a:effectLst/>
                        </a:rPr>
                        <a:t>Party</a:t>
                      </a:r>
                    </a:p>
                  </a:txBody>
                  <a:tcPr anchor="ctr">
                    <a:lnL>
                      <a:noFill/>
                    </a:lnL>
                    <a:lnR>
                      <a:noFill/>
                    </a:lnR>
                    <a:lnT>
                      <a:noFill/>
                    </a:lnT>
                    <a:lnB>
                      <a:noFill/>
                    </a:lnB>
                  </a:tcPr>
                </a:tc>
                <a:tc>
                  <a:txBody>
                    <a:bodyPr/>
                    <a:lstStyle/>
                    <a:p>
                      <a:pPr algn="ctr"/>
                      <a:r>
                        <a:rPr lang="de-DE" sz="2000" b="1" u="none" dirty="0">
                          <a:effectLst/>
                        </a:rPr>
                        <a:t>Republican</a:t>
                      </a:r>
                    </a:p>
                  </a:txBody>
                  <a:tcPr anchor="ctr">
                    <a:lnL>
                      <a:noFill/>
                    </a:lnL>
                    <a:lnR>
                      <a:noFill/>
                    </a:lnR>
                    <a:lnT>
                      <a:noFill/>
                    </a:lnT>
                    <a:lnB>
                      <a:noFill/>
                    </a:lnB>
                  </a:tcPr>
                </a:tc>
                <a:tc>
                  <a:txBody>
                    <a:bodyPr/>
                    <a:lstStyle/>
                    <a:p>
                      <a:pPr algn="ctr"/>
                      <a:r>
                        <a:rPr lang="de-DE" sz="2000" b="1" u="none" dirty="0">
                          <a:effectLst/>
                        </a:rPr>
                        <a:t>Democratic</a:t>
                      </a:r>
                    </a:p>
                  </a:txBody>
                  <a:tcPr anchor="ctr">
                    <a:lnL>
                      <a:noFill/>
                    </a:lnL>
                    <a:lnR>
                      <a:noFill/>
                    </a:lnR>
                    <a:lnT>
                      <a:noFill/>
                    </a:lnT>
                    <a:lnB>
                      <a:noFill/>
                    </a:lnB>
                  </a:tcPr>
                </a:tc>
                <a:tc>
                  <a:txBody>
                    <a:bodyPr/>
                    <a:lstStyle/>
                    <a:p>
                      <a:endParaRPr lang="de-DE" dirty="0"/>
                    </a:p>
                  </a:txBody>
                  <a:tcPr>
                    <a:lnL>
                      <a:noFill/>
                    </a:lnL>
                  </a:tcPr>
                </a:tc>
              </a:tr>
              <a:tr h="492728">
                <a:tc>
                  <a:txBody>
                    <a:bodyPr/>
                    <a:lstStyle/>
                    <a:p>
                      <a:pPr algn="l"/>
                      <a:r>
                        <a:rPr lang="de-DE" sz="2000" b="1" u="none">
                          <a:effectLst/>
                        </a:rPr>
                        <a:t>Home state</a:t>
                      </a:r>
                    </a:p>
                  </a:txBody>
                  <a:tcPr anchor="ctr">
                    <a:lnL>
                      <a:noFill/>
                    </a:lnL>
                    <a:lnR>
                      <a:noFill/>
                    </a:lnR>
                    <a:lnT>
                      <a:noFill/>
                    </a:lnT>
                    <a:lnB>
                      <a:noFill/>
                    </a:lnB>
                  </a:tcPr>
                </a:tc>
                <a:tc>
                  <a:txBody>
                    <a:bodyPr/>
                    <a:lstStyle/>
                    <a:p>
                      <a:pPr algn="ctr"/>
                      <a:r>
                        <a:rPr lang="de-DE" sz="2000" b="1" u="none" dirty="0">
                          <a:effectLst/>
                        </a:rPr>
                        <a:t>Ohio</a:t>
                      </a:r>
                    </a:p>
                  </a:txBody>
                  <a:tcPr anchor="ctr">
                    <a:lnL>
                      <a:noFill/>
                    </a:lnL>
                    <a:lnR>
                      <a:noFill/>
                    </a:lnR>
                    <a:lnT>
                      <a:noFill/>
                    </a:lnT>
                    <a:lnB>
                      <a:noFill/>
                    </a:lnB>
                  </a:tcPr>
                </a:tc>
                <a:tc>
                  <a:txBody>
                    <a:bodyPr/>
                    <a:lstStyle/>
                    <a:p>
                      <a:pPr algn="ctr"/>
                      <a:r>
                        <a:rPr lang="de-DE" sz="2000" b="1" u="none" dirty="0">
                          <a:effectLst/>
                        </a:rPr>
                        <a:t>Nebraska</a:t>
                      </a:r>
                    </a:p>
                  </a:txBody>
                  <a:tcPr anchor="ctr">
                    <a:lnL>
                      <a:noFill/>
                    </a:lnL>
                    <a:lnR>
                      <a:noFill/>
                    </a:lnR>
                    <a:lnT>
                      <a:noFill/>
                    </a:lnT>
                    <a:lnB>
                      <a:noFill/>
                    </a:lnB>
                  </a:tcPr>
                </a:tc>
                <a:tc>
                  <a:txBody>
                    <a:bodyPr/>
                    <a:lstStyle/>
                    <a:p>
                      <a:endParaRPr lang="de-DE" dirty="0"/>
                    </a:p>
                  </a:txBody>
                  <a:tcPr>
                    <a:lnL>
                      <a:noFill/>
                    </a:lnL>
                  </a:tcPr>
                </a:tc>
              </a:tr>
              <a:tr h="492728">
                <a:tc>
                  <a:txBody>
                    <a:bodyPr/>
                    <a:lstStyle/>
                    <a:p>
                      <a:pPr algn="l"/>
                      <a:r>
                        <a:rPr lang="de-DE" sz="2000" b="1" u="none" dirty="0">
                          <a:effectLst/>
                        </a:rPr>
                        <a:t>Electoral vote</a:t>
                      </a:r>
                    </a:p>
                  </a:txBody>
                  <a:tcPr anchor="ctr">
                    <a:lnL>
                      <a:noFill/>
                    </a:lnL>
                    <a:lnR>
                      <a:noFill/>
                    </a:lnR>
                    <a:lnT>
                      <a:noFill/>
                    </a:lnT>
                    <a:lnB>
                      <a:noFill/>
                    </a:lnB>
                  </a:tcPr>
                </a:tc>
                <a:tc>
                  <a:txBody>
                    <a:bodyPr/>
                    <a:lstStyle/>
                    <a:p>
                      <a:pPr algn="ctr"/>
                      <a:r>
                        <a:rPr lang="de-DE" sz="2000" b="1" u="none" dirty="0">
                          <a:effectLst/>
                        </a:rPr>
                        <a:t>271</a:t>
                      </a:r>
                    </a:p>
                  </a:txBody>
                  <a:tcPr anchor="ctr">
                    <a:lnL>
                      <a:noFill/>
                    </a:lnL>
                    <a:lnR>
                      <a:noFill/>
                    </a:lnR>
                    <a:lnT>
                      <a:noFill/>
                    </a:lnT>
                    <a:lnB>
                      <a:noFill/>
                    </a:lnB>
                  </a:tcPr>
                </a:tc>
                <a:tc>
                  <a:txBody>
                    <a:bodyPr/>
                    <a:lstStyle/>
                    <a:p>
                      <a:pPr algn="ctr"/>
                      <a:r>
                        <a:rPr lang="de-DE" sz="2000" b="1" u="none">
                          <a:effectLst/>
                        </a:rPr>
                        <a:t>176</a:t>
                      </a:r>
                    </a:p>
                  </a:txBody>
                  <a:tcPr anchor="ctr">
                    <a:lnL>
                      <a:noFill/>
                    </a:lnL>
                    <a:lnR>
                      <a:noFill/>
                    </a:lnR>
                    <a:lnT>
                      <a:noFill/>
                    </a:lnT>
                    <a:lnB>
                      <a:noFill/>
                    </a:lnB>
                  </a:tcPr>
                </a:tc>
                <a:tc>
                  <a:txBody>
                    <a:bodyPr/>
                    <a:lstStyle/>
                    <a:p>
                      <a:endParaRPr lang="de-DE" dirty="0"/>
                    </a:p>
                  </a:txBody>
                  <a:tcPr>
                    <a:lnL>
                      <a:noFill/>
                    </a:lnL>
                  </a:tcPr>
                </a:tc>
              </a:tr>
              <a:tr h="492728">
                <a:tc>
                  <a:txBody>
                    <a:bodyPr/>
                    <a:lstStyle/>
                    <a:p>
                      <a:pPr algn="l"/>
                      <a:r>
                        <a:rPr lang="de-DE" sz="2000" b="1" u="none">
                          <a:effectLst/>
                        </a:rPr>
                        <a:t>States carried</a:t>
                      </a:r>
                    </a:p>
                  </a:txBody>
                  <a:tcPr anchor="ctr">
                    <a:lnL>
                      <a:noFill/>
                    </a:lnL>
                    <a:lnR>
                      <a:noFill/>
                    </a:lnR>
                    <a:lnT>
                      <a:noFill/>
                    </a:lnT>
                    <a:lnB>
                      <a:noFill/>
                    </a:lnB>
                  </a:tcPr>
                </a:tc>
                <a:tc>
                  <a:txBody>
                    <a:bodyPr/>
                    <a:lstStyle/>
                    <a:p>
                      <a:pPr algn="ctr"/>
                      <a:r>
                        <a:rPr lang="de-DE" sz="2000" b="1" u="none" dirty="0">
                          <a:effectLst/>
                        </a:rPr>
                        <a:t>23</a:t>
                      </a:r>
                    </a:p>
                  </a:txBody>
                  <a:tcPr anchor="ctr">
                    <a:lnL>
                      <a:noFill/>
                    </a:lnL>
                    <a:lnR>
                      <a:noFill/>
                    </a:lnR>
                    <a:lnT>
                      <a:noFill/>
                    </a:lnT>
                    <a:lnB>
                      <a:noFill/>
                    </a:lnB>
                  </a:tcPr>
                </a:tc>
                <a:tc>
                  <a:txBody>
                    <a:bodyPr/>
                    <a:lstStyle/>
                    <a:p>
                      <a:pPr algn="ctr"/>
                      <a:r>
                        <a:rPr lang="de-DE" sz="2000" b="1" u="none" dirty="0">
                          <a:effectLst/>
                        </a:rPr>
                        <a:t>22</a:t>
                      </a:r>
                    </a:p>
                  </a:txBody>
                  <a:tcPr anchor="ctr">
                    <a:lnL>
                      <a:noFill/>
                    </a:lnL>
                    <a:lnR>
                      <a:noFill/>
                    </a:lnR>
                    <a:lnT>
                      <a:noFill/>
                    </a:lnT>
                    <a:lnB>
                      <a:noFill/>
                    </a:lnB>
                  </a:tcPr>
                </a:tc>
                <a:tc>
                  <a:txBody>
                    <a:bodyPr/>
                    <a:lstStyle/>
                    <a:p>
                      <a:endParaRPr lang="de-DE" dirty="0"/>
                    </a:p>
                  </a:txBody>
                  <a:tcPr>
                    <a:lnL>
                      <a:noFill/>
                    </a:lnL>
                  </a:tcPr>
                </a:tc>
              </a:tr>
              <a:tr h="492728">
                <a:tc>
                  <a:txBody>
                    <a:bodyPr/>
                    <a:lstStyle/>
                    <a:p>
                      <a:pPr algn="l"/>
                      <a:r>
                        <a:rPr lang="de-DE" sz="2000" b="1" u="none">
                          <a:effectLst/>
                        </a:rPr>
                        <a:t>Popular vote</a:t>
                      </a:r>
                    </a:p>
                  </a:txBody>
                  <a:tcPr anchor="ctr">
                    <a:lnL>
                      <a:noFill/>
                    </a:lnL>
                    <a:lnR>
                      <a:noFill/>
                    </a:lnR>
                    <a:lnT>
                      <a:noFill/>
                    </a:lnT>
                    <a:lnB>
                      <a:noFill/>
                    </a:lnB>
                  </a:tcPr>
                </a:tc>
                <a:tc>
                  <a:txBody>
                    <a:bodyPr/>
                    <a:lstStyle/>
                    <a:p>
                      <a:pPr algn="ctr"/>
                      <a:r>
                        <a:rPr lang="de-DE" sz="2000" b="1" u="none">
                          <a:effectLst/>
                        </a:rPr>
                        <a:t>7,102,246</a:t>
                      </a:r>
                    </a:p>
                  </a:txBody>
                  <a:tcPr anchor="ctr">
                    <a:lnL>
                      <a:noFill/>
                    </a:lnL>
                    <a:lnR>
                      <a:noFill/>
                    </a:lnR>
                    <a:lnT>
                      <a:noFill/>
                    </a:lnT>
                    <a:lnB>
                      <a:noFill/>
                    </a:lnB>
                  </a:tcPr>
                </a:tc>
                <a:tc>
                  <a:txBody>
                    <a:bodyPr/>
                    <a:lstStyle/>
                    <a:p>
                      <a:pPr algn="ctr"/>
                      <a:r>
                        <a:rPr lang="de-DE" sz="2000" b="1" u="none" dirty="0">
                          <a:effectLst/>
                        </a:rPr>
                        <a:t>6,492,559</a:t>
                      </a:r>
                    </a:p>
                  </a:txBody>
                  <a:tcPr anchor="ctr">
                    <a:lnL>
                      <a:noFill/>
                    </a:lnL>
                    <a:lnR>
                      <a:noFill/>
                    </a:lnR>
                    <a:lnT>
                      <a:noFill/>
                    </a:lnT>
                    <a:lnB>
                      <a:noFill/>
                    </a:lnB>
                  </a:tcPr>
                </a:tc>
                <a:tc>
                  <a:txBody>
                    <a:bodyPr/>
                    <a:lstStyle/>
                    <a:p>
                      <a:endParaRPr lang="de-DE" dirty="0"/>
                    </a:p>
                  </a:txBody>
                  <a:tcPr>
                    <a:lnL>
                      <a:noFill/>
                    </a:lnL>
                  </a:tcPr>
                </a:tc>
              </a:tr>
              <a:tr h="492728">
                <a:tc>
                  <a:txBody>
                    <a:bodyPr/>
                    <a:lstStyle/>
                    <a:p>
                      <a:pPr algn="l"/>
                      <a:r>
                        <a:rPr lang="de-DE" sz="2000" b="1" u="none">
                          <a:effectLst/>
                        </a:rPr>
                        <a:t>Percentage</a:t>
                      </a:r>
                    </a:p>
                  </a:txBody>
                  <a:tcPr anchor="ctr">
                    <a:lnL>
                      <a:noFill/>
                    </a:lnL>
                    <a:lnR>
                      <a:noFill/>
                    </a:lnR>
                    <a:lnT>
                      <a:noFill/>
                    </a:lnT>
                    <a:lnB>
                      <a:noFill/>
                    </a:lnB>
                  </a:tcPr>
                </a:tc>
                <a:tc>
                  <a:txBody>
                    <a:bodyPr/>
                    <a:lstStyle/>
                    <a:p>
                      <a:pPr algn="ctr"/>
                      <a:r>
                        <a:rPr lang="de-DE" sz="2000" b="1" u="none" dirty="0">
                          <a:effectLst/>
                        </a:rPr>
                        <a:t>51.0%</a:t>
                      </a:r>
                    </a:p>
                  </a:txBody>
                  <a:tcPr anchor="ctr">
                    <a:lnL>
                      <a:noFill/>
                    </a:lnL>
                    <a:lnR>
                      <a:noFill/>
                    </a:lnR>
                    <a:lnT>
                      <a:noFill/>
                    </a:lnT>
                    <a:lnB>
                      <a:noFill/>
                    </a:lnB>
                  </a:tcPr>
                </a:tc>
                <a:tc>
                  <a:txBody>
                    <a:bodyPr/>
                    <a:lstStyle/>
                    <a:p>
                      <a:r>
                        <a:rPr lang="de-DE" sz="2000" b="1" u="none" dirty="0" smtClean="0">
                          <a:effectLst/>
                        </a:rPr>
                        <a:t>                      46.7</a:t>
                      </a:r>
                      <a:r>
                        <a:rPr lang="de-DE" sz="2000" b="1" u="none" dirty="0">
                          <a:effectLst/>
                        </a:rPr>
                        <a:t>%</a:t>
                      </a:r>
                      <a:endParaRPr lang="de-DE" sz="2000" b="1" u="none" dirty="0"/>
                    </a:p>
                  </a:txBody>
                  <a:tcPr anchor="ctr">
                    <a:lnL>
                      <a:noFill/>
                    </a:lnL>
                    <a:lnR>
                      <a:noFill/>
                    </a:lnR>
                    <a:lnT>
                      <a:noFill/>
                    </a:lnT>
                    <a:lnB>
                      <a:noFill/>
                    </a:lnB>
                  </a:tcPr>
                </a:tc>
                <a:tc>
                  <a:txBody>
                    <a:bodyPr/>
                    <a:lstStyle/>
                    <a:p>
                      <a:endParaRPr lang="de-DE" dirty="0"/>
                    </a:p>
                  </a:txBody>
                  <a:tcPr>
                    <a:lnL>
                      <a:noFill/>
                    </a:lnL>
                  </a:tcPr>
                </a:tc>
              </a:tr>
              <a:tr h="492728">
                <a:tc gridSpan="4">
                  <a:txBody>
                    <a:bodyPr/>
                    <a:lstStyle/>
                    <a:p>
                      <a:pPr algn="ctr"/>
                      <a:endParaRPr lang="de-DE" sz="2000" b="1" u="none" dirty="0">
                        <a:effectLst/>
                      </a:endParaRPr>
                    </a:p>
                  </a:txBody>
                  <a:tcPr anchor="ctr">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r>
            </a:tbl>
          </a:graphicData>
        </a:graphic>
      </p:graphicFrame>
      <p:sp>
        <p:nvSpPr>
          <p:cNvPr id="3134" name="Title 3133"/>
          <p:cNvSpPr>
            <a:spLocks noGrp="1"/>
          </p:cNvSpPr>
          <p:nvPr>
            <p:ph type="title"/>
          </p:nvPr>
        </p:nvSpPr>
        <p:spPr/>
        <p:txBody>
          <a:bodyPr/>
          <a:lstStyle/>
          <a:p>
            <a:r>
              <a:rPr lang="de-DE" dirty="0"/>
              <a:t>The Election of 1896</a:t>
            </a:r>
          </a:p>
        </p:txBody>
      </p:sp>
      <p:sp>
        <p:nvSpPr>
          <p:cNvPr id="3135" name="Content Placeholder 3134"/>
          <p:cNvSpPr>
            <a:spLocks noGrp="1"/>
          </p:cNvSpPr>
          <p:nvPr>
            <p:ph idx="1"/>
          </p:nvPr>
        </p:nvSpPr>
        <p:spPr>
          <a:xfrm>
            <a:off x="457200" y="1600200"/>
            <a:ext cx="8435280" cy="4525963"/>
          </a:xfrm>
        </p:spPr>
        <p:txBody>
          <a:bodyPr/>
          <a:lstStyle/>
          <a:p>
            <a:pPr marL="0" indent="0">
              <a:buNone/>
            </a:pPr>
            <a:endParaRPr lang="de-DE" dirty="0"/>
          </a:p>
        </p:txBody>
      </p:sp>
    </p:spTree>
    <p:extLst>
      <p:ext uri="{BB962C8B-B14F-4D97-AF65-F5344CB8AC3E}">
        <p14:creationId xmlns:p14="http://schemas.microsoft.com/office/powerpoint/2010/main" val="15759982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34454768"/>
              </p:ext>
            </p:extLst>
          </p:nvPr>
        </p:nvGraphicFramePr>
        <p:xfrm>
          <a:off x="457200" y="3497421"/>
          <a:ext cx="8229600" cy="731520"/>
        </p:xfrm>
        <a:graphic>
          <a:graphicData uri="http://schemas.openxmlformats.org/drawingml/2006/table">
            <a:tbl>
              <a:tblPr/>
              <a:tblGrid>
                <a:gridCol w="8229600"/>
              </a:tblGrid>
              <a:tr h="0">
                <a:tc>
                  <a:txBody>
                    <a:bodyPr/>
                    <a:lstStyle/>
                    <a:p>
                      <a:endParaRPr lang="de-DE" dirty="0"/>
                    </a:p>
                  </a:txBody>
                  <a:tcPr anchor="ctr">
                    <a:lnL>
                      <a:noFill/>
                    </a:lnL>
                    <a:lnR>
                      <a:noFill/>
                    </a:lnR>
                    <a:lnT>
                      <a:noFill/>
                    </a:lnT>
                    <a:lnB>
                      <a:noFill/>
                    </a:lnB>
                  </a:tcPr>
                </a:tc>
              </a:tr>
              <a:tr h="0">
                <a:tc>
                  <a:txBody>
                    <a:bodyPr/>
                    <a:lstStyle/>
                    <a:p>
                      <a:endParaRPr lang="de-DE" dirty="0"/>
                    </a:p>
                  </a:txBody>
                  <a:tcPr anchor="ctr">
                    <a:lnL>
                      <a:noFill/>
                    </a:lnL>
                    <a:lnR>
                      <a:noFill/>
                    </a:lnR>
                    <a:lnT>
                      <a:noFill/>
                    </a:lnT>
                    <a:lnB>
                      <a:noFill/>
                    </a:lnB>
                  </a:tcPr>
                </a:tc>
              </a:tr>
            </a:tbl>
          </a:graphicData>
        </a:graphic>
      </p:graphicFrame>
      <p:pic>
        <p:nvPicPr>
          <p:cNvPr id="4097" name="Picture 1" descr="ElectoralCollege1896.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247" y="1988840"/>
            <a:ext cx="7882994" cy="459184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About this image"/>
          <p:cNvSpPr>
            <a:spLocks noChangeAspect="1" noChangeArrowheads="1"/>
          </p:cNvSpPr>
          <p:nvPr/>
        </p:nvSpPr>
        <p:spPr bwMode="auto">
          <a:xfrm>
            <a:off x="457200" y="34972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Title 3"/>
          <p:cNvSpPr>
            <a:spLocks noGrp="1"/>
          </p:cNvSpPr>
          <p:nvPr>
            <p:ph type="title"/>
          </p:nvPr>
        </p:nvSpPr>
        <p:spPr/>
        <p:txBody>
          <a:bodyPr/>
          <a:lstStyle/>
          <a:p>
            <a:r>
              <a:rPr lang="de-DE" dirty="0"/>
              <a:t>The Election of 1896</a:t>
            </a:r>
          </a:p>
        </p:txBody>
      </p:sp>
      <p:sp>
        <p:nvSpPr>
          <p:cNvPr id="5" name="Content Placeholder 4"/>
          <p:cNvSpPr>
            <a:spLocks noGrp="1"/>
          </p:cNvSpPr>
          <p:nvPr>
            <p:ph idx="1"/>
          </p:nvPr>
        </p:nvSpPr>
        <p:spPr/>
        <p:txBody>
          <a:bodyPr/>
          <a:lstStyle/>
          <a:p>
            <a:endParaRPr lang="de-DE"/>
          </a:p>
        </p:txBody>
      </p:sp>
    </p:spTree>
    <p:extLst>
      <p:ext uri="{BB962C8B-B14F-4D97-AF65-F5344CB8AC3E}">
        <p14:creationId xmlns:p14="http://schemas.microsoft.com/office/powerpoint/2010/main" val="186858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Settling on the Great Plains: The Ideal and the Spirit of the West</a:t>
            </a:r>
            <a:endParaRPr lang="de-DE" dirty="0"/>
          </a:p>
        </p:txBody>
      </p:sp>
      <p:sp>
        <p:nvSpPr>
          <p:cNvPr id="3" name="Content Placeholder 2"/>
          <p:cNvSpPr>
            <a:spLocks noGrp="1"/>
          </p:cNvSpPr>
          <p:nvPr>
            <p:ph idx="1"/>
          </p:nvPr>
        </p:nvSpPr>
        <p:spPr/>
        <p:txBody>
          <a:bodyPr/>
          <a:lstStyle/>
          <a:p>
            <a:r>
              <a:rPr lang="en-US" sz="2400" dirty="0"/>
              <a:t>Railroads</a:t>
            </a:r>
            <a:endParaRPr lang="de-DE" sz="2400" dirty="0"/>
          </a:p>
          <a:p>
            <a:pPr lvl="1"/>
            <a:r>
              <a:rPr lang="en-US" sz="2400" dirty="0"/>
              <a:t>Underclass Labor (Irish, Chinese, Black, Mexican)</a:t>
            </a:r>
            <a:endParaRPr lang="de-DE" sz="2400" dirty="0"/>
          </a:p>
          <a:p>
            <a:pPr lvl="1"/>
            <a:r>
              <a:rPr lang="en-US" sz="2400" dirty="0"/>
              <a:t>Government Subsidies!</a:t>
            </a:r>
          </a:p>
          <a:p>
            <a:pPr lvl="1"/>
            <a:r>
              <a:rPr lang="en-US" sz="2400" b="1" u="sng" dirty="0" smtClean="0"/>
              <a:t>Central </a:t>
            </a:r>
            <a:r>
              <a:rPr lang="en-US" sz="2400" b="1" u="sng" dirty="0"/>
              <a:t>Pacific</a:t>
            </a:r>
            <a:r>
              <a:rPr lang="en-US" sz="2400" dirty="0"/>
              <a:t> </a:t>
            </a:r>
            <a:r>
              <a:rPr lang="en-US" sz="2400" dirty="0" smtClean="0"/>
              <a:t>– CA→UT</a:t>
            </a:r>
          </a:p>
          <a:p>
            <a:pPr lvl="1"/>
            <a:r>
              <a:rPr lang="en-US" sz="2400" b="1" u="sng" dirty="0" smtClean="0"/>
              <a:t>Union </a:t>
            </a:r>
            <a:r>
              <a:rPr lang="en-US" sz="2400" b="1" u="sng" dirty="0"/>
              <a:t>Pacific</a:t>
            </a:r>
            <a:r>
              <a:rPr lang="en-US" sz="2400" dirty="0"/>
              <a:t> </a:t>
            </a:r>
            <a:r>
              <a:rPr lang="en-US" sz="2400" dirty="0" smtClean="0"/>
              <a:t>– IA → UT (Pacific RR Act of 1862)</a:t>
            </a:r>
            <a:endParaRPr lang="de-DE" sz="2400" dirty="0"/>
          </a:p>
          <a:p>
            <a:pPr lvl="1"/>
            <a:endParaRPr lang="en-US" dirty="0"/>
          </a:p>
          <a:p>
            <a:pPr marL="457200" lvl="1" indent="0">
              <a:buNone/>
            </a:pPr>
            <a:endParaRPr lang="de-DE" dirty="0"/>
          </a:p>
          <a:p>
            <a:endParaRPr lang="de-D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050346"/>
            <a:ext cx="6656412" cy="2581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10187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200" dirty="0" smtClean="0"/>
              <a:t>Legacy of Farmers Alliances &amp; Populist Party </a:t>
            </a:r>
            <a:endParaRPr lang="de-DE" sz="3200" dirty="0"/>
          </a:p>
        </p:txBody>
      </p:sp>
      <p:sp>
        <p:nvSpPr>
          <p:cNvPr id="3" name="Content Placeholder 2"/>
          <p:cNvSpPr>
            <a:spLocks noGrp="1"/>
          </p:cNvSpPr>
          <p:nvPr>
            <p:ph idx="1"/>
          </p:nvPr>
        </p:nvSpPr>
        <p:spPr/>
        <p:txBody>
          <a:bodyPr>
            <a:noAutofit/>
          </a:bodyPr>
          <a:lstStyle/>
          <a:p>
            <a:pPr marL="457200" lvl="1" indent="-457200">
              <a:buFont typeface="Arial" pitchFamily="34" charset="0"/>
              <a:buChar char="•"/>
            </a:pPr>
            <a:r>
              <a:rPr lang="en-US" sz="1800" dirty="0" smtClean="0"/>
              <a:t>1870</a:t>
            </a:r>
          </a:p>
          <a:p>
            <a:pPr marL="742950" lvl="2" indent="-342900"/>
            <a:r>
              <a:rPr lang="en-US" sz="1800" dirty="0"/>
              <a:t>Total </a:t>
            </a:r>
            <a:r>
              <a:rPr lang="en-US" sz="1800" dirty="0" smtClean="0"/>
              <a:t>pop </a:t>
            </a:r>
            <a:r>
              <a:rPr lang="en-US" sz="1800" dirty="0"/>
              <a:t>38,558,371; farm </a:t>
            </a:r>
            <a:r>
              <a:rPr lang="en-US" sz="1800" dirty="0" smtClean="0"/>
              <a:t>pop: 18,373,000; </a:t>
            </a:r>
            <a:r>
              <a:rPr lang="en-US" sz="1800" dirty="0"/>
              <a:t>farmers 53% of labor force</a:t>
            </a:r>
          </a:p>
          <a:p>
            <a:pPr marL="457200" lvl="1" indent="-457200">
              <a:buFont typeface="Arial" pitchFamily="34" charset="0"/>
              <a:buChar char="•"/>
            </a:pPr>
            <a:r>
              <a:rPr lang="en-US" sz="1800" dirty="0" smtClean="0"/>
              <a:t>1900</a:t>
            </a:r>
          </a:p>
          <a:p>
            <a:pPr marL="742950" lvl="2" indent="-342900"/>
            <a:r>
              <a:rPr lang="en-US" sz="1800" dirty="0"/>
              <a:t>Total </a:t>
            </a:r>
            <a:r>
              <a:rPr lang="en-US" sz="1800" dirty="0" smtClean="0"/>
              <a:t>pop 75,994,266</a:t>
            </a:r>
            <a:r>
              <a:rPr lang="en-US" sz="1800" dirty="0"/>
              <a:t>; farm </a:t>
            </a:r>
            <a:r>
              <a:rPr lang="en-US" sz="1800" dirty="0" smtClean="0"/>
              <a:t>pop: 29,414,000; </a:t>
            </a:r>
            <a:r>
              <a:rPr lang="en-US" sz="1800" dirty="0"/>
              <a:t>farmers 38% of labor force</a:t>
            </a:r>
          </a:p>
          <a:p>
            <a:pPr marL="457200" lvl="1" indent="-457200">
              <a:buFont typeface="Arial" pitchFamily="34" charset="0"/>
              <a:buChar char="•"/>
            </a:pPr>
            <a:r>
              <a:rPr lang="en-US" sz="1800" dirty="0" smtClean="0"/>
              <a:t>1950</a:t>
            </a:r>
          </a:p>
          <a:p>
            <a:pPr marL="742950" lvl="2" indent="-342900"/>
            <a:r>
              <a:rPr lang="en-US" sz="1800" dirty="0" smtClean="0"/>
              <a:t>Total pop 151,132,000</a:t>
            </a:r>
            <a:r>
              <a:rPr lang="en-US" sz="1800" dirty="0"/>
              <a:t>; farm </a:t>
            </a:r>
            <a:r>
              <a:rPr lang="en-US" sz="1800" dirty="0" smtClean="0"/>
              <a:t>pop: </a:t>
            </a:r>
            <a:r>
              <a:rPr lang="en-US" sz="1800" dirty="0"/>
              <a:t>25,058,000; farmers 12.2% of labor force</a:t>
            </a:r>
          </a:p>
          <a:p>
            <a:pPr marL="457200" lvl="1" indent="-457200">
              <a:buFont typeface="Arial" pitchFamily="34" charset="0"/>
              <a:buChar char="•"/>
            </a:pPr>
            <a:r>
              <a:rPr lang="en-US" sz="1800" dirty="0" smtClean="0"/>
              <a:t>Today</a:t>
            </a:r>
          </a:p>
          <a:p>
            <a:pPr marL="742950" lvl="2" indent="-342900"/>
            <a:r>
              <a:rPr lang="en-US" sz="1800" dirty="0"/>
              <a:t>2.2 million farms dot America’s rural </a:t>
            </a:r>
            <a:r>
              <a:rPr lang="en-US" sz="1800" dirty="0" smtClean="0"/>
              <a:t>landscape</a:t>
            </a:r>
          </a:p>
          <a:p>
            <a:pPr marL="742950" lvl="2" indent="-342900"/>
            <a:r>
              <a:rPr lang="en-US" sz="1800" dirty="0" smtClean="0"/>
              <a:t>Farm </a:t>
            </a:r>
            <a:r>
              <a:rPr lang="en-US" sz="1800" dirty="0"/>
              <a:t>and ranch families comprise just 2 percent of the U.S. </a:t>
            </a:r>
            <a:r>
              <a:rPr lang="en-US" sz="1800" dirty="0" smtClean="0"/>
              <a:t>pop</a:t>
            </a:r>
          </a:p>
          <a:p>
            <a:pPr marL="742950" lvl="2" indent="-342900"/>
            <a:r>
              <a:rPr lang="en-US" sz="1800" dirty="0" smtClean="0"/>
              <a:t>7:1 </a:t>
            </a:r>
            <a:r>
              <a:rPr lang="en-US" sz="1800" dirty="0"/>
              <a:t>= ratio of farmers &gt;65:&lt;</a:t>
            </a:r>
            <a:r>
              <a:rPr lang="en-US" sz="1800" dirty="0" smtClean="0"/>
              <a:t>35 (</a:t>
            </a:r>
            <a:r>
              <a:rPr lang="en-US" sz="1800" i="1" dirty="0" smtClean="0"/>
              <a:t>Harper’s </a:t>
            </a:r>
            <a:r>
              <a:rPr lang="en-US" sz="1800" dirty="0" smtClean="0"/>
              <a:t>Index)</a:t>
            </a:r>
          </a:p>
          <a:p>
            <a:pPr marL="0" indent="0">
              <a:buNone/>
            </a:pPr>
            <a:endParaRPr lang="de-DE" sz="1800" dirty="0"/>
          </a:p>
          <a:p>
            <a:pPr marL="0" indent="0" algn="r">
              <a:buNone/>
            </a:pPr>
            <a:r>
              <a:rPr lang="de-DE" sz="1800" dirty="0" smtClean="0"/>
              <a:t>Numbers ≠ Influence </a:t>
            </a:r>
            <a:endParaRPr lang="de-DE" sz="1800" dirty="0"/>
          </a:p>
          <a:p>
            <a:endParaRPr lang="de-DE" sz="1800" dirty="0"/>
          </a:p>
        </p:txBody>
      </p:sp>
    </p:spTree>
    <p:extLst>
      <p:ext uri="{BB962C8B-B14F-4D97-AF65-F5344CB8AC3E}">
        <p14:creationId xmlns:p14="http://schemas.microsoft.com/office/powerpoint/2010/main" val="3963915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200" dirty="0"/>
              <a:t>Legacy of Farmers Alliances &amp; Populist Party </a:t>
            </a:r>
          </a:p>
        </p:txBody>
      </p:sp>
      <p:sp>
        <p:nvSpPr>
          <p:cNvPr id="3" name="Content Placeholder 2"/>
          <p:cNvSpPr>
            <a:spLocks noGrp="1"/>
          </p:cNvSpPr>
          <p:nvPr>
            <p:ph idx="1"/>
          </p:nvPr>
        </p:nvSpPr>
        <p:spPr/>
        <p:txBody>
          <a:bodyPr>
            <a:normAutofit/>
          </a:bodyPr>
          <a:lstStyle/>
          <a:p>
            <a:r>
              <a:rPr lang="en-US" dirty="0" smtClean="0"/>
              <a:t>Despite the active </a:t>
            </a:r>
            <a:r>
              <a:rPr lang="en-US" dirty="0"/>
              <a:t>&amp; </a:t>
            </a:r>
            <a:r>
              <a:rPr lang="en-US" dirty="0" smtClean="0"/>
              <a:t>principled crusade Populism </a:t>
            </a:r>
            <a:r>
              <a:rPr lang="en-US" dirty="0"/>
              <a:t>failed to:</a:t>
            </a:r>
            <a:endParaRPr lang="de-DE" dirty="0"/>
          </a:p>
          <a:p>
            <a:pPr lvl="1"/>
            <a:r>
              <a:rPr lang="en-US" dirty="0"/>
              <a:t> organize the Old </a:t>
            </a:r>
            <a:r>
              <a:rPr lang="en-US" dirty="0" smtClean="0"/>
              <a:t>Northwest (the Midwest) </a:t>
            </a:r>
            <a:endParaRPr lang="de-DE" dirty="0"/>
          </a:p>
          <a:p>
            <a:pPr lvl="1"/>
            <a:r>
              <a:rPr lang="en-US" dirty="0"/>
              <a:t>connect to the urban workers movement </a:t>
            </a:r>
            <a:endParaRPr lang="de-DE" dirty="0"/>
          </a:p>
          <a:p>
            <a:pPr lvl="1"/>
            <a:r>
              <a:rPr lang="en-US" dirty="0"/>
              <a:t>organize black sharecroppers</a:t>
            </a:r>
            <a:endParaRPr lang="de-DE" dirty="0"/>
          </a:p>
          <a:p>
            <a:pPr lvl="1"/>
            <a:r>
              <a:rPr lang="en-US" dirty="0"/>
              <a:t>develop a moneyed interest</a:t>
            </a:r>
            <a:endParaRPr lang="de-DE" dirty="0"/>
          </a:p>
          <a:p>
            <a:pPr lvl="1"/>
            <a:r>
              <a:rPr lang="en-US" dirty="0" smtClean="0"/>
              <a:t>survive</a:t>
            </a:r>
            <a:r>
              <a:rPr lang="en-US" dirty="0"/>
              <a:t>: lacked experience and connected leadership</a:t>
            </a:r>
            <a:endParaRPr lang="de-DE" dirty="0"/>
          </a:p>
          <a:p>
            <a:pPr lvl="1"/>
            <a:endParaRPr lang="de-DE" dirty="0"/>
          </a:p>
        </p:txBody>
      </p:sp>
    </p:spTree>
    <p:extLst>
      <p:ext uri="{BB962C8B-B14F-4D97-AF65-F5344CB8AC3E}">
        <p14:creationId xmlns:p14="http://schemas.microsoft.com/office/powerpoint/2010/main" val="39812406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200" dirty="0"/>
              <a:t>Legacy of Farmers Alliances &amp; Populist Party </a:t>
            </a:r>
          </a:p>
        </p:txBody>
      </p:sp>
      <p:sp>
        <p:nvSpPr>
          <p:cNvPr id="3" name="Content Placeholder 2"/>
          <p:cNvSpPr>
            <a:spLocks noGrp="1"/>
          </p:cNvSpPr>
          <p:nvPr>
            <p:ph idx="1"/>
          </p:nvPr>
        </p:nvSpPr>
        <p:spPr/>
        <p:txBody>
          <a:bodyPr/>
          <a:lstStyle/>
          <a:p>
            <a:r>
              <a:rPr lang="en-US" dirty="0" smtClean="0"/>
              <a:t>The </a:t>
            </a:r>
            <a:r>
              <a:rPr lang="en-US" dirty="0"/>
              <a:t>Defeat of the American farmer, but the birth of a </a:t>
            </a:r>
            <a:r>
              <a:rPr lang="en-US" dirty="0" smtClean="0"/>
              <a:t>movement</a:t>
            </a:r>
            <a:endParaRPr lang="de-DE" dirty="0" smtClean="0"/>
          </a:p>
          <a:p>
            <a:pPr lvl="1"/>
            <a:r>
              <a:rPr lang="en-US" dirty="0" smtClean="0"/>
              <a:t>The </a:t>
            </a:r>
            <a:r>
              <a:rPr lang="en-US" dirty="0"/>
              <a:t>small farmer perished, but the agricultural interest </a:t>
            </a:r>
            <a:r>
              <a:rPr lang="en-US" dirty="0" smtClean="0"/>
              <a:t>flourished</a:t>
            </a:r>
            <a:endParaRPr lang="de-DE" dirty="0" smtClean="0"/>
          </a:p>
          <a:p>
            <a:pPr lvl="1"/>
            <a:r>
              <a:rPr lang="en-US" dirty="0" smtClean="0"/>
              <a:t>Set </a:t>
            </a:r>
            <a:r>
              <a:rPr lang="en-US" dirty="0"/>
              <a:t>the stage for Agrarian </a:t>
            </a:r>
            <a:r>
              <a:rPr lang="en-US" dirty="0" smtClean="0"/>
              <a:t>organization</a:t>
            </a:r>
          </a:p>
          <a:p>
            <a:endParaRPr lang="de-DE" dirty="0"/>
          </a:p>
        </p:txBody>
      </p:sp>
    </p:spTree>
    <p:extLst>
      <p:ext uri="{BB962C8B-B14F-4D97-AF65-F5344CB8AC3E}">
        <p14:creationId xmlns:p14="http://schemas.microsoft.com/office/powerpoint/2010/main" val="4870906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200" dirty="0"/>
              <a:t>Legacy of Farmers Alliances &amp; Populist Party </a:t>
            </a:r>
          </a:p>
        </p:txBody>
      </p:sp>
      <p:sp>
        <p:nvSpPr>
          <p:cNvPr id="3" name="Content Placeholder 2"/>
          <p:cNvSpPr>
            <a:spLocks noGrp="1"/>
          </p:cNvSpPr>
          <p:nvPr>
            <p:ph idx="1"/>
          </p:nvPr>
        </p:nvSpPr>
        <p:spPr/>
        <p:txBody>
          <a:bodyPr>
            <a:normAutofit/>
          </a:bodyPr>
          <a:lstStyle/>
          <a:p>
            <a:r>
              <a:rPr lang="en-US" dirty="0"/>
              <a:t>Ideas that carry forward during the Progressive Era (1900-1920): </a:t>
            </a:r>
            <a:endParaRPr lang="en-US" dirty="0" smtClean="0"/>
          </a:p>
          <a:p>
            <a:pPr lvl="1"/>
            <a:r>
              <a:rPr lang="en-US" dirty="0" smtClean="0"/>
              <a:t>railroad legislation</a:t>
            </a:r>
          </a:p>
          <a:p>
            <a:pPr lvl="1"/>
            <a:r>
              <a:rPr lang="en-US" dirty="0" smtClean="0"/>
              <a:t>income </a:t>
            </a:r>
            <a:r>
              <a:rPr lang="en-US" dirty="0"/>
              <a:t>tax </a:t>
            </a:r>
            <a:endParaRPr lang="en-US" dirty="0" smtClean="0"/>
          </a:p>
          <a:p>
            <a:pPr lvl="1"/>
            <a:r>
              <a:rPr lang="en-US" dirty="0" smtClean="0"/>
              <a:t>expanded </a:t>
            </a:r>
            <a:r>
              <a:rPr lang="en-US" dirty="0"/>
              <a:t>currency and credit structure </a:t>
            </a:r>
            <a:endParaRPr lang="en-US" dirty="0" smtClean="0"/>
          </a:p>
          <a:p>
            <a:pPr lvl="1"/>
            <a:r>
              <a:rPr lang="en-US" dirty="0" smtClean="0"/>
              <a:t>direct </a:t>
            </a:r>
            <a:r>
              <a:rPr lang="en-US" dirty="0"/>
              <a:t>election of Senators </a:t>
            </a:r>
            <a:endParaRPr lang="en-US" dirty="0" smtClean="0"/>
          </a:p>
          <a:p>
            <a:pPr lvl="1"/>
            <a:r>
              <a:rPr lang="en-US" dirty="0" smtClean="0"/>
              <a:t>initiative </a:t>
            </a:r>
            <a:r>
              <a:rPr lang="en-US" dirty="0"/>
              <a:t>and referendum </a:t>
            </a:r>
            <a:endParaRPr lang="en-US" dirty="0" smtClean="0"/>
          </a:p>
          <a:p>
            <a:pPr lvl="1"/>
            <a:r>
              <a:rPr lang="en-US" dirty="0" smtClean="0"/>
              <a:t>postal </a:t>
            </a:r>
            <a:r>
              <a:rPr lang="en-US" dirty="0"/>
              <a:t>savings banks</a:t>
            </a:r>
            <a:endParaRPr lang="de-DE" dirty="0"/>
          </a:p>
        </p:txBody>
      </p:sp>
    </p:spTree>
    <p:extLst>
      <p:ext uri="{BB962C8B-B14F-4D97-AF65-F5344CB8AC3E}">
        <p14:creationId xmlns:p14="http://schemas.microsoft.com/office/powerpoint/2010/main" val="6196278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200" dirty="0"/>
              <a:t>Legacy of Farmers Alliances &amp; Populist Party </a:t>
            </a:r>
          </a:p>
        </p:txBody>
      </p:sp>
      <p:sp>
        <p:nvSpPr>
          <p:cNvPr id="3" name="Content Placeholder 2"/>
          <p:cNvSpPr>
            <a:spLocks noGrp="1"/>
          </p:cNvSpPr>
          <p:nvPr>
            <p:ph idx="1"/>
          </p:nvPr>
        </p:nvSpPr>
        <p:spPr/>
        <p:txBody>
          <a:bodyPr>
            <a:normAutofit/>
          </a:bodyPr>
          <a:lstStyle/>
          <a:p>
            <a:r>
              <a:rPr lang="en-US" dirty="0"/>
              <a:t>The birth of the farmer as a skilled </a:t>
            </a:r>
            <a:r>
              <a:rPr lang="en-US" dirty="0" smtClean="0"/>
              <a:t>professional</a:t>
            </a:r>
            <a:endParaRPr lang="de-DE" dirty="0" smtClean="0"/>
          </a:p>
          <a:p>
            <a:pPr lvl="1"/>
            <a:r>
              <a:rPr lang="en-US" dirty="0" smtClean="0"/>
              <a:t>Federal </a:t>
            </a:r>
            <a:r>
              <a:rPr lang="en-US" dirty="0"/>
              <a:t>Farm Loan Act of </a:t>
            </a:r>
            <a:r>
              <a:rPr lang="en-US" dirty="0" smtClean="0"/>
              <a:t>1916</a:t>
            </a:r>
            <a:endParaRPr lang="de-DE" dirty="0" smtClean="0"/>
          </a:p>
          <a:p>
            <a:pPr lvl="1"/>
            <a:r>
              <a:rPr lang="en-US" dirty="0" smtClean="0"/>
              <a:t>Smith-Lever </a:t>
            </a:r>
            <a:r>
              <a:rPr lang="en-US" dirty="0"/>
              <a:t>Act of 1916—federally subsidized farmer education</a:t>
            </a:r>
            <a:endParaRPr lang="de-DE" dirty="0"/>
          </a:p>
          <a:p>
            <a:pPr marL="0" indent="0" algn="r">
              <a:buNone/>
            </a:pPr>
            <a:endParaRPr lang="de-DE" dirty="0" smtClean="0"/>
          </a:p>
          <a:p>
            <a:pPr marL="0" indent="0" algn="r">
              <a:buNone/>
            </a:pPr>
            <a:r>
              <a:rPr lang="de-DE" dirty="0" smtClean="0"/>
              <a:t>…Successes of the Progressive Movement </a:t>
            </a:r>
            <a:endParaRPr lang="de-DE" dirty="0"/>
          </a:p>
        </p:txBody>
      </p:sp>
    </p:spTree>
    <p:extLst>
      <p:ext uri="{BB962C8B-B14F-4D97-AF65-F5344CB8AC3E}">
        <p14:creationId xmlns:p14="http://schemas.microsoft.com/office/powerpoint/2010/main" val="36153091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200" dirty="0"/>
              <a:t>Legacy of Farmers Alliances &amp; Populist Party </a:t>
            </a:r>
          </a:p>
        </p:txBody>
      </p:sp>
      <p:sp>
        <p:nvSpPr>
          <p:cNvPr id="3" name="Content Placeholder 2"/>
          <p:cNvSpPr>
            <a:spLocks noGrp="1"/>
          </p:cNvSpPr>
          <p:nvPr>
            <p:ph idx="1"/>
          </p:nvPr>
        </p:nvSpPr>
        <p:spPr/>
        <p:txBody>
          <a:bodyPr/>
          <a:lstStyle/>
          <a:p>
            <a:r>
              <a:rPr lang="en-US" dirty="0"/>
              <a:t>Third parties are like bees, once they’ve stung, they’ve </a:t>
            </a:r>
            <a:r>
              <a:rPr lang="en-US" dirty="0" smtClean="0"/>
              <a:t>died</a:t>
            </a:r>
          </a:p>
          <a:p>
            <a:r>
              <a:rPr lang="en-US" dirty="0" smtClean="0"/>
              <a:t>Populist </a:t>
            </a:r>
            <a:r>
              <a:rPr lang="en-US" dirty="0"/>
              <a:t>Rhetoric</a:t>
            </a:r>
            <a:r>
              <a:rPr lang="en-US" dirty="0" smtClean="0"/>
              <a:t>: ideals, symbols, </a:t>
            </a:r>
            <a:r>
              <a:rPr lang="en-US" dirty="0"/>
              <a:t>and </a:t>
            </a:r>
            <a:r>
              <a:rPr lang="en-US" dirty="0" smtClean="0"/>
              <a:t>language</a:t>
            </a:r>
            <a:endParaRPr lang="de-DE" dirty="0" smtClean="0"/>
          </a:p>
          <a:p>
            <a:pPr lvl="1"/>
            <a:r>
              <a:rPr lang="en-US" dirty="0" smtClean="0"/>
              <a:t>Brought </a:t>
            </a:r>
            <a:r>
              <a:rPr lang="en-US" dirty="0"/>
              <a:t>attention to the common </a:t>
            </a:r>
            <a:r>
              <a:rPr lang="en-US" dirty="0" smtClean="0"/>
              <a:t>man</a:t>
            </a:r>
          </a:p>
          <a:p>
            <a:endParaRPr lang="de-DE" dirty="0"/>
          </a:p>
          <a:p>
            <a:endParaRPr lang="de-DE" dirty="0"/>
          </a:p>
        </p:txBody>
      </p:sp>
    </p:spTree>
    <p:extLst>
      <p:ext uri="{BB962C8B-B14F-4D97-AF65-F5344CB8AC3E}">
        <p14:creationId xmlns:p14="http://schemas.microsoft.com/office/powerpoint/2010/main" val="8332838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Postscript</a:t>
            </a:r>
            <a:endParaRPr lang="de-DE" dirty="0"/>
          </a:p>
        </p:txBody>
      </p:sp>
      <p:sp>
        <p:nvSpPr>
          <p:cNvPr id="3" name="Content Placeholder 2"/>
          <p:cNvSpPr>
            <a:spLocks noGrp="1"/>
          </p:cNvSpPr>
          <p:nvPr>
            <p:ph idx="1"/>
          </p:nvPr>
        </p:nvSpPr>
        <p:spPr/>
        <p:txBody>
          <a:bodyPr/>
          <a:lstStyle/>
          <a:p>
            <a:pPr marL="0" indent="0" fontAlgn="base">
              <a:buNone/>
            </a:pPr>
            <a:r>
              <a:rPr lang="en-US" b="1" dirty="0" smtClean="0"/>
              <a:t>‘America’s </a:t>
            </a:r>
            <a:r>
              <a:rPr lang="en-US" b="1" dirty="0"/>
              <a:t>angriest white men: Up close with racism, rage and Southern </a:t>
            </a:r>
            <a:r>
              <a:rPr lang="en-US" b="1" dirty="0" smtClean="0"/>
              <a:t>supremacy’</a:t>
            </a:r>
            <a:endParaRPr lang="en-US" b="1" dirty="0"/>
          </a:p>
          <a:p>
            <a:pPr lvl="1" fontAlgn="base"/>
            <a:r>
              <a:rPr lang="en-US" dirty="0"/>
              <a:t>Up close with small-town white rage, with bitter, scary men who feel left behind by economic and cultural </a:t>
            </a:r>
            <a:r>
              <a:rPr lang="en-US" dirty="0" smtClean="0"/>
              <a:t>change</a:t>
            </a:r>
            <a:endParaRPr lang="de-DE" dirty="0" smtClean="0"/>
          </a:p>
          <a:p>
            <a:pPr lvl="1" fontAlgn="base"/>
            <a:r>
              <a:rPr lang="de-DE" dirty="0" smtClean="0"/>
              <a:t>Michael Kimmel in </a:t>
            </a:r>
            <a:r>
              <a:rPr lang="de-DE" i="1" dirty="0" smtClean="0"/>
              <a:t>Salon</a:t>
            </a:r>
            <a:endParaRPr lang="en-US" i="1" dirty="0"/>
          </a:p>
        </p:txBody>
      </p:sp>
    </p:spTree>
    <p:extLst>
      <p:ext uri="{BB962C8B-B14F-4D97-AF65-F5344CB8AC3E}">
        <p14:creationId xmlns:p14="http://schemas.microsoft.com/office/powerpoint/2010/main" val="12877837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Postscript</a:t>
            </a:r>
          </a:p>
        </p:txBody>
      </p:sp>
      <p:sp>
        <p:nvSpPr>
          <p:cNvPr id="3" name="Content Placeholder 2"/>
          <p:cNvSpPr>
            <a:spLocks noGrp="1"/>
          </p:cNvSpPr>
          <p:nvPr>
            <p:ph idx="1"/>
          </p:nvPr>
        </p:nvSpPr>
        <p:spPr/>
        <p:txBody>
          <a:bodyPr>
            <a:normAutofit fontScale="62500" lnSpcReduction="20000"/>
          </a:bodyPr>
          <a:lstStyle/>
          <a:p>
            <a:pPr marL="0" indent="0" fontAlgn="base">
              <a:buNone/>
            </a:pPr>
            <a:r>
              <a:rPr lang="en-US" dirty="0"/>
              <a:t>One woman, speaking at a town meeting in Tonkawa, Oklahoma, in 1991, provided an eloquent narrative of this process</a:t>
            </a:r>
            <a:r>
              <a:rPr lang="en-US" dirty="0" smtClean="0"/>
              <a:t>:</a:t>
            </a:r>
          </a:p>
          <a:p>
            <a:pPr marL="0" indent="0" fontAlgn="base">
              <a:buNone/>
            </a:pPr>
            <a:endParaRPr lang="de-DE" dirty="0"/>
          </a:p>
          <a:p>
            <a:pPr marL="0" indent="0" fontAlgn="base">
              <a:buNone/>
            </a:pPr>
            <a:r>
              <a:rPr lang="en-US" dirty="0" smtClean="0"/>
              <a:t>I </a:t>
            </a:r>
            <a:r>
              <a:rPr lang="en-US" dirty="0"/>
              <a:t>am a 46-year-old mother of three children. We have lost two farms since 1980, my mother in law’s farm as well as our own. We were forced to sell 160 acres of land that was very special to us. It was homesteaded by my husband’s great grandfather and for years had served as home to our cow and calf operation which we were forced to sell just a few months before we sold the land.</a:t>
            </a:r>
            <a:endParaRPr lang="de-DE" dirty="0"/>
          </a:p>
          <a:p>
            <a:pPr marL="0" indent="0" fontAlgn="base">
              <a:buNone/>
            </a:pPr>
            <a:r>
              <a:rPr lang="en-US" dirty="0"/>
              <a:t>My husband became completely consumed by our circumstances caused by the farm crisis. He left me. Our family continued to deteriorate and our marriage ended in divorce. We had been through natural crises before—drought, flood, crop failure—these we accepted and went on.</a:t>
            </a:r>
            <a:endParaRPr lang="de-DE" dirty="0"/>
          </a:p>
          <a:p>
            <a:pPr marL="0" indent="0" fontAlgn="base">
              <a:buNone/>
            </a:pPr>
            <a:r>
              <a:rPr lang="en-US" dirty="0"/>
              <a:t>But when the threat of losing everything comes to your doorstep because of the bad economy, low commodity prices and high interest on your base notes has left you hopelessly in debt, your faith is sometimes shaken. No one likes to consider that their life has been pointless.</a:t>
            </a:r>
            <a:endParaRPr lang="de-DE" dirty="0"/>
          </a:p>
          <a:p>
            <a:pPr marL="0" indent="0">
              <a:buNone/>
            </a:pPr>
            <a:endParaRPr lang="de-DE" dirty="0"/>
          </a:p>
        </p:txBody>
      </p:sp>
    </p:spTree>
    <p:extLst>
      <p:ext uri="{BB962C8B-B14F-4D97-AF65-F5344CB8AC3E}">
        <p14:creationId xmlns:p14="http://schemas.microsoft.com/office/powerpoint/2010/main" val="24502803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Postscript</a:t>
            </a:r>
          </a:p>
        </p:txBody>
      </p:sp>
      <p:sp>
        <p:nvSpPr>
          <p:cNvPr id="3" name="Content Placeholder 2"/>
          <p:cNvSpPr>
            <a:spLocks noGrp="1"/>
          </p:cNvSpPr>
          <p:nvPr>
            <p:ph idx="1"/>
          </p:nvPr>
        </p:nvSpPr>
        <p:spPr/>
        <p:txBody>
          <a:bodyPr>
            <a:normAutofit fontScale="62500" lnSpcReduction="20000"/>
          </a:bodyPr>
          <a:lstStyle/>
          <a:p>
            <a:pPr marL="0" indent="0" fontAlgn="base">
              <a:buNone/>
            </a:pPr>
            <a:r>
              <a:rPr lang="en-US" dirty="0"/>
              <a:t>Others direct this seething rage outward. “Many debt ridden farm families will become more suspicious of government, as their self-worth, their sense of belonging, their hope for the future deteriorates,” predicted Oklahoma psychologist Glen Wallace presciently in 1989. “The farms are gone,” writes Dyer, “yet the farmers remain. They’ve been transformed into a wildfire of rage, fueled by the grief of their loss and blown by the winds of conspiracy and hate-filled rhetoric.” </a:t>
            </a:r>
            <a:endParaRPr lang="en-US" dirty="0" smtClean="0"/>
          </a:p>
          <a:p>
            <a:pPr marL="0" indent="0" fontAlgn="base">
              <a:buNone/>
            </a:pPr>
            <a:endParaRPr lang="en-US" dirty="0"/>
          </a:p>
          <a:p>
            <a:pPr marL="0" indent="0" fontAlgn="base">
              <a:buNone/>
            </a:pPr>
            <a:r>
              <a:rPr lang="en-US" dirty="0" smtClean="0"/>
              <a:t>“</a:t>
            </a:r>
            <a:r>
              <a:rPr lang="en-US" dirty="0"/>
              <a:t>It is hardly surprising, then, that American men—lacking confidence in the government and the economy, troubled by the changing relations between the sexes, uncertain of their identity or their future—began to </a:t>
            </a:r>
            <a:r>
              <a:rPr lang="en-US" i="1" dirty="0"/>
              <a:t>dream</a:t>
            </a:r>
            <a:r>
              <a:rPr lang="en-US" dirty="0"/>
              <a:t>, to fantasize about the powers and features of another kind of man who could retake and reorder the world. And the hero of all these dreams was the paramilitary warrior.” The contemporary white supremacist movement is the embodiment of these warrior dreams.</a:t>
            </a:r>
            <a:endParaRPr lang="de-DE" dirty="0"/>
          </a:p>
          <a:p>
            <a:pPr marL="0" indent="0" fontAlgn="base">
              <a:buNone/>
            </a:pPr>
            <a:r>
              <a:rPr lang="en-US" dirty="0"/>
              <a:t> </a:t>
            </a:r>
            <a:endParaRPr lang="de-DE" dirty="0"/>
          </a:p>
          <a:p>
            <a:pPr marL="0" indent="0">
              <a:buNone/>
            </a:pPr>
            <a:endParaRPr lang="de-DE" dirty="0"/>
          </a:p>
        </p:txBody>
      </p:sp>
    </p:spTree>
    <p:extLst>
      <p:ext uri="{BB962C8B-B14F-4D97-AF65-F5344CB8AC3E}">
        <p14:creationId xmlns:p14="http://schemas.microsoft.com/office/powerpoint/2010/main" val="26180973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a:p>
        </p:txBody>
      </p:sp>
      <p:sp>
        <p:nvSpPr>
          <p:cNvPr id="3" name="Content Placeholder 2"/>
          <p:cNvSpPr>
            <a:spLocks noGrp="1"/>
          </p:cNvSpPr>
          <p:nvPr>
            <p:ph idx="1"/>
          </p:nvPr>
        </p:nvSpPr>
        <p:spPr/>
        <p:txBody>
          <a:bodyPr/>
          <a:lstStyle/>
          <a:p>
            <a:endParaRPr lang="de-D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466850"/>
            <a:ext cx="5905500" cy="39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1060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r>
              <a:rPr lang="en-US" sz="3600" dirty="0"/>
              <a:t>Government Support for Settlement</a:t>
            </a:r>
            <a:r>
              <a:rPr lang="de-DE" sz="3600" dirty="0"/>
              <a:t/>
            </a:r>
            <a:br>
              <a:rPr lang="de-DE" sz="3600" dirty="0"/>
            </a:br>
            <a:endParaRPr lang="de-DE" sz="3600" dirty="0"/>
          </a:p>
        </p:txBody>
      </p:sp>
      <p:sp>
        <p:nvSpPr>
          <p:cNvPr id="3" name="Content Placeholder 2"/>
          <p:cNvSpPr>
            <a:spLocks noGrp="1"/>
          </p:cNvSpPr>
          <p:nvPr>
            <p:ph idx="1"/>
          </p:nvPr>
        </p:nvSpPr>
        <p:spPr/>
        <p:txBody>
          <a:bodyPr>
            <a:normAutofit/>
          </a:bodyPr>
          <a:lstStyle/>
          <a:p>
            <a:r>
              <a:rPr lang="en-US" b="1" u="sng" dirty="0"/>
              <a:t>Homestead Act of </a:t>
            </a:r>
            <a:r>
              <a:rPr lang="en-US" b="1" u="sng" dirty="0" smtClean="0"/>
              <a:t>1862</a:t>
            </a:r>
            <a:endParaRPr lang="en-US" dirty="0"/>
          </a:p>
          <a:p>
            <a:pPr lvl="1"/>
            <a:r>
              <a:rPr lang="en-US" dirty="0" smtClean="0"/>
              <a:t>160 </a:t>
            </a:r>
            <a:r>
              <a:rPr lang="en-US" dirty="0"/>
              <a:t>free acres for 5 years of </a:t>
            </a:r>
            <a:r>
              <a:rPr lang="en-US" dirty="0" smtClean="0"/>
              <a:t>cultivation</a:t>
            </a:r>
            <a:endParaRPr lang="de-DE" dirty="0" smtClean="0"/>
          </a:p>
          <a:p>
            <a:pPr lvl="1"/>
            <a:r>
              <a:rPr lang="en-US" dirty="0" smtClean="0"/>
              <a:t>1:9 </a:t>
            </a:r>
            <a:r>
              <a:rPr lang="en-US" dirty="0"/>
              <a:t>Ratio </a:t>
            </a:r>
            <a:r>
              <a:rPr lang="en-US" dirty="0" smtClean="0"/>
              <a:t>of bona </a:t>
            </a:r>
            <a:r>
              <a:rPr lang="en-US" dirty="0"/>
              <a:t>fide </a:t>
            </a:r>
            <a:r>
              <a:rPr lang="en-US" dirty="0" smtClean="0"/>
              <a:t>farmers: speculators + </a:t>
            </a:r>
            <a:r>
              <a:rPr lang="en-US" dirty="0" err="1" smtClean="0"/>
              <a:t>RxR</a:t>
            </a:r>
            <a:endParaRPr lang="en-US" dirty="0" smtClean="0"/>
          </a:p>
          <a:p>
            <a:pPr lvl="1"/>
            <a:r>
              <a:rPr lang="en-US" dirty="0" smtClean="0"/>
              <a:t>Only applied to Union members</a:t>
            </a:r>
            <a:endParaRPr lang="de-DE" dirty="0"/>
          </a:p>
          <a:p>
            <a:pPr lvl="2"/>
            <a:r>
              <a:rPr lang="en-US" dirty="0" smtClean="0"/>
              <a:t>Southern Homestead Act of 1866</a:t>
            </a:r>
          </a:p>
          <a:p>
            <a:r>
              <a:rPr lang="en-US" b="1" dirty="0" smtClean="0"/>
              <a:t>Oklahoma </a:t>
            </a:r>
            <a:r>
              <a:rPr lang="en-US" b="1" dirty="0"/>
              <a:t>Sooners</a:t>
            </a:r>
            <a:r>
              <a:rPr lang="en-US" dirty="0"/>
              <a:t> (2 million acre land rush)</a:t>
            </a:r>
            <a:endParaRPr lang="de-DE" dirty="0"/>
          </a:p>
          <a:p>
            <a:r>
              <a:rPr lang="en-US" b="1" dirty="0" smtClean="0"/>
              <a:t>G.T.T</a:t>
            </a:r>
            <a:r>
              <a:rPr lang="en-US" b="1" dirty="0"/>
              <a:t>.</a:t>
            </a:r>
            <a:r>
              <a:rPr lang="en-US" dirty="0"/>
              <a:t> </a:t>
            </a:r>
            <a:endParaRPr lang="de-DE" dirty="0"/>
          </a:p>
          <a:p>
            <a:endParaRPr lang="de-DE" dirty="0"/>
          </a:p>
        </p:txBody>
      </p:sp>
    </p:spTree>
    <p:extLst>
      <p:ext uri="{BB962C8B-B14F-4D97-AF65-F5344CB8AC3E}">
        <p14:creationId xmlns:p14="http://schemas.microsoft.com/office/powerpoint/2010/main" val="3114580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r>
              <a:rPr lang="en-US" sz="3600" dirty="0"/>
              <a:t>Challenges of the Plains</a:t>
            </a:r>
            <a:r>
              <a:rPr lang="de-DE" sz="3600" dirty="0"/>
              <a:t/>
            </a:r>
            <a:br>
              <a:rPr lang="de-DE" sz="3600" dirty="0"/>
            </a:br>
            <a:endParaRPr lang="de-DE" sz="3600" dirty="0"/>
          </a:p>
        </p:txBody>
      </p:sp>
      <p:sp>
        <p:nvSpPr>
          <p:cNvPr id="3" name="Content Placeholder 2"/>
          <p:cNvSpPr>
            <a:spLocks noGrp="1"/>
          </p:cNvSpPr>
          <p:nvPr>
            <p:ph idx="1"/>
          </p:nvPr>
        </p:nvSpPr>
        <p:spPr/>
        <p:txBody>
          <a:bodyPr/>
          <a:lstStyle/>
          <a:p>
            <a:r>
              <a:rPr lang="en-US" dirty="0"/>
              <a:t>Self-Sufficiency</a:t>
            </a:r>
            <a:endParaRPr lang="de-DE" dirty="0"/>
          </a:p>
          <a:p>
            <a:r>
              <a:rPr lang="en-US" dirty="0" smtClean="0"/>
              <a:t>Dugouts </a:t>
            </a:r>
            <a:r>
              <a:rPr lang="en-US" dirty="0"/>
              <a:t>and </a:t>
            </a:r>
            <a:r>
              <a:rPr lang="en-US" dirty="0" err="1"/>
              <a:t>Soddies</a:t>
            </a:r>
            <a:endParaRPr lang="de-DE" dirty="0"/>
          </a:p>
          <a:p>
            <a:endParaRPr lang="de-DE"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113953"/>
            <a:ext cx="5256584" cy="3375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9849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2" algn="ctr" rtl="0">
              <a:spcBef>
                <a:spcPct val="0"/>
              </a:spcBef>
            </a:pPr>
            <a:r>
              <a:rPr lang="en-US" sz="3200" b="1" dirty="0"/>
              <a:t>Morrill Land Grant Acts of </a:t>
            </a:r>
            <a:r>
              <a:rPr lang="en-US" sz="3200" b="1" dirty="0" smtClean="0"/>
              <a:t>1862, 1890</a:t>
            </a:r>
            <a:r>
              <a:rPr lang="de-DE" sz="3200" b="1" dirty="0"/>
              <a:t/>
            </a:r>
            <a:br>
              <a:rPr lang="de-DE" sz="3200" b="1" dirty="0"/>
            </a:br>
            <a:endParaRPr lang="de-DE" sz="3200" b="1" dirty="0"/>
          </a:p>
        </p:txBody>
      </p:sp>
      <p:sp>
        <p:nvSpPr>
          <p:cNvPr id="3" name="Content Placeholder 2"/>
          <p:cNvSpPr>
            <a:spLocks noGrp="1"/>
          </p:cNvSpPr>
          <p:nvPr>
            <p:ph idx="1"/>
          </p:nvPr>
        </p:nvSpPr>
        <p:spPr/>
        <p:txBody>
          <a:bodyPr/>
          <a:lstStyle/>
          <a:p>
            <a:pPr lvl="0"/>
            <a:r>
              <a:rPr lang="en-US" dirty="0"/>
              <a:t>Goal: Maximize productivity of Western farms</a:t>
            </a:r>
            <a:endParaRPr lang="de-DE" dirty="0"/>
          </a:p>
          <a:p>
            <a:pPr lvl="1"/>
            <a:r>
              <a:rPr lang="en-US" dirty="0"/>
              <a:t>barbed wire, steel plow, reaper, steel windmill</a:t>
            </a:r>
            <a:endParaRPr lang="de-DE" dirty="0"/>
          </a:p>
          <a:p>
            <a:pPr lvl="0"/>
            <a:r>
              <a:rPr lang="en-US" dirty="0" smtClean="0"/>
              <a:t>Est. Agricultural </a:t>
            </a:r>
            <a:r>
              <a:rPr lang="en-US" dirty="0"/>
              <a:t>Colleges </a:t>
            </a:r>
            <a:r>
              <a:rPr lang="de-DE" dirty="0" smtClean="0"/>
              <a:t>to research and disseminate information</a:t>
            </a:r>
          </a:p>
          <a:p>
            <a:pPr lvl="1"/>
            <a:r>
              <a:rPr lang="en-US" dirty="0" smtClean="0"/>
              <a:t>Each </a:t>
            </a:r>
            <a:r>
              <a:rPr lang="en-US" dirty="0"/>
              <a:t>state received a total of 30,000 acres </a:t>
            </a:r>
            <a:r>
              <a:rPr lang="en-US" dirty="0" smtClean="0"/>
              <a:t>of </a:t>
            </a:r>
            <a:r>
              <a:rPr lang="en-US" dirty="0"/>
              <a:t>federal </a:t>
            </a:r>
            <a:r>
              <a:rPr lang="en-US" dirty="0" smtClean="0"/>
              <a:t>land </a:t>
            </a:r>
            <a:r>
              <a:rPr lang="en-US" dirty="0"/>
              <a:t>for each member of </a:t>
            </a:r>
            <a:r>
              <a:rPr lang="en-US" dirty="0" smtClean="0"/>
              <a:t>Congress </a:t>
            </a:r>
            <a:r>
              <a:rPr lang="en-US" dirty="0"/>
              <a:t>the state </a:t>
            </a:r>
            <a:r>
              <a:rPr lang="en-US" dirty="0" smtClean="0"/>
              <a:t>in 1860</a:t>
            </a:r>
            <a:r>
              <a:rPr lang="en-US" dirty="0"/>
              <a:t>. </a:t>
            </a:r>
            <a:endParaRPr lang="en-US" dirty="0" smtClean="0"/>
          </a:p>
          <a:p>
            <a:pPr lvl="1"/>
            <a:r>
              <a:rPr lang="de-DE" dirty="0" smtClean="0"/>
              <a:t>Cornell, MIT, Iowa State</a:t>
            </a:r>
            <a:endParaRPr lang="de-DE" dirty="0"/>
          </a:p>
          <a:p>
            <a:endParaRPr lang="de-DE" dirty="0"/>
          </a:p>
        </p:txBody>
      </p:sp>
    </p:spTree>
    <p:extLst>
      <p:ext uri="{BB962C8B-B14F-4D97-AF65-F5344CB8AC3E}">
        <p14:creationId xmlns:p14="http://schemas.microsoft.com/office/powerpoint/2010/main" val="3803400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2" algn="ctr" rtl="0">
              <a:spcBef>
                <a:spcPct val="0"/>
              </a:spcBef>
            </a:pPr>
            <a:r>
              <a:rPr lang="en-US" sz="4000" dirty="0"/>
              <a:t>Farmers in Debt</a:t>
            </a:r>
            <a:r>
              <a:rPr lang="de-DE" sz="4000" dirty="0"/>
              <a:t/>
            </a:r>
            <a:br>
              <a:rPr lang="de-DE" sz="4000" dirty="0"/>
            </a:br>
            <a:endParaRPr lang="de-DE" sz="4000" dirty="0"/>
          </a:p>
        </p:txBody>
      </p:sp>
      <p:sp>
        <p:nvSpPr>
          <p:cNvPr id="3" name="Content Placeholder 2"/>
          <p:cNvSpPr>
            <a:spLocks noGrp="1"/>
          </p:cNvSpPr>
          <p:nvPr>
            <p:ph idx="1"/>
          </p:nvPr>
        </p:nvSpPr>
        <p:spPr/>
        <p:txBody>
          <a:bodyPr>
            <a:normAutofit lnSpcReduction="10000"/>
          </a:bodyPr>
          <a:lstStyle/>
          <a:p>
            <a:pPr lvl="0"/>
            <a:r>
              <a:rPr lang="en-US" dirty="0" smtClean="0"/>
              <a:t>Invested </a:t>
            </a:r>
            <a:r>
              <a:rPr lang="en-US" dirty="0"/>
              <a:t>in land (necessity)</a:t>
            </a:r>
            <a:endParaRPr lang="de-DE" dirty="0"/>
          </a:p>
          <a:p>
            <a:pPr lvl="0"/>
            <a:r>
              <a:rPr lang="en-US" dirty="0" smtClean="0"/>
              <a:t>Invested </a:t>
            </a:r>
            <a:r>
              <a:rPr lang="en-US" dirty="0"/>
              <a:t>in machinery (necessity)</a:t>
            </a:r>
            <a:endParaRPr lang="de-DE" dirty="0"/>
          </a:p>
          <a:p>
            <a:pPr lvl="0"/>
            <a:r>
              <a:rPr lang="en-US" dirty="0"/>
              <a:t>Rising shipping costs (railroad oligopolies)</a:t>
            </a:r>
            <a:endParaRPr lang="de-DE" dirty="0"/>
          </a:p>
          <a:p>
            <a:pPr lvl="0"/>
            <a:r>
              <a:rPr lang="en-US" i="1" dirty="0"/>
              <a:t>Dependent</a:t>
            </a:r>
            <a:r>
              <a:rPr lang="en-US" dirty="0"/>
              <a:t> on market </a:t>
            </a:r>
            <a:r>
              <a:rPr lang="en-US" dirty="0" smtClean="0"/>
              <a:t>prices. Thus dependent on:</a:t>
            </a:r>
          </a:p>
          <a:p>
            <a:pPr lvl="1"/>
            <a:r>
              <a:rPr lang="en-US" dirty="0" smtClean="0"/>
              <a:t>Weather</a:t>
            </a:r>
          </a:p>
          <a:p>
            <a:pPr lvl="1"/>
            <a:r>
              <a:rPr lang="en-US" dirty="0" smtClean="0"/>
              <a:t>Insects</a:t>
            </a:r>
          </a:p>
          <a:p>
            <a:pPr lvl="1"/>
            <a:r>
              <a:rPr lang="en-US" dirty="0" smtClean="0"/>
              <a:t>Luck </a:t>
            </a:r>
          </a:p>
          <a:p>
            <a:pPr lvl="1"/>
            <a:r>
              <a:rPr lang="en-US" dirty="0" smtClean="0"/>
              <a:t>Capitalist speculation </a:t>
            </a:r>
            <a:endParaRPr lang="de-DE" dirty="0"/>
          </a:p>
          <a:p>
            <a:endParaRPr lang="de-DE" dirty="0"/>
          </a:p>
        </p:txBody>
      </p:sp>
    </p:spTree>
    <p:extLst>
      <p:ext uri="{BB962C8B-B14F-4D97-AF65-F5344CB8AC3E}">
        <p14:creationId xmlns:p14="http://schemas.microsoft.com/office/powerpoint/2010/main" val="1093654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Farmers in Debt</a:t>
            </a:r>
            <a:r>
              <a:rPr lang="de-DE" dirty="0" smtClean="0"/>
              <a:t/>
            </a:r>
            <a:br>
              <a:rPr lang="de-DE" dirty="0" smtClean="0"/>
            </a:br>
            <a:endParaRPr lang="de-DE" dirty="0"/>
          </a:p>
        </p:txBody>
      </p:sp>
      <p:sp>
        <p:nvSpPr>
          <p:cNvPr id="3" name="Content Placeholder 2"/>
          <p:cNvSpPr>
            <a:spLocks noGrp="1"/>
          </p:cNvSpPr>
          <p:nvPr>
            <p:ph idx="1"/>
          </p:nvPr>
        </p:nvSpPr>
        <p:spPr/>
        <p:txBody>
          <a:bodyPr>
            <a:normAutofit fontScale="92500"/>
          </a:bodyPr>
          <a:lstStyle/>
          <a:p>
            <a:pPr marL="0" lvl="0" indent="0">
              <a:buNone/>
            </a:pPr>
            <a:r>
              <a:rPr lang="en-US" b="1" u="sng" dirty="0"/>
              <a:t>Crop lien </a:t>
            </a:r>
            <a:r>
              <a:rPr lang="en-US" b="1" u="sng" dirty="0" smtClean="0"/>
              <a:t>system</a:t>
            </a:r>
            <a:r>
              <a:rPr lang="en-US" dirty="0" smtClean="0"/>
              <a:t>: Farmers </a:t>
            </a:r>
            <a:r>
              <a:rPr lang="en-US" dirty="0"/>
              <a:t>became </a:t>
            </a:r>
            <a:r>
              <a:rPr lang="en-US" dirty="0" smtClean="0"/>
              <a:t>tenants</a:t>
            </a:r>
          </a:p>
          <a:p>
            <a:r>
              <a:rPr lang="en-US" dirty="0" smtClean="0"/>
              <a:t>Farmer needs technology, seed, more land, etc. </a:t>
            </a:r>
          </a:p>
          <a:p>
            <a:r>
              <a:rPr lang="en-US" dirty="0" smtClean="0"/>
              <a:t>A banker/speculator would </a:t>
            </a:r>
            <a:r>
              <a:rPr lang="en-US" dirty="0"/>
              <a:t>possess the title to the farmer’s crop before the farmer harvested it. </a:t>
            </a:r>
            <a:endParaRPr lang="en-US" dirty="0" smtClean="0"/>
          </a:p>
          <a:p>
            <a:r>
              <a:rPr lang="en-US" dirty="0" smtClean="0"/>
              <a:t>Farmer often unable to </a:t>
            </a:r>
            <a:r>
              <a:rPr lang="en-US" dirty="0"/>
              <a:t>pay off the debts for his mortgage </a:t>
            </a:r>
            <a:endParaRPr lang="en-US" dirty="0" smtClean="0"/>
          </a:p>
          <a:p>
            <a:r>
              <a:rPr lang="en-US" dirty="0" smtClean="0"/>
              <a:t>Even </a:t>
            </a:r>
            <a:r>
              <a:rPr lang="en-US" dirty="0"/>
              <a:t>in the best of years, the farmer would not see dollar one for his </a:t>
            </a:r>
            <a:r>
              <a:rPr lang="en-US" dirty="0" smtClean="0"/>
              <a:t>labors</a:t>
            </a:r>
            <a:endParaRPr lang="de-DE" dirty="0"/>
          </a:p>
          <a:p>
            <a:endParaRPr lang="de-DE" dirty="0"/>
          </a:p>
        </p:txBody>
      </p:sp>
    </p:spTree>
    <p:extLst>
      <p:ext uri="{BB962C8B-B14F-4D97-AF65-F5344CB8AC3E}">
        <p14:creationId xmlns:p14="http://schemas.microsoft.com/office/powerpoint/2010/main" val="844925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2674</Words>
  <Application>Microsoft Office PowerPoint</Application>
  <PresentationFormat>On-screen Show (4:3)</PresentationFormat>
  <Paragraphs>316</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Western Settlement and the Rise and Fall of Populism</vt:lpstr>
      <vt:lpstr>Important Themes in this Lecture </vt:lpstr>
      <vt:lpstr>Lecture Outline </vt:lpstr>
      <vt:lpstr>Settling on the Great Plains: The Ideal and the Spirit of the West</vt:lpstr>
      <vt:lpstr>Government Support for Settlement </vt:lpstr>
      <vt:lpstr>Challenges of the Plains </vt:lpstr>
      <vt:lpstr>Morrill Land Grant Acts of 1862, 1890 </vt:lpstr>
      <vt:lpstr>Farmers in Debt </vt:lpstr>
      <vt:lpstr>Farmers in Debt </vt:lpstr>
      <vt:lpstr>Farmers in Debt </vt:lpstr>
      <vt:lpstr>Farmers in Debt </vt:lpstr>
      <vt:lpstr>Farmers in Debt </vt:lpstr>
      <vt:lpstr>PowerPoint Presentation</vt:lpstr>
      <vt:lpstr>The Farmers Unite</vt:lpstr>
      <vt:lpstr>The Farmers Unite</vt:lpstr>
      <vt:lpstr>The Farmers Unite</vt:lpstr>
      <vt:lpstr>The Farmers Unite</vt:lpstr>
      <vt:lpstr>The Farmers Unite</vt:lpstr>
      <vt:lpstr>The Farmers Unite</vt:lpstr>
      <vt:lpstr>The Farmers Unite</vt:lpstr>
      <vt:lpstr>The Farmers Unite </vt:lpstr>
      <vt:lpstr>The Farmers Unite</vt:lpstr>
      <vt:lpstr>The Farmers Unite</vt:lpstr>
      <vt:lpstr>The Farmers Unite</vt:lpstr>
      <vt:lpstr>Farmers Unite: Currency Conundrum </vt:lpstr>
      <vt:lpstr>Farmers Unite: Currency Conundrum </vt:lpstr>
      <vt:lpstr>Farmers Unite: Currency Conundrum </vt:lpstr>
      <vt:lpstr>Farmers Unite: Currency Conundrum </vt:lpstr>
      <vt:lpstr>PowerPoint Presentation</vt:lpstr>
      <vt:lpstr>Farmers Unite: Currency Conundrum </vt:lpstr>
      <vt:lpstr>Farmers Unite: Currency Conundrum </vt:lpstr>
      <vt:lpstr>The Election of 1896</vt:lpstr>
      <vt:lpstr>The Election of 1896</vt:lpstr>
      <vt:lpstr>The Election of 1896</vt:lpstr>
      <vt:lpstr>PowerPoint Presentation</vt:lpstr>
      <vt:lpstr>The Election of 1896</vt:lpstr>
      <vt:lpstr>The Election of 1896</vt:lpstr>
      <vt:lpstr>The Election of 1896</vt:lpstr>
      <vt:lpstr>The Election of 1896</vt:lpstr>
      <vt:lpstr>Legacy of Farmers Alliances &amp; Populist Party </vt:lpstr>
      <vt:lpstr>Legacy of Farmers Alliances &amp; Populist Party </vt:lpstr>
      <vt:lpstr>Legacy of Farmers Alliances &amp; Populist Party </vt:lpstr>
      <vt:lpstr>Legacy of Farmers Alliances &amp; Populist Party </vt:lpstr>
      <vt:lpstr>Legacy of Farmers Alliances &amp; Populist Party </vt:lpstr>
      <vt:lpstr>Legacy of Farmers Alliances &amp; Populist Party </vt:lpstr>
      <vt:lpstr>Postscript</vt:lpstr>
      <vt:lpstr>Postscript</vt:lpstr>
      <vt:lpstr>Postscript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Western Settlement and the Rise and Fall of Populism</dc:title>
  <dc:creator>Daniel Lazar</dc:creator>
  <cp:lastModifiedBy>Daniel Lazar</cp:lastModifiedBy>
  <cp:revision>25</cp:revision>
  <cp:lastPrinted>2013-12-03T09:48:33Z</cp:lastPrinted>
  <dcterms:created xsi:type="dcterms:W3CDTF">2013-11-27T06:18:54Z</dcterms:created>
  <dcterms:modified xsi:type="dcterms:W3CDTF">2013-12-03T10:02:21Z</dcterms:modified>
</cp:coreProperties>
</file>