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2" r:id="rId7"/>
    <p:sldId id="288" r:id="rId8"/>
    <p:sldId id="290" r:id="rId9"/>
    <p:sldId id="289" r:id="rId10"/>
    <p:sldId id="291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61" r:id="rId3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>
        <p:scale>
          <a:sx n="66" d="100"/>
          <a:sy n="66" d="100"/>
        </p:scale>
        <p:origin x="-1500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219F01-DEAC-4E43-B766-81EC778ED990}" type="datetimeFigureOut">
              <a:rPr lang="de-DE" smtClean="0"/>
              <a:t>11.03.2013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FB66C-0D3C-4C5A-86A1-119E7D12249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39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FB66C-0D3C-4C5A-86A1-119E7D122498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3016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306F-91AB-4AA5-83A2-566D2F272346}" type="datetimeFigureOut">
              <a:rPr lang="de-DE" smtClean="0"/>
              <a:t>11.03.2013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44A8-AAEA-44A4-85B8-066CC2D4E01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2512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306F-91AB-4AA5-83A2-566D2F272346}" type="datetimeFigureOut">
              <a:rPr lang="de-DE" smtClean="0"/>
              <a:t>11.03.2013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44A8-AAEA-44A4-85B8-066CC2D4E01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4854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306F-91AB-4AA5-83A2-566D2F272346}" type="datetimeFigureOut">
              <a:rPr lang="de-DE" smtClean="0"/>
              <a:t>11.03.2013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44A8-AAEA-44A4-85B8-066CC2D4E01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3871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306F-91AB-4AA5-83A2-566D2F272346}" type="datetimeFigureOut">
              <a:rPr lang="de-DE" smtClean="0"/>
              <a:t>11.03.2013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44A8-AAEA-44A4-85B8-066CC2D4E01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4622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306F-91AB-4AA5-83A2-566D2F272346}" type="datetimeFigureOut">
              <a:rPr lang="de-DE" smtClean="0"/>
              <a:t>11.03.2013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44A8-AAEA-44A4-85B8-066CC2D4E01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5761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306F-91AB-4AA5-83A2-566D2F272346}" type="datetimeFigureOut">
              <a:rPr lang="de-DE" smtClean="0"/>
              <a:t>11.03.2013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44A8-AAEA-44A4-85B8-066CC2D4E01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8778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306F-91AB-4AA5-83A2-566D2F272346}" type="datetimeFigureOut">
              <a:rPr lang="de-DE" smtClean="0"/>
              <a:t>11.03.2013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44A8-AAEA-44A4-85B8-066CC2D4E01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92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306F-91AB-4AA5-83A2-566D2F272346}" type="datetimeFigureOut">
              <a:rPr lang="de-DE" smtClean="0"/>
              <a:t>11.03.2013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44A8-AAEA-44A4-85B8-066CC2D4E01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5229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306F-91AB-4AA5-83A2-566D2F272346}" type="datetimeFigureOut">
              <a:rPr lang="de-DE" smtClean="0"/>
              <a:t>11.03.2013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44A8-AAEA-44A4-85B8-066CC2D4E01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6155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306F-91AB-4AA5-83A2-566D2F272346}" type="datetimeFigureOut">
              <a:rPr lang="de-DE" smtClean="0"/>
              <a:t>11.03.2013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44A8-AAEA-44A4-85B8-066CC2D4E01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2160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306F-91AB-4AA5-83A2-566D2F272346}" type="datetimeFigureOut">
              <a:rPr lang="de-DE" smtClean="0"/>
              <a:t>11.03.2013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44A8-AAEA-44A4-85B8-066CC2D4E01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9685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5306F-91AB-4AA5-83A2-566D2F272346}" type="datetimeFigureOut">
              <a:rPr lang="de-DE" smtClean="0"/>
              <a:t>11.03.2013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F44A8-AAEA-44A4-85B8-066CC2D4E01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341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Julius_Caesar" TargetMode="External"/><Relationship Id="rId3" Type="http://schemas.openxmlformats.org/officeDocument/2006/relationships/hyperlink" Target="http://www.schillerinstitute.org/graphics/photos/hist_other/Solon.jpg" TargetMode="External"/><Relationship Id="rId7" Type="http://schemas.openxmlformats.org/officeDocument/2006/relationships/hyperlink" Target="http://www.shsu.edu/~his_ncp/Greece.html" TargetMode="External"/><Relationship Id="rId2" Type="http://schemas.openxmlformats.org/officeDocument/2006/relationships/hyperlink" Target="http://www.mitchellteachers.org/WorldHistory/AncientRome/Images/GreekMonumentBuildingTrans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undeschule-strohbach.de/files/65d6-6eobdw8tbc8v-bze4j.jpg" TargetMode="External"/><Relationship Id="rId5" Type="http://schemas.openxmlformats.org/officeDocument/2006/relationships/hyperlink" Target="http://dthsg.com/wp-content/uploads/2011/08/AhaEffekt-1024x938.jpg" TargetMode="External"/><Relationship Id="rId4" Type="http://schemas.openxmlformats.org/officeDocument/2006/relationships/hyperlink" Target="http://2.bp.blogspot.com/-RB7k7fxIwg0/TgopjeFcLpI/AAAAAAAAAV0/_MF-ZT-Oc1A/s1600/pericles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Greece in the Classical Age and the Roman Republic	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de-DE" sz="2400" dirty="0" smtClean="0"/>
              <a:t>Agnes Cofalla</a:t>
            </a:r>
          </a:p>
          <a:p>
            <a:r>
              <a:rPr lang="de-DE" sz="2400" dirty="0" smtClean="0"/>
              <a:t>Clara Hartling</a:t>
            </a:r>
          </a:p>
          <a:p>
            <a:r>
              <a:rPr lang="de-DE" sz="2400" dirty="0" smtClean="0"/>
              <a:t>Melina Lange </a:t>
            </a:r>
          </a:p>
          <a:p>
            <a:r>
              <a:rPr lang="de-DE" sz="2400" dirty="0" smtClean="0"/>
              <a:t>Joan Scherdel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908348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#2 The </a:t>
            </a:r>
            <a:r>
              <a:rPr lang="de-DE" dirty="0" err="1" smtClean="0"/>
              <a:t>inevitability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empires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Athen‘s</a:t>
            </a:r>
            <a:r>
              <a:rPr lang="de-DE" dirty="0" smtClean="0"/>
              <a:t> </a:t>
            </a:r>
            <a:r>
              <a:rPr lang="de-DE" dirty="0" err="1" smtClean="0"/>
              <a:t>Dealian</a:t>
            </a:r>
            <a:r>
              <a:rPr lang="de-DE" dirty="0" smtClean="0"/>
              <a:t> League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vs.</a:t>
            </a:r>
          </a:p>
          <a:p>
            <a:r>
              <a:rPr lang="de-DE" dirty="0" err="1" smtClean="0"/>
              <a:t>Spartan</a:t>
            </a:r>
            <a:r>
              <a:rPr lang="de-DE" dirty="0" smtClean="0"/>
              <a:t> Peloponnese League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    </a:t>
            </a:r>
            <a:r>
              <a:rPr lang="de-DE" dirty="0" smtClean="0">
                <a:sym typeface="Wingdings" pitchFamily="2" charset="2"/>
              </a:rPr>
              <a:t>Constant </a:t>
            </a:r>
            <a:r>
              <a:rPr lang="de-DE" dirty="0" err="1" smtClean="0">
                <a:sym typeface="Wingdings" pitchFamily="2" charset="2"/>
              </a:rPr>
              <a:t>battle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of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hegemony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of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Greece</a:t>
            </a:r>
            <a:endParaRPr lang="de-DE" dirty="0" smtClean="0">
              <a:sym typeface="Wingdings" pitchFamily="2" charset="2"/>
            </a:endParaRPr>
          </a:p>
          <a:p>
            <a:r>
              <a:rPr lang="de-DE" dirty="0" smtClean="0">
                <a:sym typeface="Wingdings" pitchFamily="2" charset="2"/>
              </a:rPr>
              <a:t>Roman Expansion</a:t>
            </a:r>
          </a:p>
          <a:p>
            <a:r>
              <a:rPr lang="de-DE" dirty="0" err="1" smtClean="0">
                <a:sym typeface="Wingdings" pitchFamily="2" charset="2"/>
              </a:rPr>
              <a:t>There</a:t>
            </a:r>
            <a:r>
              <a:rPr lang="de-DE" dirty="0" smtClean="0">
                <a:sym typeface="Wingdings" pitchFamily="2" charset="2"/>
              </a:rPr>
              <a:t> will </a:t>
            </a:r>
            <a:r>
              <a:rPr lang="de-DE" dirty="0" err="1" smtClean="0">
                <a:sym typeface="Wingdings" pitchFamily="2" charset="2"/>
              </a:rPr>
              <a:t>be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no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country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who</a:t>
            </a:r>
            <a:r>
              <a:rPr lang="de-DE" dirty="0" smtClean="0">
                <a:sym typeface="Wingdings" pitchFamily="2" charset="2"/>
              </a:rPr>
              <a:t> will not </a:t>
            </a:r>
            <a:r>
              <a:rPr lang="de-DE" dirty="0" err="1" smtClean="0">
                <a:sym typeface="Wingdings" pitchFamily="2" charset="2"/>
              </a:rPr>
              <a:t>try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to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get</a:t>
            </a:r>
            <a:r>
              <a:rPr lang="de-DE" dirty="0" smtClean="0">
                <a:sym typeface="Wingdings" pitchFamily="2" charset="2"/>
              </a:rPr>
              <a:t> a </a:t>
            </a:r>
            <a:r>
              <a:rPr lang="de-DE" dirty="0" err="1" smtClean="0">
                <a:sym typeface="Wingdings" pitchFamily="2" charset="2"/>
              </a:rPr>
              <a:t>bigger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peace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of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the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cake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5089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#1</a:t>
            </a:r>
            <a:endParaRPr lang="de-DE" dirty="0"/>
          </a:p>
        </p:txBody>
      </p:sp>
      <p:sp>
        <p:nvSpPr>
          <p:cNvPr id="5" name="Freeform 4"/>
          <p:cNvSpPr/>
          <p:nvPr/>
        </p:nvSpPr>
        <p:spPr>
          <a:xfrm>
            <a:off x="3730059" y="293914"/>
            <a:ext cx="1712798" cy="1274760"/>
          </a:xfrm>
          <a:custGeom>
            <a:avLst/>
            <a:gdLst>
              <a:gd name="connsiteX0" fmla="*/ 384741 w 1712798"/>
              <a:gd name="connsiteY0" fmla="*/ 609600 h 1274760"/>
              <a:gd name="connsiteX1" fmla="*/ 330312 w 1712798"/>
              <a:gd name="connsiteY1" fmla="*/ 653143 h 1274760"/>
              <a:gd name="connsiteX2" fmla="*/ 275884 w 1712798"/>
              <a:gd name="connsiteY2" fmla="*/ 664029 h 1274760"/>
              <a:gd name="connsiteX3" fmla="*/ 243227 w 1712798"/>
              <a:gd name="connsiteY3" fmla="*/ 674915 h 1274760"/>
              <a:gd name="connsiteX4" fmla="*/ 167027 w 1712798"/>
              <a:gd name="connsiteY4" fmla="*/ 718457 h 1274760"/>
              <a:gd name="connsiteX5" fmla="*/ 47284 w 1712798"/>
              <a:gd name="connsiteY5" fmla="*/ 772886 h 1274760"/>
              <a:gd name="connsiteX6" fmla="*/ 3741 w 1712798"/>
              <a:gd name="connsiteY6" fmla="*/ 816429 h 1274760"/>
              <a:gd name="connsiteX7" fmla="*/ 36398 w 1712798"/>
              <a:gd name="connsiteY7" fmla="*/ 838200 h 1274760"/>
              <a:gd name="connsiteX8" fmla="*/ 167027 w 1712798"/>
              <a:gd name="connsiteY8" fmla="*/ 859972 h 1274760"/>
              <a:gd name="connsiteX9" fmla="*/ 286770 w 1712798"/>
              <a:gd name="connsiteY9" fmla="*/ 892629 h 1274760"/>
              <a:gd name="connsiteX10" fmla="*/ 352084 w 1712798"/>
              <a:gd name="connsiteY10" fmla="*/ 947057 h 1274760"/>
              <a:gd name="connsiteX11" fmla="*/ 341198 w 1712798"/>
              <a:gd name="connsiteY11" fmla="*/ 1012372 h 1274760"/>
              <a:gd name="connsiteX12" fmla="*/ 308541 w 1712798"/>
              <a:gd name="connsiteY12" fmla="*/ 1121229 h 1274760"/>
              <a:gd name="connsiteX13" fmla="*/ 297655 w 1712798"/>
              <a:gd name="connsiteY13" fmla="*/ 1175657 h 1274760"/>
              <a:gd name="connsiteX14" fmla="*/ 286770 w 1712798"/>
              <a:gd name="connsiteY14" fmla="*/ 1208315 h 1274760"/>
              <a:gd name="connsiteX15" fmla="*/ 297655 w 1712798"/>
              <a:gd name="connsiteY15" fmla="*/ 1273629 h 1274760"/>
              <a:gd name="connsiteX16" fmla="*/ 330312 w 1712798"/>
              <a:gd name="connsiteY16" fmla="*/ 1230086 h 1274760"/>
              <a:gd name="connsiteX17" fmla="*/ 352084 w 1712798"/>
              <a:gd name="connsiteY17" fmla="*/ 1208315 h 1274760"/>
              <a:gd name="connsiteX18" fmla="*/ 373855 w 1712798"/>
              <a:gd name="connsiteY18" fmla="*/ 1175657 h 1274760"/>
              <a:gd name="connsiteX19" fmla="*/ 460941 w 1712798"/>
              <a:gd name="connsiteY19" fmla="*/ 1099457 h 1274760"/>
              <a:gd name="connsiteX20" fmla="*/ 504484 w 1712798"/>
              <a:gd name="connsiteY20" fmla="*/ 1055915 h 1274760"/>
              <a:gd name="connsiteX21" fmla="*/ 591570 w 1712798"/>
              <a:gd name="connsiteY21" fmla="*/ 1012372 h 1274760"/>
              <a:gd name="connsiteX22" fmla="*/ 667770 w 1712798"/>
              <a:gd name="connsiteY22" fmla="*/ 1034143 h 1274760"/>
              <a:gd name="connsiteX23" fmla="*/ 700427 w 1712798"/>
              <a:gd name="connsiteY23" fmla="*/ 1045029 h 1274760"/>
              <a:gd name="connsiteX24" fmla="*/ 733084 w 1712798"/>
              <a:gd name="connsiteY24" fmla="*/ 1077686 h 1274760"/>
              <a:gd name="connsiteX25" fmla="*/ 776627 w 1712798"/>
              <a:gd name="connsiteY25" fmla="*/ 1110343 h 1274760"/>
              <a:gd name="connsiteX26" fmla="*/ 831055 w 1712798"/>
              <a:gd name="connsiteY26" fmla="*/ 1175657 h 1274760"/>
              <a:gd name="connsiteX27" fmla="*/ 874598 w 1712798"/>
              <a:gd name="connsiteY27" fmla="*/ 1208315 h 1274760"/>
              <a:gd name="connsiteX28" fmla="*/ 918141 w 1712798"/>
              <a:gd name="connsiteY28" fmla="*/ 1273629 h 1274760"/>
              <a:gd name="connsiteX29" fmla="*/ 939912 w 1712798"/>
              <a:gd name="connsiteY29" fmla="*/ 1251857 h 1274760"/>
              <a:gd name="connsiteX30" fmla="*/ 994341 w 1712798"/>
              <a:gd name="connsiteY30" fmla="*/ 1110343 h 1274760"/>
              <a:gd name="connsiteX31" fmla="*/ 1037884 w 1712798"/>
              <a:gd name="connsiteY31" fmla="*/ 1077686 h 1274760"/>
              <a:gd name="connsiteX32" fmla="*/ 1124970 w 1712798"/>
              <a:gd name="connsiteY32" fmla="*/ 1034143 h 1274760"/>
              <a:gd name="connsiteX33" fmla="*/ 1255598 w 1712798"/>
              <a:gd name="connsiteY33" fmla="*/ 1045029 h 1274760"/>
              <a:gd name="connsiteX34" fmla="*/ 1277370 w 1712798"/>
              <a:gd name="connsiteY34" fmla="*/ 1066800 h 1274760"/>
              <a:gd name="connsiteX35" fmla="*/ 1353570 w 1712798"/>
              <a:gd name="connsiteY35" fmla="*/ 1088572 h 1274760"/>
              <a:gd name="connsiteX36" fmla="*/ 1386227 w 1712798"/>
              <a:gd name="connsiteY36" fmla="*/ 1110343 h 1274760"/>
              <a:gd name="connsiteX37" fmla="*/ 1505970 w 1712798"/>
              <a:gd name="connsiteY37" fmla="*/ 1132115 h 1274760"/>
              <a:gd name="connsiteX38" fmla="*/ 1538627 w 1712798"/>
              <a:gd name="connsiteY38" fmla="*/ 1121229 h 1274760"/>
              <a:gd name="connsiteX39" fmla="*/ 1527741 w 1712798"/>
              <a:gd name="connsiteY39" fmla="*/ 1088572 h 1274760"/>
              <a:gd name="connsiteX40" fmla="*/ 1495084 w 1712798"/>
              <a:gd name="connsiteY40" fmla="*/ 1066800 h 1274760"/>
              <a:gd name="connsiteX41" fmla="*/ 1473312 w 1712798"/>
              <a:gd name="connsiteY41" fmla="*/ 1045029 h 1274760"/>
              <a:gd name="connsiteX42" fmla="*/ 1484198 w 1712798"/>
              <a:gd name="connsiteY42" fmla="*/ 968829 h 1274760"/>
              <a:gd name="connsiteX43" fmla="*/ 1505970 w 1712798"/>
              <a:gd name="connsiteY43" fmla="*/ 936172 h 1274760"/>
              <a:gd name="connsiteX44" fmla="*/ 1582170 w 1712798"/>
              <a:gd name="connsiteY44" fmla="*/ 849086 h 1274760"/>
              <a:gd name="connsiteX45" fmla="*/ 1625712 w 1712798"/>
              <a:gd name="connsiteY45" fmla="*/ 816429 h 1274760"/>
              <a:gd name="connsiteX46" fmla="*/ 1712798 w 1712798"/>
              <a:gd name="connsiteY46" fmla="*/ 718457 h 1274760"/>
              <a:gd name="connsiteX47" fmla="*/ 1701912 w 1712798"/>
              <a:gd name="connsiteY47" fmla="*/ 664029 h 1274760"/>
              <a:gd name="connsiteX48" fmla="*/ 1636598 w 1712798"/>
              <a:gd name="connsiteY48" fmla="*/ 674915 h 1274760"/>
              <a:gd name="connsiteX49" fmla="*/ 1593055 w 1712798"/>
              <a:gd name="connsiteY49" fmla="*/ 685800 h 1274760"/>
              <a:gd name="connsiteX50" fmla="*/ 1527741 w 1712798"/>
              <a:gd name="connsiteY50" fmla="*/ 696686 h 1274760"/>
              <a:gd name="connsiteX51" fmla="*/ 1342684 w 1712798"/>
              <a:gd name="connsiteY51" fmla="*/ 631372 h 1274760"/>
              <a:gd name="connsiteX52" fmla="*/ 1331798 w 1712798"/>
              <a:gd name="connsiteY52" fmla="*/ 598715 h 1274760"/>
              <a:gd name="connsiteX53" fmla="*/ 1310027 w 1712798"/>
              <a:gd name="connsiteY53" fmla="*/ 446315 h 1274760"/>
              <a:gd name="connsiteX54" fmla="*/ 1288255 w 1712798"/>
              <a:gd name="connsiteY54" fmla="*/ 283029 h 1274760"/>
              <a:gd name="connsiteX55" fmla="*/ 1266484 w 1712798"/>
              <a:gd name="connsiteY55" fmla="*/ 315686 h 1274760"/>
              <a:gd name="connsiteX56" fmla="*/ 1190284 w 1712798"/>
              <a:gd name="connsiteY56" fmla="*/ 435429 h 1274760"/>
              <a:gd name="connsiteX57" fmla="*/ 1157627 w 1712798"/>
              <a:gd name="connsiteY57" fmla="*/ 446315 h 1274760"/>
              <a:gd name="connsiteX58" fmla="*/ 1135855 w 1712798"/>
              <a:gd name="connsiteY58" fmla="*/ 391886 h 1274760"/>
              <a:gd name="connsiteX59" fmla="*/ 1103198 w 1712798"/>
              <a:gd name="connsiteY59" fmla="*/ 359229 h 1274760"/>
              <a:gd name="connsiteX60" fmla="*/ 1092312 w 1712798"/>
              <a:gd name="connsiteY60" fmla="*/ 315686 h 1274760"/>
              <a:gd name="connsiteX61" fmla="*/ 1048770 w 1712798"/>
              <a:gd name="connsiteY61" fmla="*/ 261257 h 1274760"/>
              <a:gd name="connsiteX62" fmla="*/ 1026998 w 1712798"/>
              <a:gd name="connsiteY62" fmla="*/ 217715 h 1274760"/>
              <a:gd name="connsiteX63" fmla="*/ 994341 w 1712798"/>
              <a:gd name="connsiteY63" fmla="*/ 163286 h 1274760"/>
              <a:gd name="connsiteX64" fmla="*/ 950798 w 1712798"/>
              <a:gd name="connsiteY64" fmla="*/ 76200 h 1274760"/>
              <a:gd name="connsiteX65" fmla="*/ 896370 w 1712798"/>
              <a:gd name="connsiteY65" fmla="*/ 0 h 1274760"/>
              <a:gd name="connsiteX66" fmla="*/ 874598 w 1712798"/>
              <a:gd name="connsiteY66" fmla="*/ 21772 h 1274760"/>
              <a:gd name="connsiteX67" fmla="*/ 852827 w 1712798"/>
              <a:gd name="connsiteY67" fmla="*/ 97972 h 1274760"/>
              <a:gd name="connsiteX68" fmla="*/ 841941 w 1712798"/>
              <a:gd name="connsiteY68" fmla="*/ 130629 h 1274760"/>
              <a:gd name="connsiteX69" fmla="*/ 820170 w 1712798"/>
              <a:gd name="connsiteY69" fmla="*/ 163286 h 1274760"/>
              <a:gd name="connsiteX70" fmla="*/ 776627 w 1712798"/>
              <a:gd name="connsiteY70" fmla="*/ 217715 h 1274760"/>
              <a:gd name="connsiteX71" fmla="*/ 711312 w 1712798"/>
              <a:gd name="connsiteY71" fmla="*/ 228600 h 1274760"/>
              <a:gd name="connsiteX72" fmla="*/ 602455 w 1712798"/>
              <a:gd name="connsiteY72" fmla="*/ 250372 h 1274760"/>
              <a:gd name="connsiteX73" fmla="*/ 548027 w 1712798"/>
              <a:gd name="connsiteY73" fmla="*/ 261257 h 1274760"/>
              <a:gd name="connsiteX74" fmla="*/ 558912 w 1712798"/>
              <a:gd name="connsiteY74" fmla="*/ 293915 h 1274760"/>
              <a:gd name="connsiteX75" fmla="*/ 548027 w 1712798"/>
              <a:gd name="connsiteY75" fmla="*/ 348343 h 1274760"/>
              <a:gd name="connsiteX76" fmla="*/ 482712 w 1712798"/>
              <a:gd name="connsiteY76" fmla="*/ 391886 h 1274760"/>
              <a:gd name="connsiteX77" fmla="*/ 450055 w 1712798"/>
              <a:gd name="connsiteY77" fmla="*/ 413657 h 1274760"/>
              <a:gd name="connsiteX78" fmla="*/ 254112 w 1712798"/>
              <a:gd name="connsiteY78" fmla="*/ 435429 h 1274760"/>
              <a:gd name="connsiteX79" fmla="*/ 188798 w 1712798"/>
              <a:gd name="connsiteY79" fmla="*/ 457200 h 1274760"/>
              <a:gd name="connsiteX80" fmla="*/ 156141 w 1712798"/>
              <a:gd name="connsiteY80" fmla="*/ 478972 h 1274760"/>
              <a:gd name="connsiteX81" fmla="*/ 90827 w 1712798"/>
              <a:gd name="connsiteY81" fmla="*/ 500743 h 1274760"/>
              <a:gd name="connsiteX82" fmla="*/ 167027 w 1712798"/>
              <a:gd name="connsiteY82" fmla="*/ 533400 h 1274760"/>
              <a:gd name="connsiteX83" fmla="*/ 188798 w 1712798"/>
              <a:gd name="connsiteY83" fmla="*/ 555172 h 1274760"/>
              <a:gd name="connsiteX84" fmla="*/ 221455 w 1712798"/>
              <a:gd name="connsiteY84" fmla="*/ 576943 h 1274760"/>
              <a:gd name="connsiteX85" fmla="*/ 243227 w 1712798"/>
              <a:gd name="connsiteY85" fmla="*/ 598715 h 1274760"/>
              <a:gd name="connsiteX86" fmla="*/ 275884 w 1712798"/>
              <a:gd name="connsiteY86" fmla="*/ 620486 h 1274760"/>
              <a:gd name="connsiteX87" fmla="*/ 330312 w 1712798"/>
              <a:gd name="connsiteY87" fmla="*/ 664029 h 127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712798" h="1274760">
                <a:moveTo>
                  <a:pt x="384741" y="609600"/>
                </a:moveTo>
                <a:cubicBezTo>
                  <a:pt x="366598" y="624114"/>
                  <a:pt x="351093" y="642752"/>
                  <a:pt x="330312" y="653143"/>
                </a:cubicBezTo>
                <a:cubicBezTo>
                  <a:pt x="313763" y="661417"/>
                  <a:pt x="293834" y="659541"/>
                  <a:pt x="275884" y="664029"/>
                </a:cubicBezTo>
                <a:cubicBezTo>
                  <a:pt x="264752" y="666812"/>
                  <a:pt x="254113" y="671286"/>
                  <a:pt x="243227" y="674915"/>
                </a:cubicBezTo>
                <a:cubicBezTo>
                  <a:pt x="203798" y="714342"/>
                  <a:pt x="238294" y="685564"/>
                  <a:pt x="167027" y="718457"/>
                </a:cubicBezTo>
                <a:cubicBezTo>
                  <a:pt x="40470" y="776868"/>
                  <a:pt x="121057" y="748294"/>
                  <a:pt x="47284" y="772886"/>
                </a:cubicBezTo>
                <a:cubicBezTo>
                  <a:pt x="32770" y="787400"/>
                  <a:pt x="-13338" y="805043"/>
                  <a:pt x="3741" y="816429"/>
                </a:cubicBezTo>
                <a:cubicBezTo>
                  <a:pt x="14627" y="823686"/>
                  <a:pt x="24373" y="833046"/>
                  <a:pt x="36398" y="838200"/>
                </a:cubicBezTo>
                <a:cubicBezTo>
                  <a:pt x="66015" y="850893"/>
                  <a:pt x="147822" y="857571"/>
                  <a:pt x="167027" y="859972"/>
                </a:cubicBezTo>
                <a:cubicBezTo>
                  <a:pt x="249894" y="887594"/>
                  <a:pt x="209838" y="877242"/>
                  <a:pt x="286770" y="892629"/>
                </a:cubicBezTo>
                <a:cubicBezTo>
                  <a:pt x="308335" y="903412"/>
                  <a:pt x="348464" y="914475"/>
                  <a:pt x="352084" y="947057"/>
                </a:cubicBezTo>
                <a:cubicBezTo>
                  <a:pt x="354521" y="968994"/>
                  <a:pt x="345146" y="990656"/>
                  <a:pt x="341198" y="1012372"/>
                </a:cubicBezTo>
                <a:cubicBezTo>
                  <a:pt x="319446" y="1132005"/>
                  <a:pt x="344612" y="1000993"/>
                  <a:pt x="308541" y="1121229"/>
                </a:cubicBezTo>
                <a:cubicBezTo>
                  <a:pt x="303225" y="1138951"/>
                  <a:pt x="302142" y="1157707"/>
                  <a:pt x="297655" y="1175657"/>
                </a:cubicBezTo>
                <a:cubicBezTo>
                  <a:pt x="294872" y="1186789"/>
                  <a:pt x="290398" y="1197429"/>
                  <a:pt x="286770" y="1208315"/>
                </a:cubicBezTo>
                <a:cubicBezTo>
                  <a:pt x="290398" y="1230086"/>
                  <a:pt x="277914" y="1263758"/>
                  <a:pt x="297655" y="1273629"/>
                </a:cubicBezTo>
                <a:cubicBezTo>
                  <a:pt x="313882" y="1281743"/>
                  <a:pt x="318697" y="1244024"/>
                  <a:pt x="330312" y="1230086"/>
                </a:cubicBezTo>
                <a:cubicBezTo>
                  <a:pt x="336882" y="1222202"/>
                  <a:pt x="345673" y="1216329"/>
                  <a:pt x="352084" y="1208315"/>
                </a:cubicBezTo>
                <a:cubicBezTo>
                  <a:pt x="360257" y="1198099"/>
                  <a:pt x="365240" y="1185503"/>
                  <a:pt x="373855" y="1175657"/>
                </a:cubicBezTo>
                <a:cubicBezTo>
                  <a:pt x="476289" y="1058590"/>
                  <a:pt x="387175" y="1162685"/>
                  <a:pt x="460941" y="1099457"/>
                </a:cubicBezTo>
                <a:cubicBezTo>
                  <a:pt x="476526" y="1086099"/>
                  <a:pt x="487405" y="1067301"/>
                  <a:pt x="504484" y="1055915"/>
                </a:cubicBezTo>
                <a:cubicBezTo>
                  <a:pt x="531488" y="1037912"/>
                  <a:pt x="591570" y="1012372"/>
                  <a:pt x="591570" y="1012372"/>
                </a:cubicBezTo>
                <a:lnTo>
                  <a:pt x="667770" y="1034143"/>
                </a:lnTo>
                <a:cubicBezTo>
                  <a:pt x="678761" y="1037440"/>
                  <a:pt x="690880" y="1038664"/>
                  <a:pt x="700427" y="1045029"/>
                </a:cubicBezTo>
                <a:cubicBezTo>
                  <a:pt x="713236" y="1053568"/>
                  <a:pt x="721395" y="1067667"/>
                  <a:pt x="733084" y="1077686"/>
                </a:cubicBezTo>
                <a:cubicBezTo>
                  <a:pt x="746859" y="1089493"/>
                  <a:pt x="762689" y="1098728"/>
                  <a:pt x="776627" y="1110343"/>
                </a:cubicBezTo>
                <a:cubicBezTo>
                  <a:pt x="820532" y="1146931"/>
                  <a:pt x="775790" y="1120392"/>
                  <a:pt x="831055" y="1175657"/>
                </a:cubicBezTo>
                <a:cubicBezTo>
                  <a:pt x="843884" y="1188486"/>
                  <a:pt x="860084" y="1197429"/>
                  <a:pt x="874598" y="1208315"/>
                </a:cubicBezTo>
                <a:cubicBezTo>
                  <a:pt x="874675" y="1208470"/>
                  <a:pt x="901520" y="1273629"/>
                  <a:pt x="918141" y="1273629"/>
                </a:cubicBezTo>
                <a:cubicBezTo>
                  <a:pt x="928404" y="1273629"/>
                  <a:pt x="932655" y="1259114"/>
                  <a:pt x="939912" y="1251857"/>
                </a:cubicBezTo>
                <a:cubicBezTo>
                  <a:pt x="948475" y="1209046"/>
                  <a:pt x="957765" y="1137775"/>
                  <a:pt x="994341" y="1110343"/>
                </a:cubicBezTo>
                <a:cubicBezTo>
                  <a:pt x="1008855" y="1099457"/>
                  <a:pt x="1022213" y="1086828"/>
                  <a:pt x="1037884" y="1077686"/>
                </a:cubicBezTo>
                <a:cubicBezTo>
                  <a:pt x="1065918" y="1061333"/>
                  <a:pt x="1124970" y="1034143"/>
                  <a:pt x="1124970" y="1034143"/>
                </a:cubicBezTo>
                <a:cubicBezTo>
                  <a:pt x="1168513" y="1037772"/>
                  <a:pt x="1212874" y="1035874"/>
                  <a:pt x="1255598" y="1045029"/>
                </a:cubicBezTo>
                <a:cubicBezTo>
                  <a:pt x="1265633" y="1047179"/>
                  <a:pt x="1267991" y="1062632"/>
                  <a:pt x="1277370" y="1066800"/>
                </a:cubicBezTo>
                <a:cubicBezTo>
                  <a:pt x="1301510" y="1077529"/>
                  <a:pt x="1328170" y="1081315"/>
                  <a:pt x="1353570" y="1088572"/>
                </a:cubicBezTo>
                <a:cubicBezTo>
                  <a:pt x="1364456" y="1095829"/>
                  <a:pt x="1374525" y="1104492"/>
                  <a:pt x="1386227" y="1110343"/>
                </a:cubicBezTo>
                <a:cubicBezTo>
                  <a:pt x="1419790" y="1127124"/>
                  <a:pt x="1475947" y="1128362"/>
                  <a:pt x="1505970" y="1132115"/>
                </a:cubicBezTo>
                <a:cubicBezTo>
                  <a:pt x="1516856" y="1128486"/>
                  <a:pt x="1533496" y="1131492"/>
                  <a:pt x="1538627" y="1121229"/>
                </a:cubicBezTo>
                <a:cubicBezTo>
                  <a:pt x="1543758" y="1110966"/>
                  <a:pt x="1534909" y="1097532"/>
                  <a:pt x="1527741" y="1088572"/>
                </a:cubicBezTo>
                <a:cubicBezTo>
                  <a:pt x="1519568" y="1078356"/>
                  <a:pt x="1505300" y="1074973"/>
                  <a:pt x="1495084" y="1066800"/>
                </a:cubicBezTo>
                <a:cubicBezTo>
                  <a:pt x="1487070" y="1060389"/>
                  <a:pt x="1480569" y="1052286"/>
                  <a:pt x="1473312" y="1045029"/>
                </a:cubicBezTo>
                <a:cubicBezTo>
                  <a:pt x="1476941" y="1019629"/>
                  <a:pt x="1476825" y="993405"/>
                  <a:pt x="1484198" y="968829"/>
                </a:cubicBezTo>
                <a:cubicBezTo>
                  <a:pt x="1487957" y="956298"/>
                  <a:pt x="1498366" y="946818"/>
                  <a:pt x="1505970" y="936172"/>
                </a:cubicBezTo>
                <a:cubicBezTo>
                  <a:pt x="1533370" y="897812"/>
                  <a:pt x="1545679" y="881016"/>
                  <a:pt x="1582170" y="849086"/>
                </a:cubicBezTo>
                <a:cubicBezTo>
                  <a:pt x="1595824" y="837139"/>
                  <a:pt x="1612152" y="828482"/>
                  <a:pt x="1625712" y="816429"/>
                </a:cubicBezTo>
                <a:cubicBezTo>
                  <a:pt x="1676157" y="771589"/>
                  <a:pt x="1676635" y="766675"/>
                  <a:pt x="1712798" y="718457"/>
                </a:cubicBezTo>
                <a:cubicBezTo>
                  <a:pt x="1709169" y="700314"/>
                  <a:pt x="1717976" y="673208"/>
                  <a:pt x="1701912" y="664029"/>
                </a:cubicBezTo>
                <a:cubicBezTo>
                  <a:pt x="1682748" y="653079"/>
                  <a:pt x="1658241" y="670586"/>
                  <a:pt x="1636598" y="674915"/>
                </a:cubicBezTo>
                <a:cubicBezTo>
                  <a:pt x="1621928" y="677849"/>
                  <a:pt x="1607725" y="682866"/>
                  <a:pt x="1593055" y="685800"/>
                </a:cubicBezTo>
                <a:cubicBezTo>
                  <a:pt x="1571412" y="690129"/>
                  <a:pt x="1549512" y="693057"/>
                  <a:pt x="1527741" y="696686"/>
                </a:cubicBezTo>
                <a:cubicBezTo>
                  <a:pt x="1324195" y="671243"/>
                  <a:pt x="1371476" y="732141"/>
                  <a:pt x="1342684" y="631372"/>
                </a:cubicBezTo>
                <a:cubicBezTo>
                  <a:pt x="1339532" y="620339"/>
                  <a:pt x="1335427" y="609601"/>
                  <a:pt x="1331798" y="598715"/>
                </a:cubicBezTo>
                <a:cubicBezTo>
                  <a:pt x="1311243" y="434275"/>
                  <a:pt x="1330951" y="582323"/>
                  <a:pt x="1310027" y="446315"/>
                </a:cubicBezTo>
                <a:cubicBezTo>
                  <a:pt x="1300009" y="381200"/>
                  <a:pt x="1296616" y="349916"/>
                  <a:pt x="1288255" y="283029"/>
                </a:cubicBezTo>
                <a:cubicBezTo>
                  <a:pt x="1280998" y="293915"/>
                  <a:pt x="1272749" y="304201"/>
                  <a:pt x="1266484" y="315686"/>
                </a:cubicBezTo>
                <a:cubicBezTo>
                  <a:pt x="1242346" y="359939"/>
                  <a:pt x="1233420" y="406672"/>
                  <a:pt x="1190284" y="435429"/>
                </a:cubicBezTo>
                <a:cubicBezTo>
                  <a:pt x="1180737" y="441794"/>
                  <a:pt x="1168513" y="442686"/>
                  <a:pt x="1157627" y="446315"/>
                </a:cubicBezTo>
                <a:cubicBezTo>
                  <a:pt x="1150370" y="428172"/>
                  <a:pt x="1146212" y="408456"/>
                  <a:pt x="1135855" y="391886"/>
                </a:cubicBezTo>
                <a:cubicBezTo>
                  <a:pt x="1127696" y="378831"/>
                  <a:pt x="1110836" y="372595"/>
                  <a:pt x="1103198" y="359229"/>
                </a:cubicBezTo>
                <a:cubicBezTo>
                  <a:pt x="1095775" y="346239"/>
                  <a:pt x="1099578" y="328764"/>
                  <a:pt x="1092312" y="315686"/>
                </a:cubicBezTo>
                <a:cubicBezTo>
                  <a:pt x="1081029" y="295376"/>
                  <a:pt x="1061658" y="280589"/>
                  <a:pt x="1048770" y="261257"/>
                </a:cubicBezTo>
                <a:cubicBezTo>
                  <a:pt x="1039769" y="247755"/>
                  <a:pt x="1034879" y="231900"/>
                  <a:pt x="1026998" y="217715"/>
                </a:cubicBezTo>
                <a:cubicBezTo>
                  <a:pt x="1016723" y="199220"/>
                  <a:pt x="1004372" y="181915"/>
                  <a:pt x="994341" y="163286"/>
                </a:cubicBezTo>
                <a:cubicBezTo>
                  <a:pt x="978954" y="134710"/>
                  <a:pt x="970271" y="102164"/>
                  <a:pt x="950798" y="76200"/>
                </a:cubicBezTo>
                <a:cubicBezTo>
                  <a:pt x="910291" y="22191"/>
                  <a:pt x="928205" y="47753"/>
                  <a:pt x="896370" y="0"/>
                </a:cubicBezTo>
                <a:cubicBezTo>
                  <a:pt x="889113" y="7257"/>
                  <a:pt x="878766" y="12393"/>
                  <a:pt x="874598" y="21772"/>
                </a:cubicBezTo>
                <a:cubicBezTo>
                  <a:pt x="863869" y="45912"/>
                  <a:pt x="860418" y="72670"/>
                  <a:pt x="852827" y="97972"/>
                </a:cubicBezTo>
                <a:cubicBezTo>
                  <a:pt x="849530" y="108963"/>
                  <a:pt x="847073" y="120366"/>
                  <a:pt x="841941" y="130629"/>
                </a:cubicBezTo>
                <a:cubicBezTo>
                  <a:pt x="836090" y="142331"/>
                  <a:pt x="826021" y="151584"/>
                  <a:pt x="820170" y="163286"/>
                </a:cubicBezTo>
                <a:cubicBezTo>
                  <a:pt x="803537" y="196552"/>
                  <a:pt x="820667" y="203035"/>
                  <a:pt x="776627" y="217715"/>
                </a:cubicBezTo>
                <a:cubicBezTo>
                  <a:pt x="755688" y="224695"/>
                  <a:pt x="733006" y="224532"/>
                  <a:pt x="711312" y="228600"/>
                </a:cubicBezTo>
                <a:cubicBezTo>
                  <a:pt x="674941" y="235419"/>
                  <a:pt x="638741" y="243115"/>
                  <a:pt x="602455" y="250372"/>
                </a:cubicBezTo>
                <a:lnTo>
                  <a:pt x="548027" y="261257"/>
                </a:lnTo>
                <a:cubicBezTo>
                  <a:pt x="551655" y="272143"/>
                  <a:pt x="558912" y="282440"/>
                  <a:pt x="558912" y="293915"/>
                </a:cubicBezTo>
                <a:cubicBezTo>
                  <a:pt x="558912" y="312417"/>
                  <a:pt x="555315" y="331337"/>
                  <a:pt x="548027" y="348343"/>
                </a:cubicBezTo>
                <a:cubicBezTo>
                  <a:pt x="538588" y="370367"/>
                  <a:pt x="497793" y="383269"/>
                  <a:pt x="482712" y="391886"/>
                </a:cubicBezTo>
                <a:cubicBezTo>
                  <a:pt x="471353" y="398377"/>
                  <a:pt x="462586" y="409898"/>
                  <a:pt x="450055" y="413657"/>
                </a:cubicBezTo>
                <a:cubicBezTo>
                  <a:pt x="421265" y="422294"/>
                  <a:pt x="263375" y="434587"/>
                  <a:pt x="254112" y="435429"/>
                </a:cubicBezTo>
                <a:cubicBezTo>
                  <a:pt x="232341" y="442686"/>
                  <a:pt x="207893" y="444470"/>
                  <a:pt x="188798" y="457200"/>
                </a:cubicBezTo>
                <a:cubicBezTo>
                  <a:pt x="177912" y="464457"/>
                  <a:pt x="168096" y="473658"/>
                  <a:pt x="156141" y="478972"/>
                </a:cubicBezTo>
                <a:cubicBezTo>
                  <a:pt x="135170" y="488293"/>
                  <a:pt x="90827" y="500743"/>
                  <a:pt x="90827" y="500743"/>
                </a:cubicBezTo>
                <a:cubicBezTo>
                  <a:pt x="119853" y="510419"/>
                  <a:pt x="140127" y="515467"/>
                  <a:pt x="167027" y="533400"/>
                </a:cubicBezTo>
                <a:cubicBezTo>
                  <a:pt x="175566" y="539093"/>
                  <a:pt x="180784" y="548761"/>
                  <a:pt x="188798" y="555172"/>
                </a:cubicBezTo>
                <a:cubicBezTo>
                  <a:pt x="199014" y="563345"/>
                  <a:pt x="211239" y="568770"/>
                  <a:pt x="221455" y="576943"/>
                </a:cubicBezTo>
                <a:cubicBezTo>
                  <a:pt x="229469" y="583354"/>
                  <a:pt x="235213" y="592304"/>
                  <a:pt x="243227" y="598715"/>
                </a:cubicBezTo>
                <a:cubicBezTo>
                  <a:pt x="253443" y="606888"/>
                  <a:pt x="265833" y="612111"/>
                  <a:pt x="275884" y="620486"/>
                </a:cubicBezTo>
                <a:cubicBezTo>
                  <a:pt x="333478" y="668480"/>
                  <a:pt x="284653" y="641198"/>
                  <a:pt x="330312" y="664029"/>
                </a:cubicBezTo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>
            <a:off x="4283968" y="797308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#1</a:t>
            </a:r>
            <a:endParaRPr lang="de-DE" sz="3200" dirty="0"/>
          </a:p>
        </p:txBody>
      </p:sp>
      <p:sp>
        <p:nvSpPr>
          <p:cNvPr id="3" name="Rechteck 2"/>
          <p:cNvSpPr/>
          <p:nvPr/>
        </p:nvSpPr>
        <p:spPr>
          <a:xfrm>
            <a:off x="1748726" y="1577848"/>
            <a:ext cx="56754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/>
              <a:t>The </a:t>
            </a:r>
            <a:r>
              <a:rPr lang="de-DE" sz="3600" dirty="0" err="1"/>
              <a:t>complexity</a:t>
            </a:r>
            <a:r>
              <a:rPr lang="de-DE" sz="3600" dirty="0"/>
              <a:t> </a:t>
            </a:r>
            <a:r>
              <a:rPr lang="de-DE" sz="3600" dirty="0" err="1"/>
              <a:t>of</a:t>
            </a:r>
            <a:r>
              <a:rPr lang="de-DE" sz="3600" dirty="0"/>
              <a:t> </a:t>
            </a:r>
            <a:r>
              <a:rPr lang="de-DE" sz="3600" dirty="0" err="1"/>
              <a:t>democracy</a:t>
            </a:r>
            <a:endParaRPr lang="de-DE" sz="3600" dirty="0"/>
          </a:p>
        </p:txBody>
      </p:sp>
      <p:sp>
        <p:nvSpPr>
          <p:cNvPr id="7" name="Textfeld 6"/>
          <p:cNvSpPr txBox="1"/>
          <p:nvPr/>
        </p:nvSpPr>
        <p:spPr>
          <a:xfrm>
            <a:off x="320238" y="2563323"/>
            <a:ext cx="85324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de-DE" sz="2400" dirty="0" smtClean="0"/>
              <a:t>The different </a:t>
            </a:r>
            <a:r>
              <a:rPr lang="de-DE" sz="2400" dirty="0" err="1" smtClean="0"/>
              <a:t>reformers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Greece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later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Roman </a:t>
            </a:r>
            <a:r>
              <a:rPr lang="de-DE" sz="2400" dirty="0" err="1" smtClean="0"/>
              <a:t>Republic</a:t>
            </a:r>
            <a:r>
              <a:rPr lang="de-DE" sz="2400" dirty="0" smtClean="0"/>
              <a:t> </a:t>
            </a:r>
            <a:r>
              <a:rPr lang="de-DE" sz="2400" dirty="0" err="1" smtClean="0"/>
              <a:t>laid</a:t>
            </a:r>
            <a:r>
              <a:rPr lang="de-DE" sz="2400" dirty="0" smtClean="0"/>
              <a:t> a </a:t>
            </a:r>
            <a:r>
              <a:rPr lang="de-DE" sz="2400" dirty="0" err="1" smtClean="0"/>
              <a:t>based</a:t>
            </a:r>
            <a:r>
              <a:rPr lang="de-DE" sz="2400" dirty="0" smtClean="0"/>
              <a:t> </a:t>
            </a:r>
            <a:r>
              <a:rPr lang="de-DE" sz="2400" dirty="0" err="1" smtClean="0"/>
              <a:t>foundation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democracy</a:t>
            </a:r>
            <a:r>
              <a:rPr lang="de-DE" sz="2400" dirty="0" smtClean="0"/>
              <a:t> </a:t>
            </a:r>
            <a:r>
              <a:rPr lang="de-DE" sz="2400" dirty="0" err="1" smtClean="0"/>
              <a:t>as</a:t>
            </a:r>
            <a:r>
              <a:rPr lang="de-DE" sz="2400" dirty="0" smtClean="0"/>
              <a:t> </a:t>
            </a:r>
            <a:r>
              <a:rPr lang="de-DE" sz="2400" dirty="0" err="1" smtClean="0"/>
              <a:t>we</a:t>
            </a:r>
            <a:r>
              <a:rPr lang="de-DE" sz="2400" dirty="0" smtClean="0"/>
              <a:t> </a:t>
            </a:r>
            <a:r>
              <a:rPr lang="de-DE" sz="2400" dirty="0" err="1" smtClean="0"/>
              <a:t>know</a:t>
            </a:r>
            <a:r>
              <a:rPr lang="de-DE" sz="2400" dirty="0" smtClean="0"/>
              <a:t> </a:t>
            </a:r>
            <a:r>
              <a:rPr lang="de-DE" sz="2400" dirty="0" err="1" smtClean="0"/>
              <a:t>it</a:t>
            </a:r>
            <a:r>
              <a:rPr lang="de-DE" sz="2400" dirty="0" smtClean="0"/>
              <a:t> </a:t>
            </a:r>
            <a:r>
              <a:rPr lang="de-DE" sz="2400" dirty="0" err="1" smtClean="0"/>
              <a:t>today</a:t>
            </a:r>
            <a:endParaRPr lang="de-DE" sz="2400" dirty="0" smtClean="0"/>
          </a:p>
          <a:p>
            <a:endParaRPr lang="de-DE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de-DE" sz="2400" dirty="0" err="1" smtClean="0"/>
              <a:t>Their</a:t>
            </a:r>
            <a:r>
              <a:rPr lang="de-DE" sz="2400" dirty="0" smtClean="0"/>
              <a:t> </a:t>
            </a:r>
            <a:r>
              <a:rPr lang="de-DE" sz="2400" dirty="0" err="1" smtClean="0"/>
              <a:t>experimentation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/>
              <a:t>reforms</a:t>
            </a:r>
            <a:r>
              <a:rPr lang="de-DE" sz="2400" dirty="0" smtClean="0"/>
              <a:t>, </a:t>
            </a:r>
            <a:r>
              <a:rPr lang="de-DE" sz="2400" dirty="0" err="1" smtClean="0"/>
              <a:t>councils</a:t>
            </a:r>
            <a:r>
              <a:rPr lang="de-DE" sz="2400" dirty="0" smtClean="0"/>
              <a:t>, different </a:t>
            </a:r>
            <a:r>
              <a:rPr lang="de-DE" sz="2400" dirty="0" err="1" smtClean="0"/>
              <a:t>kingships</a:t>
            </a:r>
            <a:r>
              <a:rPr lang="de-DE" sz="2400" dirty="0" smtClean="0"/>
              <a:t>, </a:t>
            </a:r>
            <a:r>
              <a:rPr lang="de-DE" sz="2400" dirty="0" err="1" smtClean="0"/>
              <a:t>made</a:t>
            </a:r>
            <a:r>
              <a:rPr lang="de-DE" sz="2400" dirty="0" smtClean="0"/>
              <a:t> </a:t>
            </a:r>
            <a:r>
              <a:rPr lang="de-DE" sz="2400" dirty="0" err="1" smtClean="0"/>
              <a:t>it</a:t>
            </a:r>
            <a:r>
              <a:rPr lang="de-DE" sz="2400" dirty="0" smtClean="0"/>
              <a:t> </a:t>
            </a:r>
            <a:r>
              <a:rPr lang="de-DE" sz="2400" dirty="0" err="1" smtClean="0"/>
              <a:t>possible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us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inherit</a:t>
            </a:r>
            <a:r>
              <a:rPr lang="de-DE" sz="2400" dirty="0" smtClean="0"/>
              <a:t> a plausible </a:t>
            </a:r>
            <a:r>
              <a:rPr lang="de-DE" sz="2400" dirty="0" err="1" smtClean="0"/>
              <a:t>foundation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our</a:t>
            </a:r>
            <a:r>
              <a:rPr lang="de-DE" sz="2400" dirty="0" smtClean="0"/>
              <a:t> </a:t>
            </a:r>
            <a:r>
              <a:rPr lang="de-DE" sz="2400" dirty="0" err="1" smtClean="0"/>
              <a:t>democracy</a:t>
            </a:r>
            <a:r>
              <a:rPr lang="de-DE" sz="2400" dirty="0" smtClean="0"/>
              <a:t> </a:t>
            </a:r>
            <a:r>
              <a:rPr lang="de-DE" sz="2400" dirty="0" err="1" smtClean="0"/>
              <a:t>today</a:t>
            </a:r>
            <a:r>
              <a:rPr lang="de-DE" sz="2400" dirty="0" smtClean="0"/>
              <a:t>.</a:t>
            </a:r>
          </a:p>
          <a:p>
            <a:endParaRPr lang="de-DE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de-DE" sz="2400" dirty="0" err="1" smtClean="0"/>
              <a:t>It</a:t>
            </a:r>
            <a:r>
              <a:rPr lang="de-DE" sz="2400" dirty="0" smtClean="0"/>
              <a:t> </a:t>
            </a:r>
            <a:r>
              <a:rPr lang="de-DE" sz="2400" dirty="0" err="1" smtClean="0"/>
              <a:t>is</a:t>
            </a:r>
            <a:r>
              <a:rPr lang="de-DE" sz="2400" dirty="0" smtClean="0"/>
              <a:t> </a:t>
            </a:r>
            <a:r>
              <a:rPr lang="de-DE" sz="2400" dirty="0" err="1" smtClean="0"/>
              <a:t>very</a:t>
            </a:r>
            <a:r>
              <a:rPr lang="de-DE" sz="2400" dirty="0" smtClean="0"/>
              <a:t> </a:t>
            </a:r>
            <a:r>
              <a:rPr lang="de-DE" sz="2400" dirty="0" err="1" smtClean="0"/>
              <a:t>interesting</a:t>
            </a:r>
            <a:r>
              <a:rPr lang="de-DE" sz="2400" dirty="0" smtClean="0"/>
              <a:t> </a:t>
            </a:r>
            <a:r>
              <a:rPr lang="de-DE" sz="2400" dirty="0" err="1" smtClean="0"/>
              <a:t>why</a:t>
            </a:r>
            <a:r>
              <a:rPr lang="de-DE" sz="2400" dirty="0" smtClean="0"/>
              <a:t> </a:t>
            </a:r>
            <a:r>
              <a:rPr lang="de-DE" sz="2400" dirty="0" err="1" smtClean="0"/>
              <a:t>it</a:t>
            </a:r>
            <a:r>
              <a:rPr lang="de-DE" sz="2400" dirty="0" smtClean="0"/>
              <a:t> </a:t>
            </a:r>
            <a:r>
              <a:rPr lang="de-DE" sz="2400" dirty="0" err="1" smtClean="0"/>
              <a:t>took</a:t>
            </a:r>
            <a:r>
              <a:rPr lang="de-DE" sz="2400" dirty="0" smtClean="0"/>
              <a:t> </a:t>
            </a:r>
            <a:r>
              <a:rPr lang="de-DE" sz="2400" dirty="0" err="1" smtClean="0"/>
              <a:t>us</a:t>
            </a:r>
            <a:r>
              <a:rPr lang="de-DE" sz="2400" dirty="0" smtClean="0"/>
              <a:t> so </a:t>
            </a:r>
            <a:r>
              <a:rPr lang="de-DE" sz="2400" dirty="0" err="1" smtClean="0"/>
              <a:t>long</a:t>
            </a:r>
            <a:r>
              <a:rPr lang="de-DE" sz="2400" dirty="0" smtClean="0"/>
              <a:t>, </a:t>
            </a:r>
            <a:r>
              <a:rPr lang="de-DE" sz="2400" dirty="0" err="1" smtClean="0"/>
              <a:t>and</a:t>
            </a:r>
            <a:r>
              <a:rPr lang="de-DE" sz="2400" dirty="0" smtClean="0"/>
              <a:t> in </a:t>
            </a:r>
            <a:r>
              <a:rPr lang="de-DE" sz="2400" dirty="0" err="1" smtClean="0"/>
              <a:t>some</a:t>
            </a:r>
            <a:r>
              <a:rPr lang="de-DE" sz="2400" dirty="0" smtClean="0"/>
              <a:t> </a:t>
            </a:r>
            <a:r>
              <a:rPr lang="de-DE" sz="2400" dirty="0" err="1" smtClean="0"/>
              <a:t>parts</a:t>
            </a:r>
            <a:r>
              <a:rPr lang="de-DE" sz="2400" dirty="0" smtClean="0"/>
              <a:t> in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world</a:t>
            </a:r>
            <a:r>
              <a:rPr lang="de-DE" sz="2400" dirty="0" smtClean="0"/>
              <a:t> </a:t>
            </a:r>
            <a:r>
              <a:rPr lang="de-DE" sz="2400" dirty="0" err="1" smtClean="0"/>
              <a:t>we</a:t>
            </a:r>
            <a:r>
              <a:rPr lang="de-DE" sz="2400" dirty="0" smtClean="0"/>
              <a:t> </a:t>
            </a:r>
            <a:r>
              <a:rPr lang="de-DE" sz="2400" dirty="0" err="1" smtClean="0"/>
              <a:t>are</a:t>
            </a:r>
            <a:r>
              <a:rPr lang="de-DE" sz="2400" dirty="0" smtClean="0"/>
              <a:t> still not </a:t>
            </a:r>
            <a:r>
              <a:rPr lang="de-DE" sz="2400" dirty="0" err="1" smtClean="0"/>
              <a:t>there</a:t>
            </a:r>
            <a:r>
              <a:rPr lang="de-DE" sz="2400" dirty="0" smtClean="0"/>
              <a:t>.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909925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204864"/>
            <a:ext cx="8229600" cy="1143000"/>
          </a:xfrm>
        </p:spPr>
        <p:txBody>
          <a:bodyPr>
            <a:normAutofit/>
          </a:bodyPr>
          <a:lstStyle/>
          <a:p>
            <a:r>
              <a:rPr lang="de-DE" sz="6000" dirty="0" smtClean="0"/>
              <a:t>Connections</a:t>
            </a:r>
            <a:endParaRPr lang="de-DE" sz="6000" dirty="0"/>
          </a:p>
        </p:txBody>
      </p:sp>
    </p:spTree>
    <p:extLst>
      <p:ext uri="{BB962C8B-B14F-4D97-AF65-F5344CB8AC3E}">
        <p14:creationId xmlns:p14="http://schemas.microsoft.com/office/powerpoint/2010/main" val="3479031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688632"/>
          </a:xfrm>
        </p:spPr>
        <p:txBody>
          <a:bodyPr/>
          <a:lstStyle/>
          <a:p>
            <a:r>
              <a:rPr lang="de-DE" dirty="0" smtClean="0"/>
              <a:t>Dictators </a:t>
            </a:r>
          </a:p>
          <a:p>
            <a:pPr marL="0" indent="0">
              <a:buNone/>
            </a:pPr>
            <a:r>
              <a:rPr lang="de-DE" dirty="0" smtClean="0"/>
              <a:t>	</a:t>
            </a:r>
            <a:r>
              <a:rPr lang="de-DE" i="1" dirty="0" smtClean="0"/>
              <a:t>Caesar compared to Hitler/Stalin/Bismarck</a:t>
            </a:r>
          </a:p>
          <a:p>
            <a:r>
              <a:rPr lang="de-DE" dirty="0" smtClean="0"/>
              <a:t>Fall of Sparta and the fall of the Third Reich</a:t>
            </a:r>
          </a:p>
          <a:p>
            <a:r>
              <a:rPr lang="de-DE" dirty="0" smtClean="0"/>
              <a:t>The complexity of democracy</a:t>
            </a:r>
          </a:p>
          <a:p>
            <a:r>
              <a:rPr lang="de-DE" dirty="0" smtClean="0"/>
              <a:t>Screen and Sham of Constitutional Law</a:t>
            </a:r>
          </a:p>
          <a:p>
            <a:pPr marL="0" indent="0">
              <a:buNone/>
            </a:pPr>
            <a:r>
              <a:rPr lang="de-DE" dirty="0" smtClean="0"/>
              <a:t>	</a:t>
            </a:r>
            <a:r>
              <a:rPr lang="de-DE" i="1" dirty="0" smtClean="0"/>
              <a:t>Weimar and Athens</a:t>
            </a:r>
          </a:p>
          <a:p>
            <a:r>
              <a:rPr lang="de-DE" dirty="0" smtClean="0"/>
              <a:t>Hybrid rule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i="1" dirty="0" smtClean="0"/>
              <a:t>Napoleon and Caesar</a:t>
            </a:r>
          </a:p>
          <a:p>
            <a:endParaRPr lang="de-DE" dirty="0" smtClean="0"/>
          </a:p>
          <a:p>
            <a:pPr marL="457200" lvl="1" indent="0">
              <a:buNone/>
            </a:pPr>
            <a:endParaRPr lang="de-DE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49398">
            <a:off x="6932294" y="4813122"/>
            <a:ext cx="1512168" cy="1768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39909">
            <a:off x="5663077" y="4745612"/>
            <a:ext cx="1627634" cy="190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7328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>
            <a:normAutofit/>
          </a:bodyPr>
          <a:lstStyle/>
          <a:p>
            <a:r>
              <a:rPr lang="de-DE" sz="6600" dirty="0" smtClean="0"/>
              <a:t>Timeline</a:t>
            </a:r>
            <a:endParaRPr lang="de-DE" sz="6600" dirty="0"/>
          </a:p>
        </p:txBody>
      </p:sp>
    </p:spTree>
    <p:extLst>
      <p:ext uri="{BB962C8B-B14F-4D97-AF65-F5344CB8AC3E}">
        <p14:creationId xmlns:p14="http://schemas.microsoft.com/office/powerpoint/2010/main" val="2739619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676456" cy="5433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3040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9706"/>
            <a:ext cx="8974137" cy="5267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0226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706438"/>
            <a:ext cx="8845550" cy="5818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0786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548680"/>
            <a:ext cx="884555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7576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8953053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409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/>
          <a:lstStyle/>
          <a:p>
            <a:r>
              <a:rPr lang="de-DE" dirty="0" smtClean="0"/>
              <a:t>Key Theme Questions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6623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964488" cy="561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7239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00138"/>
            <a:ext cx="9036495" cy="5281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672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987824" y="2789159"/>
            <a:ext cx="3600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800" dirty="0" smtClean="0"/>
              <a:t>ROME</a:t>
            </a:r>
            <a:endParaRPr lang="de-DE" sz="8800" dirty="0"/>
          </a:p>
        </p:txBody>
      </p:sp>
    </p:spTree>
    <p:extLst>
      <p:ext uri="{BB962C8B-B14F-4D97-AF65-F5344CB8AC3E}">
        <p14:creationId xmlns:p14="http://schemas.microsoft.com/office/powerpoint/2010/main" val="3712373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1069974"/>
            <a:ext cx="8340725" cy="5023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625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490843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6015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634859" cy="547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50365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856984" cy="51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1374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64096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36274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73150"/>
            <a:ext cx="8712968" cy="5236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2134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836712"/>
            <a:ext cx="8712968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3643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r>
              <a:rPr lang="de-DE" u="sng" dirty="0" smtClean="0"/>
              <a:t>Pericles and Athens: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i="1" dirty="0" smtClean="0"/>
              <a:t>How could Pericles gain so much power in</a:t>
            </a:r>
          </a:p>
          <a:p>
            <a:pPr marL="0" indent="0">
              <a:buNone/>
            </a:pPr>
            <a:r>
              <a:rPr lang="de-DE" i="1" dirty="0"/>
              <a:t>	</a:t>
            </a:r>
            <a:r>
              <a:rPr lang="de-DE" i="1" dirty="0" smtClean="0"/>
              <a:t>a “democratic“ society?</a:t>
            </a:r>
          </a:p>
          <a:p>
            <a:r>
              <a:rPr lang="de-DE" u="sng" dirty="0" smtClean="0"/>
              <a:t>Democracy and Empire</a:t>
            </a:r>
            <a:r>
              <a:rPr lang="de-DE" dirty="0" smtClean="0"/>
              <a:t>: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i="1" dirty="0" smtClean="0"/>
              <a:t>Who is the true father of democracy?</a:t>
            </a:r>
          </a:p>
          <a:p>
            <a:pPr marL="0" indent="0">
              <a:buNone/>
            </a:pPr>
            <a:r>
              <a:rPr lang="de-DE" i="1" dirty="0"/>
              <a:t>	</a:t>
            </a:r>
            <a:r>
              <a:rPr lang="de-DE" i="1" dirty="0" smtClean="0"/>
              <a:t>	</a:t>
            </a:r>
            <a:r>
              <a:rPr lang="de-DE" i="1" dirty="0" smtClean="0">
                <a:sym typeface="Wingdings" pitchFamily="2" charset="2"/>
              </a:rPr>
              <a:t>Pericles vs. Solon</a:t>
            </a:r>
          </a:p>
          <a:p>
            <a:pPr marL="0" indent="0">
              <a:buNone/>
            </a:pPr>
            <a:endParaRPr lang="de-DE" dirty="0" smtClean="0">
              <a:sym typeface="Wingdings" pitchFamily="2" charset="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176952"/>
            <a:ext cx="1469359" cy="213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ghtning Bolt 3"/>
          <p:cNvSpPr/>
          <p:nvPr/>
        </p:nvSpPr>
        <p:spPr>
          <a:xfrm>
            <a:off x="3419872" y="4595051"/>
            <a:ext cx="1656184" cy="1584176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21088"/>
            <a:ext cx="15811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07274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1"/>
            <a:ext cx="8640960" cy="5230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19872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1092200"/>
            <a:ext cx="8340725" cy="468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04142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Bibliography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 smtClean="0">
                <a:hlinkClick r:id="rId2"/>
              </a:rPr>
              <a:t>http://www.mitchellteachers.org/WorldHistory/AncientRome/Images/GreekMonumentBuildingTrans.jpg</a:t>
            </a:r>
            <a:endParaRPr lang="de-DE" dirty="0" smtClean="0"/>
          </a:p>
          <a:p>
            <a:r>
              <a:rPr lang="de-DE" dirty="0" smtClean="0">
                <a:hlinkClick r:id="rId3"/>
              </a:rPr>
              <a:t>http://www.schillerinstitute.org/graphics/photos/hist_other/Solon.jpg</a:t>
            </a:r>
            <a:endParaRPr lang="de-DE" dirty="0" smtClean="0"/>
          </a:p>
          <a:p>
            <a:r>
              <a:rPr lang="de-DE" dirty="0" smtClean="0">
                <a:hlinkClick r:id="rId4"/>
              </a:rPr>
              <a:t>http://2.bp.blogspot.com/-RB7k7fxIwg0/TgopjeFcLpI/AAAAAAAAAV0/_MF-ZT-Oc1A/s1600/pericles.jpg</a:t>
            </a:r>
            <a:endParaRPr lang="de-DE" dirty="0" smtClean="0"/>
          </a:p>
          <a:p>
            <a:r>
              <a:rPr lang="de-DE" dirty="0" smtClean="0">
                <a:hlinkClick r:id="rId5"/>
              </a:rPr>
              <a:t>http://dthsg.com/wp-content/uploads/2011/08/AhaEffekt-1024x938.jpg</a:t>
            </a:r>
            <a:endParaRPr lang="de-DE" dirty="0" smtClean="0"/>
          </a:p>
          <a:p>
            <a:r>
              <a:rPr lang="de-DE" dirty="0">
                <a:hlinkClick r:id="rId6"/>
              </a:rPr>
              <a:t>http://</a:t>
            </a:r>
            <a:r>
              <a:rPr lang="de-DE" dirty="0" smtClean="0">
                <a:hlinkClick r:id="rId6"/>
              </a:rPr>
              <a:t>www.hundeschule-strohbach.de/files/65d6-6eobdw8tbc8v-bze4j.jpg</a:t>
            </a:r>
            <a:endParaRPr lang="de-DE" dirty="0" smtClean="0"/>
          </a:p>
          <a:p>
            <a:r>
              <a:rPr lang="de-DE" dirty="0">
                <a:hlinkClick r:id="rId7"/>
              </a:rPr>
              <a:t>http://www.shsu.edu/~</a:t>
            </a:r>
            <a:r>
              <a:rPr lang="de-DE" dirty="0" smtClean="0">
                <a:hlinkClick r:id="rId7"/>
              </a:rPr>
              <a:t>his_ncp/Greece.html</a:t>
            </a:r>
            <a:endParaRPr lang="de-DE" dirty="0" smtClean="0"/>
          </a:p>
          <a:p>
            <a:r>
              <a:rPr lang="de-DE">
                <a:hlinkClick r:id="rId8"/>
              </a:rPr>
              <a:t>http://</a:t>
            </a:r>
            <a:r>
              <a:rPr lang="de-DE" smtClean="0">
                <a:hlinkClick r:id="rId8"/>
              </a:rPr>
              <a:t>en.wikipedia.org/wiki/Julius_Caesar</a:t>
            </a:r>
            <a:endParaRPr lang="de-DE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810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5688632"/>
          </a:xfrm>
        </p:spPr>
        <p:txBody>
          <a:bodyPr/>
          <a:lstStyle/>
          <a:p>
            <a:r>
              <a:rPr lang="en-US" u="sng" dirty="0" smtClean="0"/>
              <a:t>Spartan vs. Athenian Politics: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i="1" dirty="0" smtClean="0"/>
              <a:t>In what ways could Athens gain the power</a:t>
            </a:r>
          </a:p>
          <a:p>
            <a:pPr marL="0" indent="0">
              <a:buNone/>
            </a:pPr>
            <a:r>
              <a:rPr lang="en-US" i="1" dirty="0" smtClean="0"/>
              <a:t>	to rise as the hegemon of Greece?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i="1" dirty="0" smtClean="0"/>
              <a:t>What linked the fall of Sparta and the rise </a:t>
            </a:r>
          </a:p>
          <a:p>
            <a:pPr marL="0" indent="0">
              <a:buNone/>
            </a:pPr>
            <a:r>
              <a:rPr lang="de-DE" i="1" dirty="0"/>
              <a:t>	</a:t>
            </a:r>
            <a:r>
              <a:rPr lang="de-DE" i="1" dirty="0" smtClean="0"/>
              <a:t>of Athenian imperialistic democracy?</a:t>
            </a:r>
          </a:p>
          <a:p>
            <a:pPr marL="0" indent="0">
              <a:buNone/>
            </a:pPr>
            <a:r>
              <a:rPr lang="de-DE" i="1" dirty="0"/>
              <a:t>	</a:t>
            </a:r>
            <a:r>
              <a:rPr lang="de-DE" i="1" dirty="0" smtClean="0"/>
              <a:t>Were the Athenians democratic?</a:t>
            </a:r>
            <a:endParaRPr lang="de-DE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4" y="4797152"/>
            <a:ext cx="2382425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416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456" y="908720"/>
            <a:ext cx="8229600" cy="5184576"/>
          </a:xfrm>
        </p:spPr>
        <p:txBody>
          <a:bodyPr/>
          <a:lstStyle/>
          <a:p>
            <a:r>
              <a:rPr lang="de-DE" u="sng" dirty="0" smtClean="0"/>
              <a:t>Roman Republicanism</a:t>
            </a:r>
          </a:p>
          <a:p>
            <a:pPr marL="0" indent="0">
              <a:buNone/>
            </a:pPr>
            <a:r>
              <a:rPr lang="de-DE" dirty="0" smtClean="0"/>
              <a:t>	</a:t>
            </a:r>
            <a:r>
              <a:rPr lang="de-DE" i="1" dirty="0" smtClean="0"/>
              <a:t>The screen and sham of Roman </a:t>
            </a:r>
          </a:p>
          <a:p>
            <a:pPr marL="0" indent="0">
              <a:buNone/>
            </a:pPr>
            <a:r>
              <a:rPr lang="de-DE" i="1" dirty="0"/>
              <a:t>	</a:t>
            </a:r>
            <a:r>
              <a:rPr lang="de-DE" i="1" dirty="0" smtClean="0"/>
              <a:t>Republicanism?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i="1" dirty="0" smtClean="0"/>
              <a:t>Checks and Balances: a perfectly mixed</a:t>
            </a:r>
          </a:p>
          <a:p>
            <a:pPr marL="0" indent="0">
              <a:buNone/>
            </a:pPr>
            <a:r>
              <a:rPr lang="de-DE" i="1" dirty="0"/>
              <a:t>	</a:t>
            </a:r>
            <a:r>
              <a:rPr lang="de-DE" i="1" dirty="0" smtClean="0"/>
              <a:t>Constitution?</a:t>
            </a:r>
          </a:p>
          <a:p>
            <a:pPr marL="0" indent="0">
              <a:buNone/>
            </a:pPr>
            <a:r>
              <a:rPr lang="de-DE" dirty="0"/>
              <a:t>	</a:t>
            </a:r>
            <a:endParaRPr lang="de-DE" dirty="0" smtClean="0"/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i="1" dirty="0" smtClean="0"/>
              <a:t>A (fair) rest of a republic system?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876256" y="1196752"/>
            <a:ext cx="216024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ounded Rectangle 7"/>
          <p:cNvSpPr/>
          <p:nvPr/>
        </p:nvSpPr>
        <p:spPr>
          <a:xfrm>
            <a:off x="7380312" y="1196752"/>
            <a:ext cx="216024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ounded Rectangle 8"/>
          <p:cNvSpPr/>
          <p:nvPr/>
        </p:nvSpPr>
        <p:spPr>
          <a:xfrm>
            <a:off x="7884368" y="1196752"/>
            <a:ext cx="216024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ounded Rectangle 9"/>
          <p:cNvSpPr/>
          <p:nvPr/>
        </p:nvSpPr>
        <p:spPr>
          <a:xfrm>
            <a:off x="8456348" y="1196752"/>
            <a:ext cx="216024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ounded Rectangle 11"/>
          <p:cNvSpPr/>
          <p:nvPr/>
        </p:nvSpPr>
        <p:spPr>
          <a:xfrm>
            <a:off x="6732240" y="1124744"/>
            <a:ext cx="504056" cy="144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ounded Rectangle 12"/>
          <p:cNvSpPr/>
          <p:nvPr/>
        </p:nvSpPr>
        <p:spPr>
          <a:xfrm flipV="1">
            <a:off x="6732240" y="2407743"/>
            <a:ext cx="504056" cy="851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14202"/>
            <a:ext cx="53022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521" y="1124744"/>
            <a:ext cx="53022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248" y="1124744"/>
            <a:ext cx="53022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393451"/>
            <a:ext cx="530225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267" y="2393451"/>
            <a:ext cx="530225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492" y="2393451"/>
            <a:ext cx="530225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Isosceles Triangle 16"/>
          <p:cNvSpPr/>
          <p:nvPr/>
        </p:nvSpPr>
        <p:spPr>
          <a:xfrm>
            <a:off x="6732240" y="188640"/>
            <a:ext cx="2055477" cy="9255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ounded Rectangle 17"/>
          <p:cNvSpPr/>
          <p:nvPr/>
        </p:nvSpPr>
        <p:spPr>
          <a:xfrm>
            <a:off x="7596336" y="188640"/>
            <a:ext cx="288032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8757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7" y="1700808"/>
            <a:ext cx="8229600" cy="1143000"/>
          </a:xfrm>
        </p:spPr>
        <p:txBody>
          <a:bodyPr/>
          <a:lstStyle/>
          <a:p>
            <a:r>
              <a:rPr lang="de-DE" dirty="0" smtClean="0"/>
              <a:t>Most Important Lessons</a:t>
            </a:r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56992"/>
            <a:ext cx="2520280" cy="230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388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#5 The </a:t>
            </a:r>
            <a:r>
              <a:rPr lang="de-DE" dirty="0" err="1" smtClean="0"/>
              <a:t>sustainability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Scripture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Dracos Code </a:t>
            </a:r>
            <a:r>
              <a:rPr lang="de-DE" dirty="0" err="1" smtClean="0"/>
              <a:t>of</a:t>
            </a:r>
            <a:r>
              <a:rPr lang="de-DE" dirty="0" smtClean="0"/>
              <a:t> Laws 621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-</a:t>
            </a:r>
            <a:r>
              <a:rPr lang="de-DE" dirty="0" err="1" smtClean="0"/>
              <a:t>gives</a:t>
            </a:r>
            <a:r>
              <a:rPr lang="de-DE" dirty="0" smtClean="0"/>
              <a:t> </a:t>
            </a:r>
            <a:r>
              <a:rPr lang="de-DE" dirty="0" err="1" smtClean="0"/>
              <a:t>every</a:t>
            </a:r>
            <a:r>
              <a:rPr lang="de-DE" dirty="0" smtClean="0"/>
              <a:t> </a:t>
            </a:r>
            <a:r>
              <a:rPr lang="de-DE" dirty="0" err="1" smtClean="0"/>
              <a:t>citizen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same </a:t>
            </a:r>
            <a:r>
              <a:rPr lang="de-DE" dirty="0" err="1" smtClean="0"/>
              <a:t>chance</a:t>
            </a:r>
            <a:endParaRPr lang="de-DE" dirty="0" smtClean="0"/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-fair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-</a:t>
            </a:r>
            <a:r>
              <a:rPr lang="de-DE" dirty="0" err="1" smtClean="0"/>
              <a:t>everyone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subjected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law</a:t>
            </a:r>
            <a:endParaRPr lang="de-DE" dirty="0" smtClean="0"/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	=</a:t>
            </a:r>
            <a:r>
              <a:rPr lang="de-DE" dirty="0" err="1" smtClean="0"/>
              <a:t>order</a:t>
            </a:r>
            <a:endParaRPr lang="de-DE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093" y="4005064"/>
            <a:ext cx="3211239" cy="257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2730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#4 People </a:t>
            </a:r>
            <a:r>
              <a:rPr lang="de-DE" dirty="0" err="1" smtClean="0"/>
              <a:t>keep</a:t>
            </a:r>
            <a:r>
              <a:rPr lang="de-DE" dirty="0" smtClean="0"/>
              <a:t> </a:t>
            </a:r>
            <a:r>
              <a:rPr lang="de-DE" dirty="0" err="1" smtClean="0"/>
              <a:t>falling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“</a:t>
            </a:r>
            <a:r>
              <a:rPr lang="de-DE" dirty="0" err="1" smtClean="0"/>
              <a:t>dictatortrap</a:t>
            </a:r>
            <a:r>
              <a:rPr lang="de-DE" dirty="0" smtClean="0"/>
              <a:t>“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Oratory</a:t>
            </a:r>
            <a:r>
              <a:rPr lang="de-DE" dirty="0" smtClean="0"/>
              <a:t> </a:t>
            </a:r>
            <a:r>
              <a:rPr lang="de-DE" dirty="0" err="1" smtClean="0"/>
              <a:t>skills</a:t>
            </a:r>
            <a:r>
              <a:rPr lang="de-DE" dirty="0" smtClean="0"/>
              <a:t>/</a:t>
            </a:r>
            <a:r>
              <a:rPr lang="de-DE" dirty="0" err="1" smtClean="0"/>
              <a:t>charisma</a:t>
            </a:r>
            <a:r>
              <a:rPr lang="de-DE" dirty="0" smtClean="0"/>
              <a:t>/</a:t>
            </a:r>
            <a:r>
              <a:rPr lang="de-DE" dirty="0" err="1" smtClean="0"/>
              <a:t>popularity</a:t>
            </a:r>
            <a:r>
              <a:rPr lang="de-DE" dirty="0" smtClean="0"/>
              <a:t>/</a:t>
            </a:r>
            <a:r>
              <a:rPr lang="de-DE" dirty="0" err="1" smtClean="0"/>
              <a:t>chance</a:t>
            </a:r>
            <a:endParaRPr lang="de-DE" dirty="0" smtClean="0"/>
          </a:p>
          <a:p>
            <a:r>
              <a:rPr lang="de-DE" dirty="0" smtClean="0"/>
              <a:t>Best </a:t>
            </a:r>
            <a:r>
              <a:rPr lang="de-DE" dirty="0" err="1" smtClean="0"/>
              <a:t>Example</a:t>
            </a:r>
            <a:r>
              <a:rPr lang="de-DE" dirty="0" smtClean="0"/>
              <a:t> : Gaius Julius Caesar</a:t>
            </a:r>
          </a:p>
          <a:p>
            <a:pPr marL="0" indent="0">
              <a:buNone/>
            </a:pPr>
            <a:r>
              <a:rPr lang="de-DE" dirty="0" smtClean="0"/>
              <a:t>	-</a:t>
            </a:r>
            <a:r>
              <a:rPr lang="de-DE" dirty="0" err="1" smtClean="0"/>
              <a:t>popularity</a:t>
            </a:r>
            <a:r>
              <a:rPr lang="de-DE" dirty="0" smtClean="0"/>
              <a:t> </a:t>
            </a:r>
            <a:r>
              <a:rPr lang="de-DE" dirty="0" err="1" smtClean="0"/>
              <a:t>trough</a:t>
            </a:r>
            <a:r>
              <a:rPr lang="de-DE" dirty="0" smtClean="0"/>
              <a:t> </a:t>
            </a:r>
            <a:r>
              <a:rPr lang="de-DE" dirty="0" err="1" smtClean="0"/>
              <a:t>costly</a:t>
            </a:r>
            <a:r>
              <a:rPr lang="de-DE" dirty="0" smtClean="0"/>
              <a:t> </a:t>
            </a:r>
            <a:r>
              <a:rPr lang="de-DE" dirty="0" err="1" smtClean="0"/>
              <a:t>games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       </a:t>
            </a:r>
            <a:r>
              <a:rPr lang="de-DE" dirty="0" err="1" smtClean="0"/>
              <a:t>good</a:t>
            </a:r>
            <a:r>
              <a:rPr lang="de-DE" dirty="0" smtClean="0"/>
              <a:t> </a:t>
            </a:r>
            <a:r>
              <a:rPr lang="de-DE" dirty="0" err="1" smtClean="0"/>
              <a:t>warfare</a:t>
            </a:r>
            <a:endParaRPr lang="de-DE" dirty="0" smtClean="0"/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-</a:t>
            </a:r>
            <a:r>
              <a:rPr lang="de-DE" dirty="0" err="1" smtClean="0"/>
              <a:t>great</a:t>
            </a:r>
            <a:r>
              <a:rPr lang="de-DE" dirty="0" smtClean="0"/>
              <a:t> </a:t>
            </a:r>
            <a:r>
              <a:rPr lang="de-DE" dirty="0" err="1" smtClean="0"/>
              <a:t>orator</a:t>
            </a:r>
            <a:r>
              <a:rPr lang="de-DE" dirty="0" smtClean="0"/>
              <a:t>/</a:t>
            </a:r>
            <a:r>
              <a:rPr lang="de-DE" dirty="0" err="1" smtClean="0"/>
              <a:t>charisma</a:t>
            </a:r>
            <a:endParaRPr lang="de-DE" dirty="0" smtClean="0"/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-</a:t>
            </a:r>
            <a:r>
              <a:rPr lang="de-DE" dirty="0" err="1" smtClean="0"/>
              <a:t>Having</a:t>
            </a:r>
            <a:r>
              <a:rPr lang="de-DE" dirty="0" smtClean="0"/>
              <a:t> </a:t>
            </a:r>
            <a:r>
              <a:rPr lang="de-DE" dirty="0" err="1" smtClean="0"/>
              <a:t>made</a:t>
            </a:r>
            <a:r>
              <a:rPr lang="de-DE" dirty="0" smtClean="0"/>
              <a:t> </a:t>
            </a:r>
            <a:r>
              <a:rPr lang="de-DE" dirty="0" err="1" smtClean="0"/>
              <a:t>his</a:t>
            </a:r>
            <a:r>
              <a:rPr lang="de-DE" dirty="0" smtClean="0"/>
              <a:t> </a:t>
            </a:r>
            <a:r>
              <a:rPr lang="de-DE" dirty="0" err="1" smtClean="0"/>
              <a:t>way</a:t>
            </a:r>
            <a:r>
              <a:rPr lang="de-DE" dirty="0" smtClean="0"/>
              <a:t> </a:t>
            </a: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being</a:t>
            </a:r>
            <a:r>
              <a:rPr lang="de-DE" dirty="0" smtClean="0"/>
              <a:t> a </a:t>
            </a:r>
            <a:r>
              <a:rPr lang="de-DE" dirty="0" err="1" smtClean="0"/>
              <a:t>Consul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>
                <a:sym typeface="Wingdings" pitchFamily="2" charset="2"/>
              </a:rPr>
              <a:t>Hitler/Napoleon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7788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#3 The </a:t>
            </a:r>
            <a:r>
              <a:rPr lang="de-DE" dirty="0" err="1"/>
              <a:t>O</a:t>
            </a:r>
            <a:r>
              <a:rPr lang="de-DE" dirty="0" err="1" smtClean="0"/>
              <a:t>ppressed</a:t>
            </a:r>
            <a:r>
              <a:rPr lang="de-DE" dirty="0" smtClean="0"/>
              <a:t> will </a:t>
            </a:r>
            <a:r>
              <a:rPr lang="de-DE" dirty="0" err="1"/>
              <a:t>G</a:t>
            </a:r>
            <a:r>
              <a:rPr lang="de-DE" dirty="0" err="1" smtClean="0"/>
              <a:t>et</a:t>
            </a:r>
            <a:r>
              <a:rPr lang="de-DE" dirty="0" smtClean="0"/>
              <a:t> Back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/>
              <a:t>Y</a:t>
            </a:r>
            <a:r>
              <a:rPr lang="de-DE" dirty="0" err="1" smtClean="0"/>
              <a:t>ou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 smtClean="0"/>
              <a:t>Sparta in </a:t>
            </a:r>
            <a:r>
              <a:rPr lang="de-DE" dirty="0" err="1" smtClean="0"/>
              <a:t>constant</a:t>
            </a:r>
            <a:r>
              <a:rPr lang="de-DE" dirty="0" smtClean="0"/>
              <a:t> </a:t>
            </a:r>
            <a:r>
              <a:rPr lang="de-DE" dirty="0" err="1" smtClean="0"/>
              <a:t>fear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Helot </a:t>
            </a:r>
            <a:r>
              <a:rPr lang="de-DE" dirty="0" err="1" smtClean="0"/>
              <a:t>revolt</a:t>
            </a:r>
            <a:r>
              <a:rPr lang="de-DE" dirty="0" smtClean="0"/>
              <a:t> 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-</a:t>
            </a:r>
            <a:r>
              <a:rPr lang="de-DE" dirty="0" err="1" smtClean="0"/>
              <a:t>comparable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slave</a:t>
            </a:r>
            <a:r>
              <a:rPr lang="de-DE" dirty="0" smtClean="0"/>
              <a:t> </a:t>
            </a:r>
            <a:r>
              <a:rPr lang="de-DE" dirty="0" err="1" smtClean="0"/>
              <a:t>revolts</a:t>
            </a:r>
            <a:r>
              <a:rPr lang="de-DE" dirty="0" smtClean="0"/>
              <a:t> in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 countries</a:t>
            </a:r>
          </a:p>
          <a:p>
            <a:r>
              <a:rPr lang="de-DE" dirty="0" smtClean="0"/>
              <a:t>Athens </a:t>
            </a:r>
            <a:r>
              <a:rPr lang="de-DE" dirty="0" err="1" smtClean="0"/>
              <a:t>fear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rebellious</a:t>
            </a:r>
            <a:r>
              <a:rPr lang="de-DE" dirty="0" smtClean="0"/>
              <a:t> </a:t>
            </a:r>
            <a:r>
              <a:rPr lang="de-DE" dirty="0" err="1" smtClean="0"/>
              <a:t>subjected</a:t>
            </a:r>
            <a:r>
              <a:rPr lang="de-DE" dirty="0" smtClean="0"/>
              <a:t> States </a:t>
            </a:r>
          </a:p>
          <a:p>
            <a:pPr marL="0" indent="0">
              <a:buNone/>
            </a:pPr>
            <a:r>
              <a:rPr lang="de-DE" dirty="0" smtClean="0"/>
              <a:t>	-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groups</a:t>
            </a:r>
            <a:r>
              <a:rPr lang="de-DE" dirty="0" smtClean="0"/>
              <a:t> </a:t>
            </a:r>
            <a:r>
              <a:rPr lang="de-DE" dirty="0" err="1" smtClean="0"/>
              <a:t>support</a:t>
            </a:r>
            <a:r>
              <a:rPr lang="de-DE" dirty="0" smtClean="0"/>
              <a:t> Sparta </a:t>
            </a:r>
            <a:r>
              <a:rPr lang="de-DE" dirty="0" err="1" smtClean="0"/>
              <a:t>during</a:t>
            </a:r>
            <a:r>
              <a:rPr lang="de-DE" dirty="0" smtClean="0"/>
              <a:t> </a:t>
            </a:r>
            <a:r>
              <a:rPr lang="de-DE" dirty="0" err="1" smtClean="0"/>
              <a:t>Ionian</a:t>
            </a:r>
            <a:endParaRPr lang="de-DE" dirty="0" smtClean="0"/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  war!</a:t>
            </a:r>
          </a:p>
          <a:p>
            <a:r>
              <a:rPr lang="de-DE" dirty="0" err="1" smtClean="0"/>
              <a:t>Plebians</a:t>
            </a:r>
            <a:r>
              <a:rPr lang="de-DE" dirty="0" smtClean="0"/>
              <a:t> vs. </a:t>
            </a:r>
            <a:r>
              <a:rPr lang="de-DE" dirty="0" err="1" smtClean="0"/>
              <a:t>Patricians</a:t>
            </a:r>
            <a:r>
              <a:rPr lang="de-DE" dirty="0" smtClean="0"/>
              <a:t> (Roman </a:t>
            </a:r>
            <a:r>
              <a:rPr lang="de-DE" dirty="0" err="1" smtClean="0"/>
              <a:t>Republic</a:t>
            </a:r>
            <a:endParaRPr lang="de-DE" dirty="0" smtClean="0"/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-first </a:t>
            </a:r>
            <a:r>
              <a:rPr lang="de-DE" dirty="0" err="1" smtClean="0"/>
              <a:t>Plebian</a:t>
            </a:r>
            <a:r>
              <a:rPr lang="de-DE" dirty="0" smtClean="0"/>
              <a:t> </a:t>
            </a:r>
            <a:r>
              <a:rPr lang="de-DE" dirty="0" err="1" smtClean="0"/>
              <a:t>Secession</a:t>
            </a:r>
            <a:r>
              <a:rPr lang="de-DE" dirty="0" smtClean="0"/>
              <a:t> (494 B.C.)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-</a:t>
            </a:r>
            <a:r>
              <a:rPr lang="de-DE" dirty="0" err="1" smtClean="0"/>
              <a:t>Twelche</a:t>
            </a:r>
            <a:r>
              <a:rPr lang="de-DE" dirty="0" smtClean="0"/>
              <a:t> </a:t>
            </a:r>
            <a:r>
              <a:rPr lang="de-DE" dirty="0" err="1" smtClean="0"/>
              <a:t>Tables</a:t>
            </a:r>
            <a:r>
              <a:rPr lang="de-DE" dirty="0" smtClean="0"/>
              <a:t> (</a:t>
            </a:r>
            <a:r>
              <a:rPr lang="de-DE" dirty="0" err="1" smtClean="0"/>
              <a:t>Plebian</a:t>
            </a:r>
            <a:r>
              <a:rPr lang="de-DE" dirty="0" smtClean="0"/>
              <a:t> </a:t>
            </a:r>
            <a:r>
              <a:rPr lang="de-DE" dirty="0" err="1" smtClean="0"/>
              <a:t>demand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  </a:t>
            </a:r>
            <a:r>
              <a:rPr lang="de-DE" dirty="0" err="1" smtClean="0"/>
              <a:t>codification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law</a:t>
            </a:r>
            <a:r>
              <a:rPr lang="de-DE" dirty="0" smtClean="0"/>
              <a:t>)</a:t>
            </a:r>
          </a:p>
          <a:p>
            <a:pPr marL="0" indent="0">
              <a:buNone/>
            </a:pPr>
            <a:r>
              <a:rPr lang="de-DE" dirty="0" smtClean="0">
                <a:sym typeface="Wingdings" pitchFamily="2" charset="2"/>
              </a:rPr>
              <a:t></a:t>
            </a:r>
            <a:r>
              <a:rPr lang="de-DE" dirty="0" err="1" smtClean="0">
                <a:sym typeface="Wingdings" pitchFamily="2" charset="2"/>
              </a:rPr>
              <a:t>Tribal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Assembly</a:t>
            </a:r>
            <a:r>
              <a:rPr lang="de-DE" dirty="0" smtClean="0">
                <a:sym typeface="Wingdings" pitchFamily="2" charset="2"/>
              </a:rPr>
              <a:t> 471 B.C: </a:t>
            </a:r>
            <a:r>
              <a:rPr lang="de-DE" dirty="0" err="1" smtClean="0">
                <a:sym typeface="Wingdings" pitchFamily="2" charset="2"/>
              </a:rPr>
              <a:t>Equal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representation</a:t>
            </a:r>
            <a:endParaRPr lang="de-DE" dirty="0" smtClean="0">
              <a:sym typeface="Wingdings" pitchFamily="2" charset="2"/>
            </a:endParaRP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7205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200</Words>
  <Application>Microsoft Office PowerPoint</Application>
  <PresentationFormat>On-screen Show (4:3)</PresentationFormat>
  <Paragraphs>92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Greece in the Classical Age and the Roman Republic </vt:lpstr>
      <vt:lpstr>Key Theme Questions</vt:lpstr>
      <vt:lpstr>PowerPoint Presentation</vt:lpstr>
      <vt:lpstr>PowerPoint Presentation</vt:lpstr>
      <vt:lpstr>PowerPoint Presentation</vt:lpstr>
      <vt:lpstr>Most Important Lessons</vt:lpstr>
      <vt:lpstr>#5 The sustainability of Scripture</vt:lpstr>
      <vt:lpstr>#4 People keep falling into the “dictatortrap“</vt:lpstr>
      <vt:lpstr>#3 The Oppressed will Get Back at You </vt:lpstr>
      <vt:lpstr>#2 The inevitability of empires</vt:lpstr>
      <vt:lpstr>#1</vt:lpstr>
      <vt:lpstr>Connections</vt:lpstr>
      <vt:lpstr>PowerPoint Presentation</vt:lpstr>
      <vt:lpstr>Timeline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Bibliography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Greece in the Classical Age and the Roman Republic</dc:title>
  <dc:creator>Joan Scherdel</dc:creator>
  <cp:lastModifiedBy>Daniel Lazar</cp:lastModifiedBy>
  <cp:revision>24</cp:revision>
  <dcterms:created xsi:type="dcterms:W3CDTF">2013-03-01T08:47:21Z</dcterms:created>
  <dcterms:modified xsi:type="dcterms:W3CDTF">2013-03-11T14:22:30Z</dcterms:modified>
</cp:coreProperties>
</file>