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3" r:id="rId7"/>
    <p:sldId id="275" r:id="rId8"/>
    <p:sldId id="276" r:id="rId9"/>
    <p:sldId id="277" r:id="rId10"/>
    <p:sldId id="278" r:id="rId11"/>
    <p:sldId id="279" r:id="rId12"/>
    <p:sldId id="271" r:id="rId13"/>
    <p:sldId id="272" r:id="rId14"/>
    <p:sldId id="263" r:id="rId15"/>
    <p:sldId id="265" r:id="rId16"/>
    <p:sldId id="257" r:id="rId17"/>
    <p:sldId id="258" r:id="rId18"/>
    <p:sldId id="259" r:id="rId19"/>
    <p:sldId id="260" r:id="rId20"/>
    <p:sldId id="261" r:id="rId21"/>
    <p:sldId id="264" r:id="rId22"/>
    <p:sldId id="262" r:id="rId23"/>
    <p:sldId id="280" r:id="rId24"/>
    <p:sldId id="281" r:id="rId2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2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27C1-7127-E34F-A057-EDA761BBA21B}" type="datetimeFigureOut">
              <a:rPr lang="de-DE" smtClean="0"/>
              <a:t>15.03.2013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4B2E-EAED-1543-A94D-945839A7CF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27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27C1-7127-E34F-A057-EDA761BBA21B}" type="datetimeFigureOut">
              <a:rPr lang="de-DE" smtClean="0"/>
              <a:t>15.03.2013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4B2E-EAED-1543-A94D-945839A7CF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79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27C1-7127-E34F-A057-EDA761BBA21B}" type="datetimeFigureOut">
              <a:rPr lang="de-DE" smtClean="0"/>
              <a:t>15.03.2013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4B2E-EAED-1543-A94D-945839A7CF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40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27C1-7127-E34F-A057-EDA761BBA21B}" type="datetimeFigureOut">
              <a:rPr lang="de-DE" smtClean="0"/>
              <a:t>15.03.2013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4B2E-EAED-1543-A94D-945839A7CF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5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27C1-7127-E34F-A057-EDA761BBA21B}" type="datetimeFigureOut">
              <a:rPr lang="de-DE" smtClean="0"/>
              <a:t>15.03.2013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4B2E-EAED-1543-A94D-945839A7CF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46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27C1-7127-E34F-A057-EDA761BBA21B}" type="datetimeFigureOut">
              <a:rPr lang="de-DE" smtClean="0"/>
              <a:t>15.03.2013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4B2E-EAED-1543-A94D-945839A7CF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61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27C1-7127-E34F-A057-EDA761BBA21B}" type="datetimeFigureOut">
              <a:rPr lang="de-DE" smtClean="0"/>
              <a:t>15.03.2013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4B2E-EAED-1543-A94D-945839A7CF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49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27C1-7127-E34F-A057-EDA761BBA21B}" type="datetimeFigureOut">
              <a:rPr lang="de-DE" smtClean="0"/>
              <a:t>15.03.2013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4B2E-EAED-1543-A94D-945839A7CF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06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27C1-7127-E34F-A057-EDA761BBA21B}" type="datetimeFigureOut">
              <a:rPr lang="de-DE" smtClean="0"/>
              <a:t>15.03.2013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4B2E-EAED-1543-A94D-945839A7CF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22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27C1-7127-E34F-A057-EDA761BBA21B}" type="datetimeFigureOut">
              <a:rPr lang="de-DE" smtClean="0"/>
              <a:t>15.03.2013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4B2E-EAED-1543-A94D-945839A7CF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83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27C1-7127-E34F-A057-EDA761BBA21B}" type="datetimeFigureOut">
              <a:rPr lang="de-DE" smtClean="0"/>
              <a:t>15.03.2013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4B2E-EAED-1543-A94D-945839A7CF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90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27C1-7127-E34F-A057-EDA761BBA21B}" type="datetimeFigureOut">
              <a:rPr lang="de-DE" smtClean="0"/>
              <a:t>15.03.2013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54B2E-EAED-1543-A94D-945839A7CF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26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381" y="2130425"/>
            <a:ext cx="7772400" cy="1470025"/>
          </a:xfrm>
        </p:spPr>
        <p:txBody>
          <a:bodyPr>
            <a:noAutofit/>
          </a:bodyPr>
          <a:lstStyle/>
          <a:p>
            <a:r>
              <a:rPr lang="de-DE" sz="9600" dirty="0" smtClean="0">
                <a:latin typeface="Times New Roman"/>
                <a:cs typeface="Times New Roman"/>
              </a:rPr>
              <a:t>Semester 4</a:t>
            </a:r>
            <a:endParaRPr lang="de-DE" sz="9600" dirty="0">
              <a:latin typeface="Times New Roman"/>
              <a:cs typeface="Times New Roman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80352" y="3784005"/>
            <a:ext cx="5927542" cy="1752600"/>
          </a:xfrm>
        </p:spPr>
        <p:txBody>
          <a:bodyPr>
            <a:normAutofit fontScale="70000" lnSpcReduction="20000"/>
          </a:bodyPr>
          <a:lstStyle/>
          <a:p>
            <a:r>
              <a:rPr lang="en-US" cap="small" dirty="0" smtClean="0">
                <a:latin typeface="Times New Roman"/>
                <a:cs typeface="Times New Roman"/>
              </a:rPr>
              <a:t>Discussing a Century of Self-Determination and Political Experiments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de-DE" dirty="0" smtClean="0">
                <a:latin typeface="Times New Roman"/>
                <a:cs typeface="Times New Roman"/>
              </a:rPr>
              <a:t>ge2</a:t>
            </a:r>
          </a:p>
          <a:p>
            <a:r>
              <a:rPr lang="de-DE" dirty="0" smtClean="0">
                <a:latin typeface="Times New Roman"/>
                <a:cs typeface="Times New Roman"/>
              </a:rPr>
              <a:t>ND, JK, LD, ME</a:t>
            </a:r>
            <a:endParaRPr lang="de-D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14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>
                <a:latin typeface="Times New Roman"/>
                <a:cs typeface="Times New Roman"/>
              </a:rPr>
              <a:t>Connections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Fear of terrorists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Enemy is unknown now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Soviet Union and Russia still opposed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Containment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Limit the spread of communism, containment in regards to the demographic expansion in the USA (through tests and checking passports e.g. Alabama)</a:t>
            </a:r>
          </a:p>
          <a:p>
            <a:pPr marL="514350" indent="-457200"/>
            <a:r>
              <a:rPr lang="en-US" dirty="0" smtClean="0">
                <a:latin typeface="Times New Roman"/>
                <a:cs typeface="Times New Roman"/>
              </a:rPr>
              <a:t>Individualism and egotism leads to squalor and necessitates civil society to keep the wretchedness under control: a cycle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48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Connections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377301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Rivalry and fear of losing power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Sparta vs. Athens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Rome vs. Carthage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Great Britain vs. Germany vs. France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1295" y="2679667"/>
            <a:ext cx="4464496" cy="265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5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99" y="0"/>
            <a:ext cx="7289164" cy="682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7" y="1259064"/>
            <a:ext cx="4271497" cy="436609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81" y="1010877"/>
            <a:ext cx="4084314" cy="53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0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19E-6 2.54512E-6 L -0.21573 -0.00208 " pathEditMode="relative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Times New Roman"/>
                <a:cs typeface="Times New Roman"/>
              </a:rPr>
              <a:t>Theme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Questions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To what extent is a dictatorship possible on a long-term basis? From democratic despotism to tyrannical totalitarianism...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Hitler‘s rise to power – preventable or utterly inevitable? What were its primary causes?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Brecht: </a:t>
            </a:r>
            <a:r>
              <a:rPr lang="en-US" u="sng" dirty="0" smtClean="0">
                <a:latin typeface="Times New Roman"/>
                <a:cs typeface="Times New Roman"/>
              </a:rPr>
              <a:t>Der </a:t>
            </a:r>
            <a:r>
              <a:rPr lang="en-US" u="sng" dirty="0" err="1" smtClean="0">
                <a:latin typeface="Times New Roman"/>
                <a:cs typeface="Times New Roman"/>
              </a:rPr>
              <a:t>aufhaltsame</a:t>
            </a:r>
            <a:r>
              <a:rPr lang="en-US" u="sng" dirty="0" smtClean="0">
                <a:latin typeface="Times New Roman"/>
                <a:cs typeface="Times New Roman"/>
              </a:rPr>
              <a:t> </a:t>
            </a:r>
            <a:r>
              <a:rPr lang="en-US" u="sng" dirty="0" err="1" smtClean="0">
                <a:latin typeface="Times New Roman"/>
                <a:cs typeface="Times New Roman"/>
              </a:rPr>
              <a:t>Aufstieg</a:t>
            </a:r>
            <a:r>
              <a:rPr lang="en-US" u="sng" dirty="0" smtClean="0">
                <a:latin typeface="Times New Roman"/>
                <a:cs typeface="Times New Roman"/>
              </a:rPr>
              <a:t> des Arturo </a:t>
            </a:r>
            <a:r>
              <a:rPr lang="en-US" u="sng" dirty="0" err="1" smtClean="0">
                <a:latin typeface="Times New Roman"/>
                <a:cs typeface="Times New Roman"/>
              </a:rPr>
              <a:t>Ui</a:t>
            </a:r>
            <a:endParaRPr lang="en-US" u="sng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Why was Hitler and the NSDAP that successful at effectively using propaganda? Naiveté en masse?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If the Russian Revolution of 1917 would not have taken place, would Hitler have been able to rise to power this easily? (</a:t>
            </a:r>
            <a:r>
              <a:rPr lang="en-US" i="1" dirty="0" smtClean="0">
                <a:latin typeface="Times New Roman"/>
                <a:cs typeface="Times New Roman"/>
              </a:rPr>
              <a:t>If-grandpa-had-boobs-we‘d-call-him-grandma-question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6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Times New Roman"/>
                <a:cs typeface="Times New Roman"/>
              </a:rPr>
              <a:t>Theme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Questions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After the demise of communism, why did ex-communist states turn to liberalism?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Return to enlightened ideas combined with modern politics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Were the “revolutions” of 1989 inevitable or could they have been avoided?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Could the GDR have survived the post-communist era without the need to unify with the West?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Does the fall of the Berlin Wall (Revolutions in 1989) represent the beginning, the end, or the transition of a socio-political movement? Were they literally revolutions?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4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Times New Roman"/>
                <a:cs typeface="Times New Roman"/>
              </a:rPr>
              <a:t>Lessons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Learned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From totalitarianism to political moralism (what decisions are just to human rights, etc.?)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Extremism → Moderate politics (fear of the radicals)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In times of socio-economic despair, a people tends to drift to the fringes of parliament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Leaders use this economic misery to justify their radical, undemocratic policies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Believe actions, not words. (Propaganda, rhetoric talent, appearance)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Ex. “</a:t>
            </a:r>
            <a:r>
              <a:rPr lang="en-US" dirty="0" err="1" smtClean="0">
                <a:latin typeface="Times New Roman"/>
                <a:cs typeface="Times New Roman"/>
              </a:rPr>
              <a:t>Arbeit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macht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frei</a:t>
            </a:r>
            <a:r>
              <a:rPr lang="en-US" dirty="0" smtClean="0">
                <a:latin typeface="Times New Roman"/>
                <a:cs typeface="Times New Roman"/>
              </a:rPr>
              <a:t>”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Do not trust utopian visions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Cynicism in propaganda to mass-mobilize</a:t>
            </a:r>
          </a:p>
          <a:p>
            <a:endParaRPr lang="de-D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26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Times New Roman"/>
                <a:cs typeface="Times New Roman"/>
              </a:rPr>
              <a:t>Lessons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Learned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“Machine” - mechanism for control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Cult of personality - image of the superhuman (Hitler, Stalin)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Truth vs. truth - distortion of truth, unclear reality, pretension (ex. Hundred Flowers Campaign)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Secret Police - decisive facet of totalitarian regimes, intervention in socio-cultural issues (ex. Gestapo, KGB, Stasi)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Use of media - mass mobilization with the help of modern technology </a:t>
            </a:r>
            <a:r>
              <a:rPr lang="en-US" i="1" dirty="0" smtClean="0">
                <a:latin typeface="Times New Roman"/>
                <a:cs typeface="Times New Roman"/>
              </a:rPr>
              <a:t>#</a:t>
            </a:r>
            <a:r>
              <a:rPr lang="en-US" i="1" dirty="0" err="1" smtClean="0">
                <a:latin typeface="Times New Roman"/>
                <a:cs typeface="Times New Roman"/>
              </a:rPr>
              <a:t>spreadtheword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96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Times New Roman"/>
                <a:cs typeface="Times New Roman"/>
              </a:rPr>
              <a:t>Lessons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Learned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How do totalitarian dictators rise?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Masses, political radicals (criminals), machines and control mechanisms, ideological master plans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Dangerous mélange of politics and romanticism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Do not combine your personal sentiments with your state policies (Hitler → personal problem with Jewry)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Rise of isms (to find shelter, to find comfort, categorization)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Marxism, Nazism, Socialism, Communism, Imperialism, Capitalism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Berlin: an ideological and military battlefield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56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Times New Roman"/>
                <a:cs typeface="Times New Roman"/>
              </a:rPr>
              <a:t>Lessons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Learned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0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Innovation can be counterproductive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Aerial bombing, atom bomb, poison gas, targeting of civilians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Redefinition of terrorism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Assassinations and massacres with radical prospect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“</a:t>
            </a:r>
            <a:r>
              <a:rPr lang="en-US" dirty="0" err="1" smtClean="0">
                <a:latin typeface="Times New Roman"/>
                <a:cs typeface="Times New Roman"/>
              </a:rPr>
              <a:t>Alles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oder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nichts</a:t>
            </a:r>
            <a:r>
              <a:rPr lang="en-US" dirty="0" smtClean="0">
                <a:latin typeface="Times New Roman"/>
                <a:cs typeface="Times New Roman"/>
              </a:rPr>
              <a:t>” (Everything or nothing) - ex. Final Solution, Total War, Total Revolution, Total Mobilization, genocides (Armenia 1915, Jews)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 pendulum swings ruthlessly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Germany: Rise of Nazism (1933), Rise of Soviet Communism in the East (1945), movement toward socialism and later moderate politics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Two entities opposing each other (</a:t>
            </a:r>
            <a:r>
              <a:rPr lang="en-US" dirty="0" err="1" smtClean="0">
                <a:latin typeface="Times New Roman"/>
                <a:cs typeface="Times New Roman"/>
              </a:rPr>
              <a:t>Untermenschen</a:t>
            </a:r>
            <a:r>
              <a:rPr lang="en-US" dirty="0" smtClean="0">
                <a:latin typeface="Times New Roman"/>
                <a:cs typeface="Times New Roman"/>
              </a:rPr>
              <a:t> vs. </a:t>
            </a:r>
            <a:r>
              <a:rPr lang="en-US" dirty="0" err="1" smtClean="0">
                <a:latin typeface="Times New Roman"/>
                <a:cs typeface="Times New Roman"/>
              </a:rPr>
              <a:t>Übermenschen</a:t>
            </a:r>
            <a:r>
              <a:rPr lang="en-US" dirty="0" smtClean="0">
                <a:latin typeface="Times New Roman"/>
                <a:cs typeface="Times New Roman"/>
              </a:rPr>
              <a:t>, Nazis vs. </a:t>
            </a:r>
            <a:r>
              <a:rPr lang="en-US" dirty="0" err="1" smtClean="0">
                <a:latin typeface="Times New Roman"/>
                <a:cs typeface="Times New Roman"/>
              </a:rPr>
              <a:t>Sozis</a:t>
            </a:r>
            <a:r>
              <a:rPr lang="en-US" dirty="0" smtClean="0">
                <a:latin typeface="Times New Roman"/>
                <a:cs typeface="Times New Roman"/>
              </a:rPr>
              <a:t>, Caps vs. Commies)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Self-definition by what one is </a:t>
            </a:r>
            <a:r>
              <a:rPr lang="en-US" b="1" dirty="0" smtClean="0">
                <a:latin typeface="Times New Roman"/>
                <a:cs typeface="Times New Roman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19777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/>
                <a:cs typeface="Times New Roman"/>
              </a:rPr>
              <a:t>Connections (#</a:t>
            </a:r>
            <a:r>
              <a:rPr lang="de-DE" dirty="0" err="1" smtClean="0">
                <a:latin typeface="Times New Roman"/>
                <a:cs typeface="Times New Roman"/>
              </a:rPr>
              <a:t>throwback</a:t>
            </a:r>
            <a:r>
              <a:rPr lang="de-DE" dirty="0" smtClean="0">
                <a:latin typeface="Times New Roman"/>
                <a:cs typeface="Times New Roman"/>
              </a:rPr>
              <a:t>)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French Revolution - consideration of mass politics, utopian socialism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Theory of Social Reorganization by Charles Fourier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Industrial Revolution - economic confidence, progress in engineering; set the basis for a technocratic structure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Dictator Trap (Julius Caesar ←→ Adolf Hitler)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Romantic visions, charisma, rhetoric talent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Revolution (</a:t>
            </a:r>
            <a:r>
              <a:rPr lang="en-US" i="1" dirty="0" smtClean="0">
                <a:latin typeface="Times New Roman"/>
                <a:cs typeface="Times New Roman"/>
              </a:rPr>
              <a:t>literal meaning</a:t>
            </a:r>
            <a:r>
              <a:rPr lang="en-US" dirty="0" smtClean="0">
                <a:latin typeface="Times New Roman"/>
                <a:cs typeface="Times New Roman"/>
              </a:rPr>
              <a:t>) in times of despair (American Revolution, French Revolution,...)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0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/>
                <a:cs typeface="Times New Roman"/>
              </a:rPr>
              <a:t>Connections (#</a:t>
            </a:r>
            <a:r>
              <a:rPr lang="de-DE" dirty="0" err="1" smtClean="0">
                <a:latin typeface="Times New Roman"/>
                <a:cs typeface="Times New Roman"/>
              </a:rPr>
              <a:t>tbf</a:t>
            </a:r>
            <a:r>
              <a:rPr lang="de-DE" dirty="0" smtClean="0">
                <a:latin typeface="Times New Roman"/>
                <a:cs typeface="Times New Roman"/>
              </a:rPr>
              <a:t>)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Juxtaposition of Hitler and Bismarck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“Bismarck was a rationalist, Hitler a romantic nihilist” - Henry Kissinger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Bismarck had limits, Hitler had no restraints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Bismarck influenced contemporary politics, Hitler left a vacuum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Eugenics in Japan (19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and 20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century)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acial purity; </a:t>
            </a:r>
            <a:r>
              <a:rPr lang="en-US" dirty="0" err="1" smtClean="0">
                <a:latin typeface="Times New Roman"/>
                <a:cs typeface="Times New Roman"/>
              </a:rPr>
              <a:t>Rassenschande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Semitic Genocide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Armenian Genocide 1915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Gleichschaltung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Sparta – all aspects of life should be brought into line to one specific goal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</a:rPr>
              <a:t> military and imperial might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37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553"/>
            <a:ext cx="8229600" cy="1143000"/>
          </a:xfrm>
        </p:spPr>
        <p:txBody>
          <a:bodyPr/>
          <a:lstStyle/>
          <a:p>
            <a:r>
              <a:rPr lang="de-DE" dirty="0" smtClean="0">
                <a:latin typeface="Times New Roman"/>
                <a:cs typeface="Times New Roman"/>
              </a:rPr>
              <a:t>Connections (#</a:t>
            </a:r>
            <a:r>
              <a:rPr lang="de-DE" dirty="0" err="1" smtClean="0">
                <a:latin typeface="Times New Roman"/>
                <a:cs typeface="Times New Roman"/>
              </a:rPr>
              <a:t>tbf</a:t>
            </a:r>
            <a:r>
              <a:rPr lang="de-DE" dirty="0" smtClean="0">
                <a:latin typeface="Times New Roman"/>
                <a:cs typeface="Times New Roman"/>
              </a:rPr>
              <a:t>)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3406"/>
            <a:ext cx="8229600" cy="49402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Oswald Spengler (“Der </a:t>
            </a:r>
            <a:r>
              <a:rPr lang="en-US" dirty="0" err="1" smtClean="0">
                <a:latin typeface="Times New Roman"/>
                <a:cs typeface="Times New Roman"/>
              </a:rPr>
              <a:t>Untergang</a:t>
            </a:r>
            <a:r>
              <a:rPr lang="en-US" dirty="0" smtClean="0">
                <a:latin typeface="Times New Roman"/>
                <a:cs typeface="Times New Roman"/>
              </a:rPr>
              <a:t> des </a:t>
            </a:r>
            <a:r>
              <a:rPr lang="en-US" dirty="0" err="1" smtClean="0">
                <a:latin typeface="Times New Roman"/>
                <a:cs typeface="Times New Roman"/>
              </a:rPr>
              <a:t>Abendlandes</a:t>
            </a:r>
            <a:r>
              <a:rPr lang="en-US" dirty="0" smtClean="0">
                <a:latin typeface="Times New Roman"/>
                <a:cs typeface="Times New Roman"/>
              </a:rPr>
              <a:t>”, 1922): “The masses will accept with resignation the victory of the Caesars, the strong men, and will obey them. Life will descend to a level of general uniformity, a new kind of primitivism, and the world will be better for it...”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Naive to compare Julius Caesar with Adolf Hitler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Adolf Hitler sought a return to a certain “primitivism”, but abused and misinterpreted to an extent that he massacred and segregated people from society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Hitler: not a Caesar, not a strong man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 man with many weaknesses, who let out his frustration and utter rage at millions of innocents and had a perverse vision of a racially pure society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6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Times New Roman"/>
                <a:cs typeface="Times New Roman"/>
              </a:rPr>
              <a:t>Conclusion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1118"/>
            <a:ext cx="8229600" cy="48526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20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century – Melting pot of all lessons learned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Century formed of experimental politics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From moderate democracy to totalitarianism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Utopian visions ended in senseless violence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Formation of political religions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Fanaticism, commitment, and sacrifice in return for an ultimate reward in this life rather than the next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Gangsters and machines – awful combination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Exposes the attitude toward human nature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Can we learn from our lessons?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20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century cursed from the totalitarianism but blessed from their resistors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Future of terror – Al-Qaida and the Taliban?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/>
          <a:srcRect t="1916"/>
          <a:stretch/>
        </p:blipFill>
        <p:spPr>
          <a:xfrm>
            <a:off x="279400" y="-1"/>
            <a:ext cx="8584007" cy="67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Times New Roman"/>
                <a:cs typeface="Times New Roman"/>
              </a:rPr>
              <a:t>Theme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Questions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Was Stalin a hero or a villain? Reformer or terrorist?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To what extent was the Russian Revolution radical or successful?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Got rid of absolute monarch, but installed a dictator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Introduction of new economic plans (which failed for the most part)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What marked the beginning of the end of the Soviet Union?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Prague Spring 1968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Gorbachev‘s liberal policies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Fall of the Berlin Wall 1989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To what extent was the Cold War a cold war?</a:t>
            </a:r>
          </a:p>
        </p:txBody>
      </p:sp>
    </p:spTree>
    <p:extLst>
      <p:ext uri="{BB962C8B-B14F-4D97-AF65-F5344CB8AC3E}">
        <p14:creationId xmlns:p14="http://schemas.microsoft.com/office/powerpoint/2010/main" val="10413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Times New Roman"/>
                <a:cs typeface="Times New Roman"/>
              </a:rPr>
              <a:t>Lessons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Learned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12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Impossibility of human equality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first thoughts of absolute human equality → realization of its impossibility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Communism classified as simply an unreachable ideology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Increasing size of empire = decreasing stability of empire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The more cultures are being governed by one government, the harder it is to please all and the probability of revolution grows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Especially seen in Soviet Union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73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6515"/>
            <a:ext cx="8229600" cy="1143000"/>
          </a:xfrm>
        </p:spPr>
        <p:txBody>
          <a:bodyPr/>
          <a:lstStyle/>
          <a:p>
            <a:r>
              <a:rPr lang="de-DE" dirty="0" smtClean="0">
                <a:latin typeface="Times New Roman"/>
                <a:cs typeface="Times New Roman"/>
              </a:rPr>
              <a:t>Connections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Terror as a means to maintain power (Stalin, Hitler, Robespierre)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Power through unifying regions (Soviet Union, League of Nations, </a:t>
            </a:r>
            <a:r>
              <a:rPr lang="en-US" dirty="0" err="1" smtClean="0">
                <a:latin typeface="Times New Roman"/>
                <a:cs typeface="Times New Roman"/>
              </a:rPr>
              <a:t>Delian</a:t>
            </a:r>
            <a:r>
              <a:rPr lang="en-US" dirty="0" smtClean="0">
                <a:latin typeface="Times New Roman"/>
                <a:cs typeface="Times New Roman"/>
              </a:rPr>
              <a:t> League)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Separation of Church and State continues to spread (begins in enlightenment and reaches Russia in 1918)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Elimination of old to start new (Execution of Louis XVI in FR, and </a:t>
            </a:r>
            <a:r>
              <a:rPr lang="en-US" dirty="0" err="1" smtClean="0">
                <a:latin typeface="Times New Roman"/>
                <a:cs typeface="Times New Roman"/>
              </a:rPr>
              <a:t>Tzar</a:t>
            </a:r>
            <a:r>
              <a:rPr lang="en-US" dirty="0" smtClean="0">
                <a:latin typeface="Times New Roman"/>
                <a:cs typeface="Times New Roman"/>
              </a:rPr>
              <a:t> Nicholas II in RR. Cultural Revolution in China)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Scorched Earth Policy (France </a:t>
            </a:r>
            <a:r>
              <a:rPr lang="en-US" dirty="0" err="1" smtClean="0">
                <a:latin typeface="Times New Roman"/>
                <a:cs typeface="Times New Roman"/>
              </a:rPr>
              <a:t>vs</a:t>
            </a:r>
            <a:r>
              <a:rPr lang="en-US" dirty="0" smtClean="0">
                <a:latin typeface="Times New Roman"/>
                <a:cs typeface="Times New Roman"/>
              </a:rPr>
              <a:t> Russia in Napoleonic Wars and Germany </a:t>
            </a:r>
            <a:r>
              <a:rPr lang="en-US" dirty="0" err="1" smtClean="0">
                <a:latin typeface="Times New Roman"/>
                <a:cs typeface="Times New Roman"/>
              </a:rPr>
              <a:t>vs</a:t>
            </a:r>
            <a:r>
              <a:rPr lang="en-US" dirty="0" smtClean="0">
                <a:latin typeface="Times New Roman"/>
                <a:cs typeface="Times New Roman"/>
              </a:rPr>
              <a:t> Russia in WWII)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Thrill of new frontiers (Napoleon's invasion of Egypt, Space Race, United States)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64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406400"/>
            <a:ext cx="57277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74055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26611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err="1" smtClean="0">
                <a:latin typeface="Times New Roman"/>
                <a:cs typeface="Times New Roman"/>
              </a:rPr>
              <a:t>Theme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Questions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25658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Did America react so radically to the emerging communist regimes and its developments in atomic energy out of fear of losing a war?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The USA was used to winning in combat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What characterizes disloyalty?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Distinction between Communist Party member and disloyal </a:t>
            </a:r>
            <a:r>
              <a:rPr lang="en-US" sz="2400" dirty="0" err="1" smtClean="0">
                <a:latin typeface="Times New Roman"/>
                <a:cs typeface="Times New Roman"/>
              </a:rPr>
              <a:t>sabotager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Red Scare, McCarthyism H.U.A.C. etc. in contrast to the freedom of speech?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Was the anti-communism approach justified or overly reactionary?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Truthfulness of „domino theory“</a:t>
            </a:r>
          </a:p>
        </p:txBody>
      </p:sp>
    </p:spTree>
    <p:extLst>
      <p:ext uri="{BB962C8B-B14F-4D97-AF65-F5344CB8AC3E}">
        <p14:creationId xmlns:p14="http://schemas.microsoft.com/office/powerpoint/2010/main" val="11485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Times New Roman"/>
                <a:cs typeface="Times New Roman"/>
              </a:rPr>
              <a:t>Lessons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Learned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Capitalism supports ingenuity and progress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Although it remains unfair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Exploitation needed to begin system of capitalism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Land of the Native Americans stolen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Ignazio</a:t>
            </a:r>
            <a:r>
              <a:rPr lang="en-US" dirty="0" smtClean="0">
                <a:latin typeface="Times New Roman"/>
                <a:cs typeface="Times New Roman"/>
              </a:rPr>
              <a:t> Silone's </a:t>
            </a:r>
            <a:r>
              <a:rPr lang="en-US" i="1" dirty="0" smtClean="0">
                <a:latin typeface="Times New Roman"/>
                <a:cs typeface="Times New Roman"/>
              </a:rPr>
              <a:t>Bread and Wine</a:t>
            </a:r>
            <a:r>
              <a:rPr lang="en-US" dirty="0" smtClean="0">
                <a:latin typeface="Times New Roman"/>
                <a:cs typeface="Times New Roman"/>
              </a:rPr>
              <a:t>, a character says: "The government has two arms of varying length. The long one is for taking—it reaches everywhere. The short one is for giving—it reaches only to those nearest."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Individualism is key!</a:t>
            </a:r>
            <a:endParaRPr lang="de-D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32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1405</Words>
  <Application>Microsoft Office PowerPoint</Application>
  <PresentationFormat>On-screen Show (4:3)</PresentationFormat>
  <Paragraphs>137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Office-Design</vt:lpstr>
      <vt:lpstr>Semester 4</vt:lpstr>
      <vt:lpstr>PowerPoint Presentation</vt:lpstr>
      <vt:lpstr>Theme Questions</vt:lpstr>
      <vt:lpstr>Lessons Learned</vt:lpstr>
      <vt:lpstr>Connections</vt:lpstr>
      <vt:lpstr>PowerPoint Presentation</vt:lpstr>
      <vt:lpstr>PowerPoint Presentation</vt:lpstr>
      <vt:lpstr>Theme Questions</vt:lpstr>
      <vt:lpstr>Lessons Learned</vt:lpstr>
      <vt:lpstr>Connections</vt:lpstr>
      <vt:lpstr>Connections</vt:lpstr>
      <vt:lpstr>PowerPoint Presentation</vt:lpstr>
      <vt:lpstr>PowerPoint Presentation</vt:lpstr>
      <vt:lpstr>Theme Questions</vt:lpstr>
      <vt:lpstr>Theme Questions</vt:lpstr>
      <vt:lpstr>Lessons Learned</vt:lpstr>
      <vt:lpstr>Lessons Learned</vt:lpstr>
      <vt:lpstr>Lessons Learned</vt:lpstr>
      <vt:lpstr>Lessons Learned</vt:lpstr>
      <vt:lpstr>Connections (#throwback)</vt:lpstr>
      <vt:lpstr>Connections (#tbf)</vt:lpstr>
      <vt:lpstr>Connections (#tbf)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Maximilian Enthoven</dc:creator>
  <cp:lastModifiedBy>Teacher</cp:lastModifiedBy>
  <cp:revision>15</cp:revision>
  <dcterms:created xsi:type="dcterms:W3CDTF">2013-03-14T20:17:48Z</dcterms:created>
  <dcterms:modified xsi:type="dcterms:W3CDTF">2013-03-15T09:30:45Z</dcterms:modified>
</cp:coreProperties>
</file>