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71" r:id="rId6"/>
    <p:sldId id="272" r:id="rId7"/>
    <p:sldId id="273" r:id="rId8"/>
    <p:sldId id="257" r:id="rId9"/>
    <p:sldId id="262" r:id="rId10"/>
    <p:sldId id="265" r:id="rId11"/>
    <p:sldId id="263" r:id="rId12"/>
    <p:sldId id="267" r:id="rId13"/>
    <p:sldId id="259" r:id="rId14"/>
    <p:sldId id="268" r:id="rId15"/>
    <p:sldId id="269" r:id="rId16"/>
    <p:sldId id="270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C36B4-6908-469C-B929-223DDDCF91BB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F9A43-6A72-4BB3-B8B3-2D3AA43791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16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C04A0-E53A-4306-8637-D4E600C44184}" type="slidenum">
              <a:rPr lang="de-DE"/>
              <a:pPr/>
              <a:t>2</a:t>
            </a:fld>
            <a:endParaRPr lang="de-DE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F66BF2-CFA1-4F77-A50B-3CC67116267C}" type="slidenum">
              <a:rPr lang="de-DE"/>
              <a:pPr/>
              <a:t>3</a:t>
            </a:fld>
            <a:endParaRPr lang="de-DE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3BF854-4021-4BBD-A1D6-7BAB155D1D15}" type="slidenum">
              <a:rPr lang="de-DE"/>
              <a:pPr/>
              <a:t>4</a:t>
            </a:fld>
            <a:endParaRPr lang="de-DE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C04A0-E53A-4306-8637-D4E600C44184}" type="slidenum">
              <a:rPr lang="de-DE"/>
              <a:pPr/>
              <a:t>5</a:t>
            </a:fld>
            <a:endParaRPr lang="de-DE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F66BF2-CFA1-4F77-A50B-3CC67116267C}" type="slidenum">
              <a:rPr lang="de-DE"/>
              <a:pPr/>
              <a:t>6</a:t>
            </a:fld>
            <a:endParaRPr lang="de-DE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3BF854-4021-4BBD-A1D6-7BAB155D1D15}" type="slidenum">
              <a:rPr lang="de-DE"/>
              <a:pPr/>
              <a:t>7</a:t>
            </a:fld>
            <a:endParaRPr lang="de-DE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C04A0-E53A-4306-8637-D4E600C44184}" type="slidenum">
              <a:rPr lang="de-DE"/>
              <a:pPr/>
              <a:t>17</a:t>
            </a:fld>
            <a:endParaRPr lang="de-DE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F66BF2-CFA1-4F77-A50B-3CC67116267C}" type="slidenum">
              <a:rPr lang="de-DE"/>
              <a:pPr/>
              <a:t>18</a:t>
            </a:fld>
            <a:endParaRPr lang="de-DE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3BF854-4021-4BBD-A1D6-7BAB155D1D15}" type="slidenum">
              <a:rPr lang="de-DE"/>
              <a:pPr/>
              <a:t>19</a:t>
            </a:fld>
            <a:endParaRPr lang="de-DE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EA62737-804E-4B3B-A98F-6D9EFAA402D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46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BF03DA-563B-4412-9628-17E168714856}" type="datetimeFigureOut">
              <a:rPr lang="de-DE" smtClean="0"/>
              <a:t>25.03.2013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5BE1ED-920B-4FA4-AB0A-35C575978078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From Feudalism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Liberalism</a:t>
            </a:r>
            <a:endParaRPr lang="de-DE" dirty="0" smtClean="0"/>
          </a:p>
          <a:p>
            <a:r>
              <a:rPr lang="de-DE" i="1" dirty="0" smtClean="0"/>
              <a:t>-</a:t>
            </a:r>
            <a:endParaRPr lang="de-DE" i="1" dirty="0"/>
          </a:p>
          <a:p>
            <a:r>
              <a:rPr lang="de-DE" i="1" dirty="0" smtClean="0"/>
              <a:t>The World </a:t>
            </a:r>
            <a:r>
              <a:rPr lang="de-DE" i="1" dirty="0" err="1" smtClean="0"/>
              <a:t>as</a:t>
            </a:r>
            <a:r>
              <a:rPr lang="de-DE" i="1" dirty="0" smtClean="0"/>
              <a:t> a </a:t>
            </a:r>
            <a:r>
              <a:rPr lang="de-DE" i="1" dirty="0" err="1" smtClean="0"/>
              <a:t>Product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its</a:t>
            </a:r>
            <a:r>
              <a:rPr lang="de-DE" i="1" dirty="0" smtClean="0"/>
              <a:t> </a:t>
            </a:r>
            <a:r>
              <a:rPr lang="de-DE" i="1" dirty="0" err="1" smtClean="0"/>
              <a:t>Past</a:t>
            </a:r>
            <a:endParaRPr lang="de-DE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Semester II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59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Lessons Learned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DE" sz="2400" dirty="0" smtClean="0"/>
              <a:t>The </a:t>
            </a:r>
            <a:r>
              <a:rPr lang="de-DE" sz="2400" dirty="0" err="1" smtClean="0"/>
              <a:t>thrill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revolution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anarchy</a:t>
            </a:r>
            <a:endParaRPr lang="de-DE" sz="2400" dirty="0" smtClean="0"/>
          </a:p>
          <a:p>
            <a:pPr lvl="1"/>
            <a:r>
              <a:rPr lang="de-DE" sz="2000" dirty="0" err="1" smtClean="0"/>
              <a:t>Intrinsic</a:t>
            </a:r>
            <a:r>
              <a:rPr lang="de-DE" sz="2000" dirty="0" smtClean="0"/>
              <a:t>?</a:t>
            </a:r>
          </a:p>
          <a:p>
            <a:r>
              <a:rPr lang="en-US" sz="2400" dirty="0"/>
              <a:t>From Theology </a:t>
            </a:r>
            <a:r>
              <a:rPr lang="en-US" sz="2400" dirty="0" smtClean="0"/>
              <a:t>to Ideology</a:t>
            </a:r>
          </a:p>
          <a:p>
            <a:r>
              <a:rPr lang="en-US" sz="2400" dirty="0" smtClean="0"/>
              <a:t>Building a castle on sand</a:t>
            </a:r>
          </a:p>
          <a:p>
            <a:pPr lvl="1"/>
            <a:r>
              <a:rPr lang="en-US" sz="2000" dirty="0" smtClean="0"/>
              <a:t>Foundation shatters the entire construct</a:t>
            </a:r>
          </a:p>
          <a:p>
            <a:pPr lvl="1"/>
            <a:r>
              <a:rPr lang="en-US" sz="2000" dirty="0" smtClean="0"/>
              <a:t>French Rev.: revolution or reform?</a:t>
            </a:r>
          </a:p>
          <a:p>
            <a:r>
              <a:rPr lang="en-US" sz="2400" dirty="0" smtClean="0"/>
              <a:t>Pendulum of History: You can’t erase the past</a:t>
            </a:r>
          </a:p>
          <a:p>
            <a:r>
              <a:rPr lang="en-US" sz="2400" dirty="0" smtClean="0"/>
              <a:t>Fear </a:t>
            </a:r>
            <a:r>
              <a:rPr lang="en-US" sz="2400" dirty="0"/>
              <a:t>the </a:t>
            </a:r>
            <a:r>
              <a:rPr lang="en-US" sz="2400" dirty="0" smtClean="0"/>
              <a:t>dissatisfied masses </a:t>
            </a:r>
          </a:p>
          <a:p>
            <a:pPr lvl="1"/>
            <a:r>
              <a:rPr lang="en-US" sz="2000" dirty="0" smtClean="0"/>
              <a:t>Proletariat, GDR  etc. etc.</a:t>
            </a:r>
          </a:p>
          <a:p>
            <a:r>
              <a:rPr lang="de-DE" sz="2400" dirty="0"/>
              <a:t>The </a:t>
            </a:r>
            <a:r>
              <a:rPr lang="de-DE" sz="2400" dirty="0" err="1"/>
              <a:t>Enlightenment</a:t>
            </a:r>
            <a:r>
              <a:rPr lang="de-DE" sz="2400" dirty="0"/>
              <a:t> </a:t>
            </a:r>
            <a:r>
              <a:rPr lang="de-DE" sz="2400" dirty="0" smtClean="0"/>
              <a:t>was/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crucial</a:t>
            </a:r>
            <a:endParaRPr lang="de-DE" sz="2400" dirty="0"/>
          </a:p>
          <a:p>
            <a:pPr marL="617220" lvl="1" indent="-342900"/>
            <a:r>
              <a:rPr lang="en-US" sz="2000" dirty="0" smtClean="0"/>
              <a:t>Love of man = Humanism = progress</a:t>
            </a:r>
          </a:p>
          <a:p>
            <a:pPr marL="617220" lvl="1" indent="-342900"/>
            <a:r>
              <a:rPr lang="en-US" sz="2000" dirty="0" smtClean="0"/>
              <a:t>Sociology, Medicine, Anthropology etc.</a:t>
            </a:r>
          </a:p>
          <a:p>
            <a:pPr marL="617220" lvl="1" indent="-342900"/>
            <a:r>
              <a:rPr lang="en-US" sz="2000" dirty="0" smtClean="0"/>
              <a:t>Free development of self = Free development of society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de-DE" sz="20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095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Lessons Learned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768284"/>
            <a:ext cx="3238128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Schlaf</a:t>
            </a:r>
            <a:r>
              <a:rPr lang="en-US" dirty="0" smtClean="0"/>
              <a:t>/</a:t>
            </a:r>
            <a:r>
              <a:rPr lang="en-US" dirty="0" err="1" smtClean="0"/>
              <a:t>Traum</a:t>
            </a:r>
            <a:r>
              <a:rPr lang="en-US" dirty="0" smtClean="0"/>
              <a:t> </a:t>
            </a:r>
            <a:r>
              <a:rPr lang="en-US" dirty="0"/>
              <a:t>der </a:t>
            </a:r>
            <a:r>
              <a:rPr lang="en-US" dirty="0" err="1"/>
              <a:t>Vernunft</a:t>
            </a:r>
            <a:r>
              <a:rPr lang="en-US" dirty="0"/>
              <a:t> </a:t>
            </a:r>
            <a:r>
              <a:rPr lang="en-US" dirty="0" err="1" smtClean="0"/>
              <a:t>birgt</a:t>
            </a:r>
            <a:r>
              <a:rPr lang="en-US" dirty="0" smtClean="0"/>
              <a:t> </a:t>
            </a:r>
            <a:r>
              <a:rPr lang="en-US" dirty="0" err="1" smtClean="0"/>
              <a:t>Ungeheuer</a:t>
            </a:r>
            <a:r>
              <a:rPr lang="en-US" dirty="0" smtClean="0"/>
              <a:t>” –Goya</a:t>
            </a:r>
          </a:p>
          <a:p>
            <a:pPr lvl="1"/>
            <a:r>
              <a:rPr lang="en-US" dirty="0" smtClean="0"/>
              <a:t> Love </a:t>
            </a:r>
            <a:r>
              <a:rPr lang="en-US" dirty="0"/>
              <a:t>of rationality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Cult of the Supreme Being</a:t>
            </a:r>
          </a:p>
          <a:p>
            <a:pPr lvl="1"/>
            <a:r>
              <a:rPr lang="en-US" dirty="0" smtClean="0"/>
              <a:t>Temple of Science and Reason instead of church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4752644" y="899428"/>
            <a:ext cx="42118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French Revolution and Napoleon Bonaparte</a:t>
            </a:r>
            <a:endParaRPr lang="de-DE" dirty="0"/>
          </a:p>
        </p:txBody>
      </p:sp>
      <p:pic>
        <p:nvPicPr>
          <p:cNvPr id="23554" name="Picture 2" descr="http://upload.wikimedia.org/wikipedia/commons/thumb/e/ee/Goya-Capricho-43.jpg/220px-Goya-Capricho-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716" y="620688"/>
            <a:ext cx="3895700" cy="571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5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772400" cy="46805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Lack </a:t>
            </a:r>
            <a:r>
              <a:rPr lang="en-US" dirty="0"/>
              <a:t>of God and religious </a:t>
            </a:r>
            <a:r>
              <a:rPr lang="en-US" dirty="0" smtClean="0"/>
              <a:t>fervor </a:t>
            </a:r>
            <a:r>
              <a:rPr lang="en-US" dirty="0"/>
              <a:t>translated into nationalism </a:t>
            </a:r>
            <a:endParaRPr lang="en-US" dirty="0" smtClean="0"/>
          </a:p>
          <a:p>
            <a:pPr lvl="1"/>
            <a:r>
              <a:rPr lang="en-US" dirty="0" smtClean="0"/>
              <a:t>Identity rooted in country not God</a:t>
            </a:r>
          </a:p>
          <a:p>
            <a:pPr lvl="1"/>
            <a:r>
              <a:rPr lang="en-US" dirty="0" smtClean="0"/>
              <a:t>Bismarck and Germany’s “</a:t>
            </a:r>
            <a:r>
              <a:rPr lang="en-US" dirty="0" err="1" smtClean="0"/>
              <a:t>Bewusstseins</a:t>
            </a:r>
            <a:r>
              <a:rPr lang="en-US" dirty="0" smtClean="0"/>
              <a:t>” issue – Maybe religion needed?</a:t>
            </a:r>
          </a:p>
          <a:p>
            <a:pPr lvl="1"/>
            <a:r>
              <a:rPr lang="en-US" dirty="0" smtClean="0"/>
              <a:t>Crusades (religious fervor needed for a cause)</a:t>
            </a:r>
          </a:p>
          <a:p>
            <a:pPr lvl="0"/>
            <a:r>
              <a:rPr lang="en-US" dirty="0" smtClean="0"/>
              <a:t>French Revolution: new </a:t>
            </a:r>
            <a:r>
              <a:rPr lang="en-US" dirty="0"/>
              <a:t>notion of time, space, language and fashion </a:t>
            </a:r>
            <a:endParaRPr lang="en-US" dirty="0" smtClean="0"/>
          </a:p>
          <a:p>
            <a:pPr lvl="1"/>
            <a:r>
              <a:rPr lang="en-US" dirty="0" smtClean="0"/>
              <a:t>precursor </a:t>
            </a:r>
            <a:r>
              <a:rPr lang="en-US" dirty="0"/>
              <a:t>to </a:t>
            </a:r>
            <a:r>
              <a:rPr lang="en-US" dirty="0" smtClean="0"/>
              <a:t> accepting multiple cultures?</a:t>
            </a:r>
          </a:p>
          <a:p>
            <a:pPr lvl="0"/>
            <a:r>
              <a:rPr lang="en-US" dirty="0" smtClean="0"/>
              <a:t>French Revolution laid basis of modern consumerism and </a:t>
            </a:r>
            <a:r>
              <a:rPr lang="en-US" dirty="0"/>
              <a:t>social structure</a:t>
            </a:r>
            <a:endParaRPr lang="de-DE" dirty="0"/>
          </a:p>
          <a:p>
            <a:pPr lvl="0"/>
            <a:r>
              <a:rPr lang="en-US" dirty="0" smtClean="0"/>
              <a:t>Privileged class vs. the rest of the citizens</a:t>
            </a:r>
          </a:p>
          <a:p>
            <a:pPr lvl="1"/>
            <a:r>
              <a:rPr lang="en-US" dirty="0" err="1" smtClean="0"/>
              <a:t>Socialdumping</a:t>
            </a:r>
            <a:r>
              <a:rPr lang="en-US" dirty="0" smtClean="0"/>
              <a:t> and Globalization</a:t>
            </a:r>
          </a:p>
          <a:p>
            <a:pPr lvl="0"/>
            <a:r>
              <a:rPr lang="en-US" dirty="0" smtClean="0"/>
              <a:t>Failure </a:t>
            </a:r>
            <a:r>
              <a:rPr lang="en-US" dirty="0"/>
              <a:t>to introduce reforms in time </a:t>
            </a:r>
          </a:p>
          <a:p>
            <a:pPr lvl="0"/>
            <a:r>
              <a:rPr lang="en-US" dirty="0" smtClean="0">
                <a:sym typeface="Wingdings"/>
              </a:rPr>
              <a:t>Reforms beneficial for government and not the people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Herdprämie</a:t>
            </a:r>
            <a:r>
              <a:rPr lang="en-US" dirty="0" smtClean="0"/>
              <a:t> vs. High Taxes</a:t>
            </a:r>
          </a:p>
          <a:p>
            <a:r>
              <a:rPr lang="en-US" dirty="0" smtClean="0"/>
              <a:t>Chain of events (economically speaking)</a:t>
            </a:r>
          </a:p>
          <a:p>
            <a:r>
              <a:rPr lang="en-US" dirty="0" smtClean="0"/>
              <a:t>Chain of events: Pendulum of History</a:t>
            </a:r>
          </a:p>
          <a:p>
            <a:pPr lvl="1"/>
            <a:r>
              <a:rPr lang="en-US" dirty="0" smtClean="0"/>
              <a:t>“Baby Boomerang” example in Iran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6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1"/>
            <a:ext cx="8363272" cy="537205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“Bias blind spots” </a:t>
            </a:r>
            <a:r>
              <a:rPr lang="en-US" dirty="0" smtClean="0"/>
              <a:t>(Princeton </a:t>
            </a:r>
            <a:r>
              <a:rPr lang="en-US" dirty="0"/>
              <a:t>University’s social psychologist Emily </a:t>
            </a:r>
            <a:r>
              <a:rPr lang="en-US" dirty="0" err="1" smtClean="0"/>
              <a:t>Pronin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The Reign of Terror and Committee of Public Safety</a:t>
            </a:r>
          </a:p>
          <a:p>
            <a:pPr lvl="1"/>
            <a:r>
              <a:rPr lang="en-US" dirty="0" smtClean="0"/>
              <a:t>Berlusconi </a:t>
            </a:r>
            <a:r>
              <a:rPr lang="en-US" dirty="0"/>
              <a:t>and </a:t>
            </a:r>
            <a:r>
              <a:rPr lang="en-US" dirty="0" err="1"/>
              <a:t>Forza</a:t>
            </a:r>
            <a:r>
              <a:rPr lang="en-US" dirty="0"/>
              <a:t> </a:t>
            </a:r>
            <a:r>
              <a:rPr lang="en-US" dirty="0" smtClean="0"/>
              <a:t>Italia (his party)</a:t>
            </a:r>
          </a:p>
          <a:p>
            <a:pPr lvl="1"/>
            <a:r>
              <a:rPr lang="en-US" dirty="0" smtClean="0"/>
              <a:t>Liberal-conservative, democratic party</a:t>
            </a:r>
          </a:p>
          <a:p>
            <a:pPr lvl="1"/>
            <a:r>
              <a:rPr lang="en-US" dirty="0" smtClean="0"/>
              <a:t>Launched in the name of democracy, then leaders forget soon after they capture power</a:t>
            </a:r>
          </a:p>
          <a:p>
            <a:pPr lvl="1"/>
            <a:r>
              <a:rPr lang="en-US" dirty="0" smtClean="0"/>
              <a:t>Despotic tendencies</a:t>
            </a:r>
          </a:p>
          <a:p>
            <a:r>
              <a:rPr lang="en-US" dirty="0"/>
              <a:t>J</a:t>
            </a:r>
            <a:r>
              <a:rPr lang="en-US" dirty="0" smtClean="0"/>
              <a:t>ustice cannot be defined, but people want to reduce injustice (Gandhi, Martin </a:t>
            </a:r>
            <a:r>
              <a:rPr lang="en-US" dirty="0"/>
              <a:t>Luther King </a:t>
            </a:r>
            <a:r>
              <a:rPr lang="en-US" dirty="0" smtClean="0"/>
              <a:t>Jr.) </a:t>
            </a:r>
          </a:p>
          <a:p>
            <a:pPr lvl="1"/>
            <a:r>
              <a:rPr lang="en-US" dirty="0" smtClean="0"/>
              <a:t>Fight injustice instead of establishing justice</a:t>
            </a:r>
          </a:p>
          <a:p>
            <a:pPr lvl="1"/>
            <a:r>
              <a:rPr lang="en-US" dirty="0" smtClean="0"/>
              <a:t>Different desires of the estates</a:t>
            </a:r>
            <a:endParaRPr lang="en-US" dirty="0"/>
          </a:p>
          <a:p>
            <a:r>
              <a:rPr lang="en-US" dirty="0" smtClean="0"/>
              <a:t>According to Plutarch: “how </a:t>
            </a:r>
            <a:r>
              <a:rPr lang="en-US" dirty="0"/>
              <a:t>best may a man make himself beloved?” </a:t>
            </a:r>
            <a:r>
              <a:rPr lang="en-US" dirty="0" err="1"/>
              <a:t>Dandamis</a:t>
            </a:r>
            <a:r>
              <a:rPr lang="en-US" dirty="0"/>
              <a:t>’ reply has been that “one is beloved if he has enormous powers but if he does not </a:t>
            </a:r>
            <a:r>
              <a:rPr lang="en-US" dirty="0" smtClean="0"/>
              <a:t>instill </a:t>
            </a:r>
            <a:r>
              <a:rPr lang="en-US" dirty="0"/>
              <a:t>fear in others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Alexander the Great and Napoleon</a:t>
            </a:r>
          </a:p>
          <a:p>
            <a:r>
              <a:rPr lang="de-DE" dirty="0" smtClean="0"/>
              <a:t>China‘s Jasmine Movement </a:t>
            </a:r>
          </a:p>
          <a:p>
            <a:pPr lvl="1"/>
            <a:r>
              <a:rPr lang="de-DE" dirty="0" smtClean="0"/>
              <a:t>tricolored flag and fraternity, liberty and equality</a:t>
            </a:r>
          </a:p>
          <a:p>
            <a:pPr lvl="1"/>
            <a:r>
              <a:rPr lang="de-DE" dirty="0" smtClean="0"/>
              <a:t>Ask for democracy and gov. becomes more repressive                                                                     </a:t>
            </a:r>
            <a:r>
              <a:rPr lang="de-DE" dirty="0" err="1" smtClean="0"/>
              <a:t>to</a:t>
            </a:r>
            <a:r>
              <a:rPr lang="de-DE" dirty="0" smtClean="0"/>
              <a:t> maintain the agitation</a:t>
            </a:r>
          </a:p>
          <a:p>
            <a:pPr lvl="1"/>
            <a:r>
              <a:rPr lang="de-DE" dirty="0" smtClean="0"/>
              <a:t>Revolutions of 1848</a:t>
            </a:r>
          </a:p>
          <a:p>
            <a:r>
              <a:rPr lang="de-DE" dirty="0" err="1" smtClean="0"/>
              <a:t>Arab</a:t>
            </a:r>
            <a:r>
              <a:rPr lang="de-DE" dirty="0" smtClean="0"/>
              <a:t> Spring</a:t>
            </a:r>
          </a:p>
          <a:p>
            <a:pPr lvl="1"/>
            <a:r>
              <a:rPr lang="de-DE" dirty="0" smtClean="0"/>
              <a:t>Social unrest through economy</a:t>
            </a:r>
          </a:p>
          <a:p>
            <a:pPr lvl="1"/>
            <a:r>
              <a:rPr lang="de-DE" dirty="0" smtClean="0"/>
              <a:t>Human rights and dignity</a:t>
            </a:r>
            <a:endParaRPr lang="de-DE" dirty="0"/>
          </a:p>
        </p:txBody>
      </p:sp>
      <p:pic>
        <p:nvPicPr>
          <p:cNvPr id="1026" name="Picture 2" descr="http://www.movements.org/page/-/images/content/blog/large/jasmine.jpeg/%40mx_50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76789"/>
            <a:ext cx="2880320" cy="1976900"/>
          </a:xfrm>
          <a:prstGeom prst="rect">
            <a:avLst/>
          </a:prstGeom>
          <a:noFill/>
          <a:ln w="38100" cap="rnd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8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29408"/>
            <a:ext cx="8424936" cy="532859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The “others” are </a:t>
            </a:r>
            <a:r>
              <a:rPr lang="en-US" dirty="0" smtClean="0"/>
              <a:t>in the wrong</a:t>
            </a:r>
          </a:p>
          <a:p>
            <a:pPr lvl="1"/>
            <a:r>
              <a:rPr lang="en-US" dirty="0" smtClean="0"/>
              <a:t>French Revolution generated </a:t>
            </a:r>
            <a:r>
              <a:rPr lang="en-US" dirty="0"/>
              <a:t>a new ideology: </a:t>
            </a:r>
            <a:r>
              <a:rPr lang="en-US" dirty="0" smtClean="0"/>
              <a:t>nationalism</a:t>
            </a:r>
          </a:p>
          <a:p>
            <a:pPr lvl="1"/>
            <a:r>
              <a:rPr lang="en-US" dirty="0" smtClean="0"/>
              <a:t>Common enemy increase patriotism/nationalism</a:t>
            </a:r>
          </a:p>
          <a:p>
            <a:pPr lvl="1"/>
            <a:r>
              <a:rPr lang="en-US" dirty="0" smtClean="0"/>
              <a:t>Wars against Napoleon in Germany</a:t>
            </a:r>
          </a:p>
          <a:p>
            <a:pPr lvl="1"/>
            <a:r>
              <a:rPr lang="en-US" dirty="0" smtClean="0"/>
              <a:t>Middle East and the West </a:t>
            </a:r>
          </a:p>
          <a:p>
            <a:pPr lvl="0"/>
            <a:r>
              <a:rPr lang="en-US" dirty="0"/>
              <a:t>Global Governance instead of Global Governance needed now?</a:t>
            </a:r>
          </a:p>
          <a:p>
            <a:pPr lvl="1"/>
            <a:r>
              <a:rPr lang="en-US" dirty="0"/>
              <a:t>Back then: Empires + </a:t>
            </a:r>
            <a:r>
              <a:rPr lang="en-US" dirty="0" smtClean="0"/>
              <a:t>nationalism</a:t>
            </a:r>
          </a:p>
          <a:p>
            <a:pPr lvl="1"/>
            <a:r>
              <a:rPr lang="en-US" dirty="0" smtClean="0"/>
              <a:t>May lead to ethnic cleansing? (From civic to ethnic nationalism)</a:t>
            </a:r>
          </a:p>
          <a:p>
            <a:pPr lvl="1"/>
            <a:r>
              <a:rPr lang="en-US" dirty="0" smtClean="0"/>
              <a:t>People used to be linked by serving one king, but broken into many regions</a:t>
            </a:r>
          </a:p>
          <a:p>
            <a:pPr lvl="1"/>
            <a:r>
              <a:rPr lang="en-US" dirty="0" smtClean="0"/>
              <a:t>Regionalism still prevails? </a:t>
            </a:r>
            <a:r>
              <a:rPr lang="en-US" dirty="0" smtClean="0">
                <a:sym typeface="Wingdings" pitchFamily="2" charset="2"/>
              </a:rPr>
              <a:t> Natural?</a:t>
            </a:r>
            <a:endParaRPr lang="en-US" dirty="0" smtClean="0"/>
          </a:p>
          <a:p>
            <a:pPr lvl="0"/>
            <a:r>
              <a:rPr lang="en-US" dirty="0" smtClean="0"/>
              <a:t>Napoleon, France and later the revolutionary spirit were feared/hated across Europe </a:t>
            </a:r>
            <a:r>
              <a:rPr lang="en-US" dirty="0"/>
              <a:t>–now Germany that figure</a:t>
            </a:r>
            <a:endParaRPr lang="de-DE" dirty="0"/>
          </a:p>
          <a:p>
            <a:pPr lvl="0"/>
            <a:r>
              <a:rPr lang="en-US" dirty="0"/>
              <a:t>Sarkozy- the new </a:t>
            </a:r>
            <a:r>
              <a:rPr lang="en-US" dirty="0" smtClean="0"/>
              <a:t>Napoleon?</a:t>
            </a:r>
          </a:p>
          <a:p>
            <a:pPr lvl="1"/>
            <a:r>
              <a:rPr lang="en-US" dirty="0" smtClean="0"/>
              <a:t>Need for hero figures such as Napoleon</a:t>
            </a:r>
          </a:p>
          <a:p>
            <a:r>
              <a:rPr lang="en-US" dirty="0" smtClean="0"/>
              <a:t>Paradox: Humanitarian efforts through military force</a:t>
            </a:r>
          </a:p>
          <a:p>
            <a:pPr lvl="1"/>
            <a:r>
              <a:rPr lang="en-US" dirty="0" smtClean="0"/>
              <a:t>NATO?</a:t>
            </a:r>
          </a:p>
          <a:p>
            <a:r>
              <a:rPr lang="en-US" dirty="0" smtClean="0"/>
              <a:t>Napoleon’s secret:</a:t>
            </a:r>
          </a:p>
          <a:p>
            <a:pPr lvl="1"/>
            <a:r>
              <a:rPr lang="en-US" dirty="0" smtClean="0"/>
              <a:t>Acts for society as a whole, while pursuing own agenda</a:t>
            </a:r>
          </a:p>
          <a:p>
            <a:pPr lvl="1"/>
            <a:r>
              <a:rPr lang="en-US" dirty="0" smtClean="0"/>
              <a:t>Bismarck – Germany and Prussia</a:t>
            </a:r>
          </a:p>
        </p:txBody>
      </p:sp>
      <p:pic>
        <p:nvPicPr>
          <p:cNvPr id="20482" name="Picture 2" descr="http://tuisto.files.wordpress.com/2011/10/sarkozy_als_napole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2" y="620688"/>
            <a:ext cx="3053859" cy="2284288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6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4896544" cy="49685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 </a:t>
            </a:r>
            <a:r>
              <a:rPr lang="en-US" dirty="0" smtClean="0"/>
              <a:t>Bourgeoisie Revolutions that follow</a:t>
            </a:r>
          </a:p>
          <a:p>
            <a:pPr lvl="1"/>
            <a:r>
              <a:rPr lang="en-US" dirty="0" smtClean="0"/>
              <a:t>Not necessarily brutality, but simply social </a:t>
            </a:r>
            <a:r>
              <a:rPr lang="de-DE" dirty="0" err="1" smtClean="0"/>
              <a:t>change</a:t>
            </a:r>
            <a:endParaRPr lang="de-DE" dirty="0" smtClean="0"/>
          </a:p>
          <a:p>
            <a:pPr lvl="1"/>
            <a:r>
              <a:rPr lang="de-DE" dirty="0" err="1" smtClean="0"/>
              <a:t>Destroy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priviliges</a:t>
            </a:r>
            <a:endParaRPr lang="de-DE" dirty="0" smtClean="0"/>
          </a:p>
          <a:p>
            <a:r>
              <a:rPr lang="de-DE" dirty="0" err="1" smtClean="0"/>
              <a:t>Enlightenment</a:t>
            </a:r>
            <a:r>
              <a:rPr lang="de-DE" dirty="0" smtClean="0"/>
              <a:t>: </a:t>
            </a:r>
            <a:r>
              <a:rPr lang="de-DE" dirty="0" err="1" smtClean="0"/>
              <a:t>seize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in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hands</a:t>
            </a:r>
            <a:endParaRPr lang="de-DE" dirty="0" smtClean="0"/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preach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graduations</a:t>
            </a:r>
            <a:r>
              <a:rPr lang="de-DE" dirty="0" smtClean="0"/>
              <a:t> etc.</a:t>
            </a:r>
          </a:p>
          <a:p>
            <a:pPr lvl="1"/>
            <a:r>
              <a:rPr lang="de-DE" dirty="0" err="1" smtClean="0"/>
              <a:t>Napoleon‘s</a:t>
            </a:r>
            <a:r>
              <a:rPr lang="de-DE" dirty="0" smtClean="0"/>
              <a:t> </a:t>
            </a:r>
            <a:r>
              <a:rPr lang="de-DE" dirty="0" err="1" smtClean="0"/>
              <a:t>doctrine</a:t>
            </a:r>
            <a:r>
              <a:rPr lang="de-DE" dirty="0" smtClean="0"/>
              <a:t>: „</a:t>
            </a:r>
            <a:r>
              <a:rPr lang="de-DE" dirty="0" err="1" smtClean="0"/>
              <a:t>careers</a:t>
            </a:r>
            <a:r>
              <a:rPr lang="de-DE" dirty="0" smtClean="0"/>
              <a:t> open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talent</a:t>
            </a:r>
            <a:r>
              <a:rPr lang="de-DE" dirty="0" smtClean="0"/>
              <a:t>“</a:t>
            </a:r>
          </a:p>
          <a:p>
            <a:pPr lvl="1"/>
            <a:r>
              <a:rPr lang="de-DE" dirty="0" err="1" smtClean="0"/>
              <a:t>Yeoman</a:t>
            </a:r>
            <a:r>
              <a:rPr lang="de-DE" dirty="0" smtClean="0"/>
              <a:t> </a:t>
            </a:r>
            <a:r>
              <a:rPr lang="de-DE" dirty="0" err="1" smtClean="0"/>
              <a:t>farmer</a:t>
            </a:r>
            <a:r>
              <a:rPr lang="de-DE" dirty="0" smtClean="0"/>
              <a:t>,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pulls</a:t>
            </a:r>
            <a:r>
              <a:rPr lang="de-DE" dirty="0" smtClean="0"/>
              <a:t> </a:t>
            </a:r>
            <a:r>
              <a:rPr lang="de-DE" dirty="0" err="1" smtClean="0"/>
              <a:t>himself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bootstraps</a:t>
            </a:r>
          </a:p>
          <a:p>
            <a:pPr lvl="1"/>
            <a:r>
              <a:rPr lang="de-DE" dirty="0" smtClean="0"/>
              <a:t>American </a:t>
            </a:r>
            <a:r>
              <a:rPr lang="de-DE" dirty="0" err="1" smtClean="0"/>
              <a:t>Dream</a:t>
            </a:r>
            <a:r>
              <a:rPr lang="de-DE" dirty="0" smtClean="0"/>
              <a:t>?</a:t>
            </a:r>
          </a:p>
          <a:p>
            <a:r>
              <a:rPr lang="en-US" dirty="0" smtClean="0"/>
              <a:t>Violent measures of the state: elimination </a:t>
            </a:r>
            <a:r>
              <a:rPr lang="en-US" dirty="0"/>
              <a:t>of political </a:t>
            </a:r>
            <a:r>
              <a:rPr lang="en-US" dirty="0" smtClean="0"/>
              <a:t>opposition</a:t>
            </a:r>
          </a:p>
          <a:p>
            <a:pPr lvl="1"/>
            <a:r>
              <a:rPr lang="en-US" dirty="0" smtClean="0"/>
              <a:t>Stalin and Great Purge</a:t>
            </a:r>
          </a:p>
          <a:p>
            <a:pPr lvl="1"/>
            <a:r>
              <a:rPr lang="en-US" dirty="0" smtClean="0"/>
              <a:t>Reign of Terror</a:t>
            </a:r>
          </a:p>
          <a:p>
            <a:r>
              <a:rPr lang="en-US" dirty="0" smtClean="0"/>
              <a:t>Cult of Supreme Being: Religions used to stabilize revolutions?</a:t>
            </a:r>
          </a:p>
          <a:p>
            <a:r>
              <a:rPr lang="en-US" dirty="0" err="1" smtClean="0"/>
              <a:t>Rousseaus</a:t>
            </a:r>
            <a:r>
              <a:rPr lang="en-US" dirty="0" smtClean="0"/>
              <a:t> Emile and the education of children</a:t>
            </a:r>
          </a:p>
          <a:p>
            <a:pPr lvl="1"/>
            <a:r>
              <a:rPr lang="en-US" dirty="0" smtClean="0"/>
              <a:t>Play in nature instead </a:t>
            </a:r>
            <a:r>
              <a:rPr lang="en-US" dirty="0" err="1" smtClean="0"/>
              <a:t>of`with</a:t>
            </a:r>
            <a:r>
              <a:rPr lang="en-US" dirty="0" smtClean="0"/>
              <a:t> computers</a:t>
            </a:r>
          </a:p>
          <a:p>
            <a:endParaRPr lang="de-DE" dirty="0"/>
          </a:p>
          <a:p>
            <a:pPr lvl="1"/>
            <a:endParaRPr lang="de-DE" dirty="0"/>
          </a:p>
        </p:txBody>
      </p:sp>
      <p:pic>
        <p:nvPicPr>
          <p:cNvPr id="21506" name="Picture 2" descr="http://www.advertiser.ie/images/2009/01//7199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041" y="2492896"/>
            <a:ext cx="2847975" cy="3810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6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293568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Liberal </a:t>
            </a:r>
            <a:r>
              <a:rPr lang="de-DE" dirty="0" err="1" smtClean="0"/>
              <a:t>notion</a:t>
            </a:r>
            <a:r>
              <a:rPr lang="de-DE" dirty="0" smtClean="0"/>
              <a:t>: „</a:t>
            </a:r>
            <a:r>
              <a:rPr lang="de-DE" dirty="0" err="1" smtClean="0"/>
              <a:t>pursuit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happiness</a:t>
            </a:r>
            <a:r>
              <a:rPr lang="de-DE" dirty="0" smtClean="0"/>
              <a:t>“</a:t>
            </a:r>
          </a:p>
          <a:p>
            <a:pPr lvl="1"/>
            <a:r>
              <a:rPr lang="de-DE" dirty="0" err="1" smtClean="0"/>
              <a:t>Includes</a:t>
            </a:r>
            <a:r>
              <a:rPr lang="de-DE" dirty="0" smtClean="0"/>
              <a:t> material </a:t>
            </a:r>
            <a:r>
              <a:rPr lang="de-DE" dirty="0" err="1" smtClean="0"/>
              <a:t>gain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Selfishness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Media</a:t>
            </a:r>
          </a:p>
          <a:p>
            <a:pPr lvl="1"/>
            <a:r>
              <a:rPr lang="de-DE" dirty="0" err="1" smtClean="0"/>
              <a:t>Rallied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sans-culottes</a:t>
            </a:r>
            <a:endParaRPr lang="de-DE" dirty="0" smtClean="0"/>
          </a:p>
          <a:p>
            <a:pPr lvl="0"/>
            <a:r>
              <a:rPr lang="en-US" dirty="0"/>
              <a:t>Nearly 50% were underemployed or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    impoverished </a:t>
            </a:r>
            <a:r>
              <a:rPr lang="en-US" dirty="0"/>
              <a:t>during the times of the French Revolution</a:t>
            </a:r>
          </a:p>
          <a:p>
            <a:pPr lvl="1"/>
            <a:r>
              <a:rPr lang="en-US" dirty="0"/>
              <a:t>Rising unemployment in Spain</a:t>
            </a:r>
          </a:p>
          <a:p>
            <a:pPr lvl="1"/>
            <a:r>
              <a:rPr lang="en-US" dirty="0"/>
              <a:t>Will backfire</a:t>
            </a:r>
          </a:p>
          <a:p>
            <a:r>
              <a:rPr lang="en-US" dirty="0"/>
              <a:t>(Neo-)liberalism backfires</a:t>
            </a:r>
          </a:p>
          <a:p>
            <a:pPr lvl="1"/>
            <a:r>
              <a:rPr lang="en-US" dirty="0"/>
              <a:t>“Bad laws are those that have as their object the welfare, the preservation, and the security of only a few members, at the expense of the rest of society” –</a:t>
            </a:r>
            <a:r>
              <a:rPr lang="en-US" dirty="0" err="1"/>
              <a:t>d’Holbach</a:t>
            </a:r>
            <a:endParaRPr lang="en-US" dirty="0"/>
          </a:p>
          <a:p>
            <a:pPr lvl="1"/>
            <a:r>
              <a:rPr lang="en-US" dirty="0"/>
              <a:t>ATTAC: distribution of </a:t>
            </a:r>
            <a:r>
              <a:rPr lang="en-US" dirty="0" smtClean="0"/>
              <a:t>wealth</a:t>
            </a:r>
          </a:p>
          <a:p>
            <a:r>
              <a:rPr lang="en-US" dirty="0" smtClean="0"/>
              <a:t>Enlightenment</a:t>
            </a:r>
            <a:r>
              <a:rPr lang="en-US" dirty="0"/>
              <a:t>: </a:t>
            </a:r>
            <a:r>
              <a:rPr lang="en-US" dirty="0" smtClean="0"/>
              <a:t>importance of the self: </a:t>
            </a:r>
            <a:r>
              <a:rPr lang="en-US" dirty="0"/>
              <a:t>capitalism, </a:t>
            </a:r>
            <a:r>
              <a:rPr lang="en-US" dirty="0" smtClean="0"/>
              <a:t>egotism…</a:t>
            </a:r>
          </a:p>
          <a:p>
            <a:r>
              <a:rPr lang="en-US" dirty="0" smtClean="0"/>
              <a:t>New </a:t>
            </a:r>
            <a:r>
              <a:rPr lang="en-US" dirty="0"/>
              <a:t>human form </a:t>
            </a:r>
            <a:r>
              <a:rPr lang="en-US" dirty="0" smtClean="0">
                <a:sym typeface="Wingdings" pitchFamily="2" charset="2"/>
              </a:rPr>
              <a:t> Industrial Revolution</a:t>
            </a:r>
          </a:p>
          <a:p>
            <a:pPr lvl="1"/>
            <a:r>
              <a:rPr lang="en-US" dirty="0" smtClean="0"/>
              <a:t>(Frankenstein</a:t>
            </a:r>
            <a:r>
              <a:rPr lang="en-US" dirty="0"/>
              <a:t>, automatons, the </a:t>
            </a:r>
            <a:r>
              <a:rPr lang="en-US" dirty="0" err="1"/>
              <a:t>digitalself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Change in philosophy (Soul as a mirror of brain functions)</a:t>
            </a:r>
            <a:endParaRPr lang="en-US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22530" name="Picture 2" descr="http://2.bp.blogspot.com/-aXsoz2dhaM8/TbyceYbG40I/AAAAAAAAAG8/icWo63QD9CQ/s1600/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519363" cy="3162301"/>
          </a:xfrm>
          <a:prstGeom prst="rect">
            <a:avLst/>
          </a:prstGeom>
          <a:noFill/>
          <a:ln w="222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6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8160" cy="851115"/>
          </a:xfrm>
          <a:ln/>
        </p:spPr>
        <p:txBody>
          <a:bodyPr tIns="35203"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err="1" smtClean="0"/>
              <a:t>Theme</a:t>
            </a:r>
            <a:r>
              <a:rPr lang="de-DE" sz="4400" dirty="0" smtClean="0"/>
              <a:t> </a:t>
            </a:r>
            <a:r>
              <a:rPr lang="de-DE" sz="4400" dirty="0" err="1" smtClean="0"/>
              <a:t>Question</a:t>
            </a:r>
            <a:endParaRPr lang="de-DE" sz="4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3568" y="1916832"/>
            <a:ext cx="8081129" cy="4248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602" rIns="0" bIns="0" anchor="ctr">
            <a:normAutofit/>
          </a:bodyPr>
          <a:lstStyle/>
          <a:p>
            <a:pPr lvl="0"/>
            <a:r>
              <a:rPr lang="de-DE" dirty="0" smtClean="0"/>
              <a:t>Ben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764704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/>
            <a:r>
              <a:rPr lang="en-US" dirty="0"/>
              <a:t>Industrialization &amp; Rev. of 1848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2702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endParaRPr lang="de-D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/>
          </a:bodyPr>
          <a:lstStyle/>
          <a:p>
            <a:pPr lvl="0"/>
            <a:r>
              <a:rPr lang="de-DE" sz="3200" dirty="0" smtClean="0"/>
              <a:t>Ben</a:t>
            </a:r>
            <a:endParaRPr lang="de-D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95727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/>
            <a:r>
              <a:rPr lang="en-US" dirty="0"/>
              <a:t>Industrialization &amp; Rev. of 1848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20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lvl="0"/>
            <a:r>
              <a:rPr lang="de-DE" dirty="0" smtClean="0"/>
              <a:t>Ben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/>
            <a:r>
              <a:rPr lang="en-US" dirty="0"/>
              <a:t>Industrialization &amp; Rev. of 1848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6534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8160" cy="851115"/>
          </a:xfrm>
          <a:ln/>
        </p:spPr>
        <p:txBody>
          <a:bodyPr tIns="35203"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err="1" smtClean="0"/>
              <a:t>Theme</a:t>
            </a:r>
            <a:r>
              <a:rPr lang="de-DE" sz="4400" dirty="0" smtClean="0"/>
              <a:t> </a:t>
            </a:r>
            <a:r>
              <a:rPr lang="de-DE" sz="4400" dirty="0" err="1" smtClean="0"/>
              <a:t>Question</a:t>
            </a:r>
            <a:endParaRPr lang="de-DE" sz="4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3568" y="1916832"/>
            <a:ext cx="8081129" cy="4248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602" rIns="0" bIns="0" anchor="ctr">
            <a:normAutofit fontScale="92500" lnSpcReduction="10000"/>
          </a:bodyPr>
          <a:lstStyle/>
          <a:p>
            <a:pPr lvl="0"/>
            <a:r>
              <a:rPr lang="en-US" dirty="0"/>
              <a:t>How did the feudal order emerge out of the Roman Empire?</a:t>
            </a:r>
            <a:endParaRPr lang="de-DE" dirty="0"/>
          </a:p>
          <a:p>
            <a:pPr lvl="0"/>
            <a:r>
              <a:rPr lang="en-US" dirty="0"/>
              <a:t>Describe the role of the kings in the High Middle Ages and how this role manifested in the “Age of Absolutism”?</a:t>
            </a:r>
            <a:endParaRPr lang="de-DE" dirty="0"/>
          </a:p>
          <a:p>
            <a:pPr lvl="0"/>
            <a:r>
              <a:rPr lang="en-US" dirty="0"/>
              <a:t>What criticisms were made of the Catholic Church during this period?</a:t>
            </a:r>
            <a:endParaRPr lang="de-DE" dirty="0"/>
          </a:p>
          <a:p>
            <a:pPr lvl="0"/>
            <a:r>
              <a:rPr lang="en-US" dirty="0"/>
              <a:t>How did social, political, and economic conditions change for peasants in the High Middle Ages?</a:t>
            </a:r>
            <a:endParaRPr lang="de-DE" dirty="0"/>
          </a:p>
          <a:p>
            <a:pPr lvl="0"/>
            <a:r>
              <a:rPr lang="en-US" dirty="0"/>
              <a:t>How did nobles and kings interact in this period? How did rulers in England, France and Germany cope with the challenges of centralization?</a:t>
            </a:r>
            <a:endParaRPr lang="de-DE" dirty="0"/>
          </a:p>
          <a:p>
            <a:pPr lvl="0"/>
            <a:r>
              <a:rPr lang="en-US" dirty="0"/>
              <a:t>In what ways did Europeans in the High Middle Ages build upon the achievements of the Early Middle Ages?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764704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The High </a:t>
            </a:r>
            <a:r>
              <a:rPr lang="de-DE" dirty="0" err="1" smtClean="0"/>
              <a:t>Middle</a:t>
            </a:r>
            <a:r>
              <a:rPr lang="de-DE" dirty="0" smtClean="0"/>
              <a:t> Ages (1000-1299)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7945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endParaRPr lang="de-D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Transitions cause strain (Roman Empire to Feudalism) </a:t>
            </a:r>
          </a:p>
          <a:p>
            <a:pPr lvl="0"/>
            <a:r>
              <a:rPr lang="en-US" sz="3200" dirty="0" smtClean="0"/>
              <a:t>Strains surface in the years to follow</a:t>
            </a:r>
            <a:endParaRPr lang="de-D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95727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The High </a:t>
            </a:r>
            <a:r>
              <a:rPr lang="de-DE" dirty="0" err="1"/>
              <a:t>Middle</a:t>
            </a:r>
            <a:r>
              <a:rPr lang="de-DE" dirty="0"/>
              <a:t> Ages (1000-1299)</a:t>
            </a:r>
          </a:p>
        </p:txBody>
      </p:sp>
    </p:spTree>
    <p:extLst>
      <p:ext uri="{BB962C8B-B14F-4D97-AF65-F5344CB8AC3E}">
        <p14:creationId xmlns:p14="http://schemas.microsoft.com/office/powerpoint/2010/main" val="3979169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lvl="0"/>
            <a:r>
              <a:rPr lang="en-US" dirty="0" smtClean="0"/>
              <a:t>State </a:t>
            </a:r>
            <a:r>
              <a:rPr lang="en-US" dirty="0"/>
              <a:t>Building, Expansion, and Conflict </a:t>
            </a:r>
            <a:endParaRPr lang="de-DE" dirty="0"/>
          </a:p>
          <a:p>
            <a:pPr lvl="0"/>
            <a:r>
              <a:rPr lang="en-US" dirty="0"/>
              <a:t>Creation, Expansion, and Interaction of Economic Systems </a:t>
            </a:r>
            <a:endParaRPr lang="de-DE" dirty="0"/>
          </a:p>
          <a:p>
            <a:pPr lvl="0"/>
            <a:r>
              <a:rPr lang="en-US" dirty="0"/>
              <a:t>Development and Transformation of Social Structures </a:t>
            </a:r>
            <a:endParaRPr lang="de-DE" dirty="0"/>
          </a:p>
          <a:p>
            <a:pPr lvl="0"/>
            <a:r>
              <a:rPr lang="en-US" dirty="0" smtClean="0"/>
              <a:t>Interaction </a:t>
            </a:r>
            <a:r>
              <a:rPr lang="en-US" dirty="0"/>
              <a:t>between </a:t>
            </a:r>
            <a:r>
              <a:rPr lang="en-US" dirty="0" smtClean="0"/>
              <a:t>people and their environment </a:t>
            </a:r>
            <a:endParaRPr lang="de-DE" dirty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smtClean="0"/>
              <a:t>   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The High </a:t>
            </a:r>
            <a:r>
              <a:rPr lang="de-DE" dirty="0" err="1"/>
              <a:t>Middle</a:t>
            </a:r>
            <a:r>
              <a:rPr lang="de-DE" dirty="0"/>
              <a:t> Ages (1000-1299)</a:t>
            </a:r>
          </a:p>
        </p:txBody>
      </p:sp>
    </p:spTree>
    <p:extLst>
      <p:ext uri="{BB962C8B-B14F-4D97-AF65-F5344CB8AC3E}">
        <p14:creationId xmlns:p14="http://schemas.microsoft.com/office/powerpoint/2010/main" val="518546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8160" cy="851115"/>
          </a:xfrm>
          <a:ln/>
        </p:spPr>
        <p:txBody>
          <a:bodyPr tIns="35203"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err="1" smtClean="0"/>
              <a:t>Theme</a:t>
            </a:r>
            <a:r>
              <a:rPr lang="de-DE" sz="4400" dirty="0" smtClean="0"/>
              <a:t> </a:t>
            </a:r>
            <a:r>
              <a:rPr lang="de-DE" sz="4400" dirty="0" err="1" smtClean="0"/>
              <a:t>Question</a:t>
            </a:r>
            <a:endParaRPr lang="de-DE" sz="4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3568" y="1916832"/>
            <a:ext cx="8228013" cy="21602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602" rIns="0" bIns="0" anchor="ctr"/>
          <a:lstStyle/>
          <a:p>
            <a:pPr marL="0" indent="0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Was </a:t>
            </a:r>
            <a:r>
              <a:rPr lang="de-DE" dirty="0" err="1"/>
              <a:t>the</a:t>
            </a:r>
            <a:r>
              <a:rPr lang="de-DE" dirty="0"/>
              <a:t> American Revolution </a:t>
            </a:r>
            <a:r>
              <a:rPr lang="de-DE" dirty="0" err="1"/>
              <a:t>Politically</a:t>
            </a:r>
            <a:r>
              <a:rPr lang="de-DE" dirty="0"/>
              <a:t> </a:t>
            </a:r>
            <a:r>
              <a:rPr lang="de-DE" dirty="0" err="1"/>
              <a:t>Radical</a:t>
            </a:r>
            <a:r>
              <a:rPr lang="de-DE" dirty="0"/>
              <a:t>?</a:t>
            </a:r>
            <a:endParaRPr lang="de-DE" dirty="0" smtClean="0"/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 smtClean="0"/>
              <a:t>Subjects</a:t>
            </a:r>
            <a:r>
              <a:rPr lang="de-DE" dirty="0" smtClean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Citizens</a:t>
            </a:r>
            <a:endParaRPr lang="de-DE" dirty="0"/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Home </a:t>
            </a:r>
            <a:r>
              <a:rPr lang="de-DE" dirty="0" err="1"/>
              <a:t>rule</a:t>
            </a:r>
            <a:r>
              <a:rPr lang="de-DE" dirty="0"/>
              <a:t> </a:t>
            </a:r>
          </a:p>
          <a:p>
            <a:pPr marL="0" indent="0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Natural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redefined</a:t>
            </a:r>
            <a:endParaRPr lang="de-DE" dirty="0"/>
          </a:p>
          <a:p>
            <a:pPr marL="0" indent="0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764704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The American Revolution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096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endParaRPr lang="de-D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The American Revolution was </a:t>
            </a:r>
            <a:r>
              <a:rPr lang="de-DE" dirty="0" err="1" smtClean="0"/>
              <a:t>Enlightened</a:t>
            </a:r>
            <a:endParaRPr lang="de-DE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 smtClean="0"/>
              <a:t>Declaration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independence</a:t>
            </a:r>
            <a:endParaRPr lang="de-DE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Locke, Voltaire, Hobbes </a:t>
            </a:r>
            <a:r>
              <a:rPr lang="de-DE" dirty="0" err="1"/>
              <a:t>etc</a:t>
            </a:r>
            <a:endParaRPr lang="de-DE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Power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/>
              <a:t>Seperation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church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state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195727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The American Revolution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351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smtClean="0"/>
              <a:t>Connections</a:t>
            </a:r>
            <a:endParaRPr lang="de-DE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Am. &amp; French </a:t>
            </a:r>
            <a:r>
              <a:rPr lang="de-DE" dirty="0" err="1"/>
              <a:t>Rev</a:t>
            </a:r>
            <a:r>
              <a:rPr lang="de-DE" dirty="0"/>
              <a:t>. → </a:t>
            </a:r>
            <a:r>
              <a:rPr lang="de-DE" dirty="0" err="1"/>
              <a:t>reclamation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(</a:t>
            </a:r>
            <a:r>
              <a:rPr lang="de-DE" dirty="0" err="1"/>
              <a:t>Rome</a:t>
            </a:r>
            <a:r>
              <a:rPr lang="de-DE" dirty="0"/>
              <a:t> &amp; Athens)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Modern </a:t>
            </a:r>
            <a:r>
              <a:rPr lang="de-DE" dirty="0" err="1"/>
              <a:t>state</a:t>
            </a:r>
            <a:endParaRPr lang="de-DE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 err="1"/>
              <a:t>Patricans</a:t>
            </a:r>
            <a:r>
              <a:rPr lang="de-DE" dirty="0"/>
              <a:t> &amp; </a:t>
            </a:r>
            <a:r>
              <a:rPr lang="de-DE" dirty="0" err="1"/>
              <a:t>Plebians</a:t>
            </a:r>
            <a:r>
              <a:rPr lang="de-DE" dirty="0"/>
              <a:t> → Gentlemen &amp; </a:t>
            </a:r>
            <a:r>
              <a:rPr lang="de-DE" dirty="0" err="1"/>
              <a:t>Commoners</a:t>
            </a:r>
            <a:endParaRPr lang="de-DE" dirty="0"/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de-DE" dirty="0"/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The American Revolution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9498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de-DE" dirty="0" smtClean="0"/>
              <a:t>Theme Questions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Was the French or American Revolution more enlightened?</a:t>
            </a:r>
            <a:endParaRPr lang="de-DE" dirty="0"/>
          </a:p>
          <a:p>
            <a:pPr lvl="0"/>
            <a:r>
              <a:rPr lang="en-US" dirty="0" smtClean="0"/>
              <a:t>French Revolution: just a myth?</a:t>
            </a:r>
            <a:endParaRPr lang="de-DE" dirty="0"/>
          </a:p>
          <a:p>
            <a:pPr lvl="0"/>
            <a:r>
              <a:rPr lang="en-US" dirty="0" smtClean="0"/>
              <a:t>Paradox: How can the French Revolution instill secular human rights, while violating them in practice?</a:t>
            </a:r>
          </a:p>
          <a:p>
            <a:r>
              <a:rPr lang="en-US" dirty="0"/>
              <a:t>Human Right vs. Human Might</a:t>
            </a:r>
          </a:p>
          <a:p>
            <a:pPr lvl="1"/>
            <a:r>
              <a:rPr lang="en-US" dirty="0" smtClean="0"/>
              <a:t>Was </a:t>
            </a:r>
            <a:r>
              <a:rPr lang="en-US" dirty="0"/>
              <a:t>the brutality of the French Revolution necessary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Did </a:t>
            </a:r>
            <a:r>
              <a:rPr lang="en-US" dirty="0"/>
              <a:t>the </a:t>
            </a:r>
            <a:r>
              <a:rPr lang="en-US" dirty="0" smtClean="0"/>
              <a:t>French Revolution grant </a:t>
            </a:r>
            <a:r>
              <a:rPr lang="en-US" dirty="0"/>
              <a:t>power to the common </a:t>
            </a:r>
            <a:r>
              <a:rPr lang="en-US" dirty="0" smtClean="0"/>
              <a:t>man?</a:t>
            </a:r>
          </a:p>
          <a:p>
            <a:pPr lvl="1"/>
            <a:r>
              <a:rPr lang="en-US" dirty="0" smtClean="0"/>
              <a:t>Rule fell </a:t>
            </a:r>
            <a:r>
              <a:rPr lang="en-US" dirty="0"/>
              <a:t>back to the </a:t>
            </a:r>
            <a:r>
              <a:rPr lang="en-US" dirty="0" smtClean="0"/>
              <a:t>monarchs</a:t>
            </a:r>
            <a:endParaRPr lang="de-DE" dirty="0"/>
          </a:p>
          <a:p>
            <a:pPr lvl="0"/>
            <a:r>
              <a:rPr lang="en-US" dirty="0"/>
              <a:t>Napoleon: </a:t>
            </a:r>
            <a:r>
              <a:rPr lang="en-US" dirty="0" smtClean="0"/>
              <a:t>Enlightened Ruler </a:t>
            </a:r>
            <a:r>
              <a:rPr lang="en-US" dirty="0"/>
              <a:t>or </a:t>
            </a:r>
            <a:r>
              <a:rPr lang="en-US" dirty="0" smtClean="0"/>
              <a:t>Tyrannical </a:t>
            </a:r>
            <a:r>
              <a:rPr lang="en-US" dirty="0"/>
              <a:t>D</a:t>
            </a:r>
            <a:r>
              <a:rPr lang="en-US" dirty="0" smtClean="0"/>
              <a:t>espot?</a:t>
            </a:r>
          </a:p>
          <a:p>
            <a:pPr lvl="0"/>
            <a:r>
              <a:rPr lang="en-US" dirty="0" smtClean="0"/>
              <a:t>Only a bourgeoisie revolution?</a:t>
            </a:r>
            <a:endParaRPr lang="de-DE" dirty="0"/>
          </a:p>
          <a:p>
            <a:r>
              <a:rPr lang="en-US" dirty="0"/>
              <a:t>French Revolution coincidental? Right dangerous mixture? Or predetermined?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644007" y="899428"/>
            <a:ext cx="426470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French Revolution and Napoleon Bonaparte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94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Theme Questions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man (echoed during Industrialization)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humans ultimately evil? </a:t>
            </a:r>
            <a:endParaRPr lang="en-US" dirty="0" smtClean="0"/>
          </a:p>
          <a:p>
            <a:pPr lvl="1"/>
            <a:r>
              <a:rPr lang="en-US" dirty="0" smtClean="0"/>
              <a:t>Enlightened concerns</a:t>
            </a:r>
          </a:p>
          <a:p>
            <a:r>
              <a:rPr lang="en-US" dirty="0" smtClean="0"/>
              <a:t>Is </a:t>
            </a:r>
            <a:r>
              <a:rPr lang="en-US" dirty="0"/>
              <a:t>it possible to </a:t>
            </a:r>
            <a:r>
              <a:rPr lang="en-US" dirty="0" smtClean="0"/>
              <a:t>reinvent/reconstruct society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Can you change its </a:t>
            </a:r>
            <a:r>
              <a:rPr lang="en-US" dirty="0"/>
              <a:t>foundation </a:t>
            </a:r>
            <a:r>
              <a:rPr lang="en-US" dirty="0" smtClean="0"/>
              <a:t>without it collapsing? </a:t>
            </a:r>
          </a:p>
          <a:p>
            <a:r>
              <a:rPr lang="en-US" dirty="0" smtClean="0"/>
              <a:t>Libertarianism or Egalitarianism?</a:t>
            </a:r>
          </a:p>
          <a:p>
            <a:pPr lvl="1"/>
            <a:r>
              <a:rPr lang="en-US" dirty="0" smtClean="0"/>
              <a:t>Difference between liberty and equality</a:t>
            </a:r>
          </a:p>
          <a:p>
            <a:r>
              <a:rPr lang="en-US" dirty="0" smtClean="0"/>
              <a:t>Human Rights: A purely western affair?</a:t>
            </a:r>
          </a:p>
          <a:p>
            <a:pPr lvl="1"/>
            <a:r>
              <a:rPr lang="en-US" dirty="0" smtClean="0"/>
              <a:t>Universalism vs. Pluralism</a:t>
            </a:r>
            <a:endParaRPr lang="de-DE" dirty="0"/>
          </a:p>
          <a:p>
            <a:r>
              <a:rPr lang="en-US" dirty="0" smtClean="0"/>
              <a:t>Truly the “Era of Reason” - Paine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35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1120</Words>
  <Application>Microsoft Office PowerPoint</Application>
  <PresentationFormat>On-screen Show (4:3)</PresentationFormat>
  <Paragraphs>189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Dactylos</vt:lpstr>
      <vt:lpstr>Semester II</vt:lpstr>
      <vt:lpstr> Theme Question</vt:lpstr>
      <vt:lpstr>Lesson Learned</vt:lpstr>
      <vt:lpstr>Connections</vt:lpstr>
      <vt:lpstr> Theme Question</vt:lpstr>
      <vt:lpstr>Lesson Learned</vt:lpstr>
      <vt:lpstr>Connections</vt:lpstr>
      <vt:lpstr>Theme Questions</vt:lpstr>
      <vt:lpstr>Theme Questions</vt:lpstr>
      <vt:lpstr>Lessons Learned</vt:lpstr>
      <vt:lpstr>Lessons Learned</vt:lpstr>
      <vt:lpstr>Connections</vt:lpstr>
      <vt:lpstr>Connections</vt:lpstr>
      <vt:lpstr>Connections</vt:lpstr>
      <vt:lpstr>Connections</vt:lpstr>
      <vt:lpstr>Connections</vt:lpstr>
      <vt:lpstr> Theme Question</vt:lpstr>
      <vt:lpstr>Lesson Learned</vt:lpstr>
      <vt:lpstr>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II</dc:title>
  <dc:creator>Melina Knabe</dc:creator>
  <cp:lastModifiedBy>Daniel Lazar</cp:lastModifiedBy>
  <cp:revision>56</cp:revision>
  <dcterms:created xsi:type="dcterms:W3CDTF">2013-02-25T08:59:44Z</dcterms:created>
  <dcterms:modified xsi:type="dcterms:W3CDTF">2013-03-25T17:46:30Z</dcterms:modified>
</cp:coreProperties>
</file>