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2" r:id="rId3"/>
    <p:sldId id="257" r:id="rId4"/>
    <p:sldId id="258" r:id="rId5"/>
    <p:sldId id="300" r:id="rId6"/>
    <p:sldId id="294" r:id="rId7"/>
    <p:sldId id="297" r:id="rId8"/>
    <p:sldId id="290" r:id="rId9"/>
    <p:sldId id="298" r:id="rId10"/>
    <p:sldId id="301" r:id="rId11"/>
    <p:sldId id="302" r:id="rId12"/>
    <p:sldId id="303" r:id="rId13"/>
    <p:sldId id="304" r:id="rId14"/>
    <p:sldId id="305" r:id="rId15"/>
    <p:sldId id="306" r:id="rId16"/>
    <p:sldId id="291" r:id="rId17"/>
    <p:sldId id="292" r:id="rId18"/>
    <p:sldId id="293" r:id="rId19"/>
    <p:sldId id="286" r:id="rId20"/>
    <p:sldId id="275" r:id="rId21"/>
    <p:sldId id="278" r:id="rId22"/>
    <p:sldId id="279" r:id="rId23"/>
    <p:sldId id="276" r:id="rId24"/>
    <p:sldId id="262" r:id="rId25"/>
    <p:sldId id="309" r:id="rId26"/>
    <p:sldId id="310" r:id="rId27"/>
    <p:sldId id="295" r:id="rId28"/>
    <p:sldId id="308" r:id="rId29"/>
    <p:sldId id="307" r:id="rId30"/>
    <p:sldId id="264" r:id="rId31"/>
    <p:sldId id="31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6" autoAdjust="0"/>
    <p:restoredTop sz="94660"/>
  </p:normalViewPr>
  <p:slideViewPr>
    <p:cSldViewPr>
      <p:cViewPr varScale="1">
        <p:scale>
          <a:sx n="53" d="100"/>
          <a:sy n="53" d="100"/>
        </p:scale>
        <p:origin x="-84" y="-3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F4E6BF-1F79-45F2-969F-D5DF84705886}" type="datetimeFigureOut">
              <a:rPr lang="en-US" smtClean="0"/>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733E9-994A-4B8E-89AB-ACA5F182C69D}" type="slidenum">
              <a:rPr lang="en-US" smtClean="0"/>
              <a:t>‹#›</a:t>
            </a:fld>
            <a:endParaRPr lang="en-US"/>
          </a:p>
        </p:txBody>
      </p:sp>
    </p:spTree>
    <p:extLst>
      <p:ext uri="{BB962C8B-B14F-4D97-AF65-F5344CB8AC3E}">
        <p14:creationId xmlns:p14="http://schemas.microsoft.com/office/powerpoint/2010/main" val="428852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4E6BF-1F79-45F2-969F-D5DF84705886}" type="datetimeFigureOut">
              <a:rPr lang="en-US" smtClean="0"/>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733E9-994A-4B8E-89AB-ACA5F182C69D}" type="slidenum">
              <a:rPr lang="en-US" smtClean="0"/>
              <a:t>‹#›</a:t>
            </a:fld>
            <a:endParaRPr lang="en-US"/>
          </a:p>
        </p:txBody>
      </p:sp>
    </p:spTree>
    <p:extLst>
      <p:ext uri="{BB962C8B-B14F-4D97-AF65-F5344CB8AC3E}">
        <p14:creationId xmlns:p14="http://schemas.microsoft.com/office/powerpoint/2010/main" val="270483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4E6BF-1F79-45F2-969F-D5DF84705886}" type="datetimeFigureOut">
              <a:rPr lang="en-US" smtClean="0"/>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733E9-994A-4B8E-89AB-ACA5F182C69D}" type="slidenum">
              <a:rPr lang="en-US" smtClean="0"/>
              <a:t>‹#›</a:t>
            </a:fld>
            <a:endParaRPr lang="en-US"/>
          </a:p>
        </p:txBody>
      </p:sp>
    </p:spTree>
    <p:extLst>
      <p:ext uri="{BB962C8B-B14F-4D97-AF65-F5344CB8AC3E}">
        <p14:creationId xmlns:p14="http://schemas.microsoft.com/office/powerpoint/2010/main" val="239129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4E6BF-1F79-45F2-969F-D5DF84705886}" type="datetimeFigureOut">
              <a:rPr lang="en-US" smtClean="0"/>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733E9-994A-4B8E-89AB-ACA5F182C69D}" type="slidenum">
              <a:rPr lang="en-US" smtClean="0"/>
              <a:t>‹#›</a:t>
            </a:fld>
            <a:endParaRPr lang="en-US"/>
          </a:p>
        </p:txBody>
      </p:sp>
    </p:spTree>
    <p:extLst>
      <p:ext uri="{BB962C8B-B14F-4D97-AF65-F5344CB8AC3E}">
        <p14:creationId xmlns:p14="http://schemas.microsoft.com/office/powerpoint/2010/main" val="310062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F4E6BF-1F79-45F2-969F-D5DF84705886}" type="datetimeFigureOut">
              <a:rPr lang="en-US" smtClean="0"/>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733E9-994A-4B8E-89AB-ACA5F182C69D}" type="slidenum">
              <a:rPr lang="en-US" smtClean="0"/>
              <a:t>‹#›</a:t>
            </a:fld>
            <a:endParaRPr lang="en-US"/>
          </a:p>
        </p:txBody>
      </p:sp>
    </p:spTree>
    <p:extLst>
      <p:ext uri="{BB962C8B-B14F-4D97-AF65-F5344CB8AC3E}">
        <p14:creationId xmlns:p14="http://schemas.microsoft.com/office/powerpoint/2010/main" val="227729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F4E6BF-1F79-45F2-969F-D5DF84705886}" type="datetimeFigureOut">
              <a:rPr lang="en-US" smtClean="0"/>
              <a:t>9/28/2011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733E9-994A-4B8E-89AB-ACA5F182C69D}" type="slidenum">
              <a:rPr lang="en-US" smtClean="0"/>
              <a:t>‹#›</a:t>
            </a:fld>
            <a:endParaRPr lang="en-US"/>
          </a:p>
        </p:txBody>
      </p:sp>
    </p:spTree>
    <p:extLst>
      <p:ext uri="{BB962C8B-B14F-4D97-AF65-F5344CB8AC3E}">
        <p14:creationId xmlns:p14="http://schemas.microsoft.com/office/powerpoint/2010/main" val="342969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F4E6BF-1F79-45F2-969F-D5DF84705886}" type="datetimeFigureOut">
              <a:rPr lang="en-US" smtClean="0"/>
              <a:t>9/28/2011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733E9-994A-4B8E-89AB-ACA5F182C69D}" type="slidenum">
              <a:rPr lang="en-US" smtClean="0"/>
              <a:t>‹#›</a:t>
            </a:fld>
            <a:endParaRPr lang="en-US"/>
          </a:p>
        </p:txBody>
      </p:sp>
    </p:spTree>
    <p:extLst>
      <p:ext uri="{BB962C8B-B14F-4D97-AF65-F5344CB8AC3E}">
        <p14:creationId xmlns:p14="http://schemas.microsoft.com/office/powerpoint/2010/main" val="383714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4E6BF-1F79-45F2-969F-D5DF84705886}" type="datetimeFigureOut">
              <a:rPr lang="en-US" smtClean="0"/>
              <a:t>9/28/2011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733E9-994A-4B8E-89AB-ACA5F182C69D}" type="slidenum">
              <a:rPr lang="en-US" smtClean="0"/>
              <a:t>‹#›</a:t>
            </a:fld>
            <a:endParaRPr lang="en-US"/>
          </a:p>
        </p:txBody>
      </p:sp>
    </p:spTree>
    <p:extLst>
      <p:ext uri="{BB962C8B-B14F-4D97-AF65-F5344CB8AC3E}">
        <p14:creationId xmlns:p14="http://schemas.microsoft.com/office/powerpoint/2010/main" val="425555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4E6BF-1F79-45F2-969F-D5DF84705886}" type="datetimeFigureOut">
              <a:rPr lang="en-US" smtClean="0"/>
              <a:t>9/28/2011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733E9-994A-4B8E-89AB-ACA5F182C69D}" type="slidenum">
              <a:rPr lang="en-US" smtClean="0"/>
              <a:t>‹#›</a:t>
            </a:fld>
            <a:endParaRPr lang="en-US"/>
          </a:p>
        </p:txBody>
      </p:sp>
    </p:spTree>
    <p:extLst>
      <p:ext uri="{BB962C8B-B14F-4D97-AF65-F5344CB8AC3E}">
        <p14:creationId xmlns:p14="http://schemas.microsoft.com/office/powerpoint/2010/main" val="289198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4E6BF-1F79-45F2-969F-D5DF84705886}" type="datetimeFigureOut">
              <a:rPr lang="en-US" smtClean="0"/>
              <a:t>9/28/2011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733E9-994A-4B8E-89AB-ACA5F182C69D}" type="slidenum">
              <a:rPr lang="en-US" smtClean="0"/>
              <a:t>‹#›</a:t>
            </a:fld>
            <a:endParaRPr lang="en-US"/>
          </a:p>
        </p:txBody>
      </p:sp>
    </p:spTree>
    <p:extLst>
      <p:ext uri="{BB962C8B-B14F-4D97-AF65-F5344CB8AC3E}">
        <p14:creationId xmlns:p14="http://schemas.microsoft.com/office/powerpoint/2010/main" val="210009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4E6BF-1F79-45F2-969F-D5DF84705886}" type="datetimeFigureOut">
              <a:rPr lang="en-US" smtClean="0"/>
              <a:t>9/28/2011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733E9-994A-4B8E-89AB-ACA5F182C69D}" type="slidenum">
              <a:rPr lang="en-US" smtClean="0"/>
              <a:t>‹#›</a:t>
            </a:fld>
            <a:endParaRPr lang="en-US"/>
          </a:p>
        </p:txBody>
      </p:sp>
    </p:spTree>
    <p:extLst>
      <p:ext uri="{BB962C8B-B14F-4D97-AF65-F5344CB8AC3E}">
        <p14:creationId xmlns:p14="http://schemas.microsoft.com/office/powerpoint/2010/main" val="281975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4E6BF-1F79-45F2-969F-D5DF84705886}" type="datetimeFigureOut">
              <a:rPr lang="en-US" smtClean="0"/>
              <a:t>9/28/2011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733E9-994A-4B8E-89AB-ACA5F182C69D}" type="slidenum">
              <a:rPr lang="en-US" smtClean="0"/>
              <a:t>‹#›</a:t>
            </a:fld>
            <a:endParaRPr lang="en-US"/>
          </a:p>
        </p:txBody>
      </p:sp>
    </p:spTree>
    <p:extLst>
      <p:ext uri="{BB962C8B-B14F-4D97-AF65-F5344CB8AC3E}">
        <p14:creationId xmlns:p14="http://schemas.microsoft.com/office/powerpoint/2010/main" val="282354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371599"/>
          </a:xfrm>
        </p:spPr>
        <p:txBody>
          <a:bodyPr/>
          <a:lstStyle/>
          <a:p>
            <a:r>
              <a:rPr lang="en-US" dirty="0" err="1" smtClean="0"/>
              <a:t>Periclean</a:t>
            </a:r>
            <a:r>
              <a:rPr lang="en-US" dirty="0" smtClean="0"/>
              <a:t> Athens</a:t>
            </a:r>
            <a:endParaRPr lang="en-US" dirty="0"/>
          </a:p>
        </p:txBody>
      </p:sp>
      <p:sp>
        <p:nvSpPr>
          <p:cNvPr id="3" name="Subtitle 2"/>
          <p:cNvSpPr>
            <a:spLocks noGrp="1"/>
          </p:cNvSpPr>
          <p:nvPr>
            <p:ph type="subTitle" idx="1"/>
          </p:nvPr>
        </p:nvSpPr>
        <p:spPr>
          <a:xfrm>
            <a:off x="990600" y="4953000"/>
            <a:ext cx="7772400" cy="1752600"/>
          </a:xfrm>
        </p:spPr>
        <p:txBody>
          <a:bodyPr>
            <a:normAutofit/>
          </a:bodyPr>
          <a:lstStyle/>
          <a:p>
            <a:r>
              <a:rPr lang="en-US" dirty="0" smtClean="0"/>
              <a:t/>
            </a:r>
            <a:br>
              <a:rPr lang="en-US" dirty="0" smtClean="0"/>
            </a:br>
            <a:endParaRPr lang="en-US" dirty="0" smtClean="0"/>
          </a:p>
          <a:p>
            <a:endParaRPr lang="en-US" sz="1600" b="1" dirty="0">
              <a:solidFill>
                <a:schemeClr val="tx1"/>
              </a:solidFill>
              <a:effectLst/>
            </a:endParaRPr>
          </a:p>
          <a:p>
            <a:r>
              <a:rPr lang="en-US" sz="1600" b="1" dirty="0" smtClean="0">
                <a:solidFill>
                  <a:schemeClr val="tx1"/>
                </a:solidFill>
                <a:effectLst/>
              </a:rPr>
              <a:t>“Pericles, son of </a:t>
            </a:r>
            <a:r>
              <a:rPr lang="en-US" sz="1600" b="1" dirty="0" err="1" smtClean="0">
                <a:solidFill>
                  <a:schemeClr val="tx1"/>
                </a:solidFill>
                <a:effectLst/>
              </a:rPr>
              <a:t>Xanthippus</a:t>
            </a:r>
            <a:r>
              <a:rPr lang="en-US" sz="1600" b="1" dirty="0" smtClean="0">
                <a:solidFill>
                  <a:schemeClr val="tx1"/>
                </a:solidFill>
                <a:effectLst/>
              </a:rPr>
              <a:t>, Athenian”.</a:t>
            </a:r>
            <a:endParaRPr lang="en-US" sz="1600" b="1" dirty="0">
              <a:solidFill>
                <a:schemeClr val="tx1"/>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23108"/>
            <a:ext cx="3276600" cy="485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8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2530" name="Rectangle 2" descr="Newsprint"/>
          <p:cNvSpPr>
            <a:spLocks noGrp="1" noChangeArrowheads="1"/>
          </p:cNvSpPr>
          <p:nvPr>
            <p:ph type="title"/>
          </p:nvPr>
        </p:nvSpPr>
        <p:spPr>
          <a:xfrm>
            <a:off x="457200" y="533400"/>
            <a:ext cx="8382000" cy="914400"/>
          </a:xfrm>
          <a:noFill/>
        </p:spPr>
        <p:txBody>
          <a:bodyPr>
            <a:normAutofit/>
          </a:bodyPr>
          <a:lstStyle/>
          <a:p>
            <a:pPr algn="ctr" eaLnBrk="1" hangingPunct="1"/>
            <a:r>
              <a:rPr lang="en-US" sz="3600" dirty="0" smtClean="0"/>
              <a:t>Parthenon: Symbol of Arête and Empire</a:t>
            </a:r>
          </a:p>
        </p:txBody>
      </p:sp>
      <p:sp>
        <p:nvSpPr>
          <p:cNvPr id="6147" name="Rectangle 3" descr="Newsprint"/>
          <p:cNvSpPr>
            <a:spLocks noGrp="1" noChangeArrowheads="1"/>
          </p:cNvSpPr>
          <p:nvPr>
            <p:ph type="body" idx="1"/>
          </p:nvPr>
        </p:nvSpPr>
        <p:spPr>
          <a:xfrm>
            <a:off x="457200" y="1981200"/>
            <a:ext cx="8153400" cy="4191000"/>
          </a:xfrm>
          <a:noFill/>
        </p:spPr>
        <p:txBody>
          <a:bodyPr>
            <a:normAutofit/>
          </a:bodyPr>
          <a:lstStyle/>
          <a:p>
            <a:r>
              <a:rPr lang="en-US" sz="2800" dirty="0" smtClean="0"/>
              <a:t>Temple to Phidias’ </a:t>
            </a:r>
            <a:r>
              <a:rPr lang="en-US" sz="2800" i="1" dirty="0" smtClean="0"/>
              <a:t>Athena </a:t>
            </a:r>
            <a:r>
              <a:rPr lang="en-US" sz="2800" i="1" dirty="0" err="1" smtClean="0"/>
              <a:t>Parthenos</a:t>
            </a:r>
            <a:r>
              <a:rPr lang="en-US" sz="2800" dirty="0" smtClean="0"/>
              <a:t>→</a:t>
            </a:r>
            <a:endParaRPr lang="en-US" sz="2800" dirty="0"/>
          </a:p>
          <a:p>
            <a:r>
              <a:rPr lang="en-US" sz="2800" dirty="0" smtClean="0"/>
              <a:t>Constructed between 447-432</a:t>
            </a:r>
          </a:p>
          <a:p>
            <a:r>
              <a:rPr lang="en-US" sz="2800" dirty="0" err="1" smtClean="0"/>
              <a:t>Iktinos</a:t>
            </a:r>
            <a:r>
              <a:rPr lang="en-US" sz="2800" dirty="0" smtClean="0"/>
              <a:t> and </a:t>
            </a:r>
            <a:r>
              <a:rPr lang="en-US" sz="2800" dirty="0" err="1" smtClean="0"/>
              <a:t>Kallikrates</a:t>
            </a:r>
            <a:r>
              <a:rPr lang="en-US" sz="2800" dirty="0" smtClean="0"/>
              <a:t> architects</a:t>
            </a:r>
          </a:p>
          <a:p>
            <a:r>
              <a:rPr lang="en-US" sz="2800" dirty="0" smtClean="0"/>
              <a:t>Dimensions: 228 x 101 ft. on top step</a:t>
            </a:r>
          </a:p>
          <a:p>
            <a:r>
              <a:rPr lang="en-US" sz="2800" dirty="0" smtClean="0"/>
              <a:t>Doric order with Ionic elements</a:t>
            </a:r>
          </a:p>
          <a:p>
            <a:pPr lvl="2"/>
            <a:r>
              <a:rPr lang="en-US" sz="2800" dirty="0" smtClean="0"/>
              <a:t>8 columns at end (usually 6)</a:t>
            </a:r>
          </a:p>
          <a:p>
            <a:pPr lvl="2"/>
            <a:r>
              <a:rPr lang="en-US" sz="2800" dirty="0" smtClean="0"/>
              <a:t>17 columns on sides</a:t>
            </a:r>
          </a:p>
          <a:p>
            <a:pPr lvl="1" eaLnBrk="1" hangingPunct="1"/>
            <a:endParaRPr lang="en-US" b="1" dirty="0" smtClean="0"/>
          </a:p>
        </p:txBody>
      </p:sp>
      <p:pic>
        <p:nvPicPr>
          <p:cNvPr id="1740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133600"/>
            <a:ext cx="1828800" cy="30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87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147">
                                            <p:txEl>
                                              <p:pRg st="5" end="5"/>
                                            </p:txEl>
                                          </p:spTgt>
                                        </p:tgtEl>
                                        <p:attrNameLst>
                                          <p:attrName>style.visibility</p:attrName>
                                        </p:attrNameLst>
                                      </p:cBhvr>
                                      <p:to>
                                        <p:strVal val="visible"/>
                                      </p:to>
                                    </p:set>
                                    <p:animEffect transition="in" filter="wipe(left)">
                                      <p:cBhvr>
                                        <p:cTn id="30" dur="500"/>
                                        <p:tgtEl>
                                          <p:spTgt spid="6147">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147">
                                            <p:txEl>
                                              <p:pRg st="6" end="6"/>
                                            </p:txEl>
                                          </p:spTgt>
                                        </p:tgtEl>
                                        <p:attrNameLst>
                                          <p:attrName>style.visibility</p:attrName>
                                        </p:attrNameLst>
                                      </p:cBhvr>
                                      <p:to>
                                        <p:strVal val="visible"/>
                                      </p:to>
                                    </p:set>
                                    <p:animEffect transition="in" filter="wipe(left)">
                                      <p:cBhvr>
                                        <p:cTn id="33"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33400"/>
            <a:ext cx="8229600" cy="914400"/>
          </a:xfrm>
        </p:spPr>
        <p:txBody>
          <a:bodyPr>
            <a:normAutofit/>
          </a:bodyPr>
          <a:lstStyle/>
          <a:p>
            <a:r>
              <a:rPr lang="en-US" sz="3600" dirty="0" smtClean="0"/>
              <a:t>Parthenon: Symbol of Arête and Empire</a:t>
            </a:r>
            <a:endParaRPr lang="en-US" sz="3600" b="1" dirty="0" smtClean="0"/>
          </a:p>
        </p:txBody>
      </p:sp>
      <p:sp>
        <p:nvSpPr>
          <p:cNvPr id="44035" name="Rectangle 3"/>
          <p:cNvSpPr>
            <a:spLocks noGrp="1" noChangeArrowheads="1"/>
          </p:cNvSpPr>
          <p:nvPr>
            <p:ph type="body" idx="1"/>
          </p:nvPr>
        </p:nvSpPr>
        <p:spPr/>
        <p:txBody>
          <a:bodyPr/>
          <a:lstStyle/>
          <a:p>
            <a:pPr eaLnBrk="1" hangingPunct="1">
              <a:lnSpc>
                <a:spcPct val="80000"/>
              </a:lnSpc>
            </a:pPr>
            <a:r>
              <a:rPr lang="en-US" sz="2800" dirty="0" err="1" smtClean="0"/>
              <a:t>Metope</a:t>
            </a:r>
            <a:r>
              <a:rPr lang="en-US" sz="2800" dirty="0" smtClean="0"/>
              <a:t> Sculpture: Hellenic </a:t>
            </a:r>
            <a:r>
              <a:rPr lang="en-US" sz="2800" dirty="0" smtClean="0">
                <a:solidFill>
                  <a:srgbClr val="FF0000"/>
                </a:solidFill>
              </a:rPr>
              <a:t>Superiority</a:t>
            </a:r>
            <a:r>
              <a:rPr lang="en-US" sz="2800" dirty="0" smtClean="0"/>
              <a:t> </a:t>
            </a:r>
            <a:r>
              <a:rPr lang="en-US" sz="2800" dirty="0" smtClean="0"/>
              <a:t>over Barbarian (Persian) Emotionality</a:t>
            </a:r>
          </a:p>
          <a:p>
            <a:pPr>
              <a:lnSpc>
                <a:spcPct val="80000"/>
              </a:lnSpc>
            </a:pPr>
            <a:r>
              <a:rPr lang="en-US" sz="2800" dirty="0" smtClean="0"/>
              <a:t>Acropolis as Destination Point of </a:t>
            </a:r>
            <a:r>
              <a:rPr lang="en-US" sz="2800" dirty="0" err="1"/>
              <a:t>Panathenaic</a:t>
            </a:r>
            <a:r>
              <a:rPr lang="en-US" sz="2800" dirty="0"/>
              <a:t> Procession </a:t>
            </a:r>
            <a:r>
              <a:rPr lang="en-US" sz="2800" dirty="0" smtClean="0"/>
              <a:t>(</a:t>
            </a:r>
            <a:r>
              <a:rPr lang="en-US" sz="2800" dirty="0" smtClean="0">
                <a:solidFill>
                  <a:srgbClr val="FF0000"/>
                </a:solidFill>
              </a:rPr>
              <a:t>Tribute-Bearers</a:t>
            </a:r>
            <a:r>
              <a:rPr lang="en-US" sz="2800" dirty="0" smtClean="0"/>
              <a:t>)</a:t>
            </a:r>
          </a:p>
          <a:p>
            <a:pPr eaLnBrk="1" hangingPunct="1">
              <a:lnSpc>
                <a:spcPct val="80000"/>
              </a:lnSpc>
            </a:pPr>
            <a:r>
              <a:rPr lang="en-US" sz="2800" dirty="0" smtClean="0"/>
              <a:t>Depiction of </a:t>
            </a:r>
            <a:r>
              <a:rPr lang="en-US" sz="2800" dirty="0" err="1" smtClean="0"/>
              <a:t>Panathenaic</a:t>
            </a:r>
            <a:r>
              <a:rPr lang="en-US" sz="2800" dirty="0" smtClean="0"/>
              <a:t> Procession on Inner Frieze (Gods and Athenians: </a:t>
            </a:r>
            <a:r>
              <a:rPr lang="en-US" sz="2800" i="1" dirty="0" err="1" smtClean="0">
                <a:solidFill>
                  <a:srgbClr val="FF0000"/>
                </a:solidFill>
              </a:rPr>
              <a:t>Hybris</a:t>
            </a:r>
            <a:r>
              <a:rPr lang="en-US" sz="2800" dirty="0" smtClean="0"/>
              <a:t>?)</a:t>
            </a:r>
          </a:p>
          <a:p>
            <a:pPr eaLnBrk="1" hangingPunct="1">
              <a:lnSpc>
                <a:spcPct val="80000"/>
              </a:lnSpc>
            </a:pPr>
            <a:r>
              <a:rPr lang="en-US" sz="2800" dirty="0" smtClean="0"/>
              <a:t>Chryselephantine Athena (Ivory and Gold)</a:t>
            </a:r>
          </a:p>
          <a:p>
            <a:pPr eaLnBrk="1" hangingPunct="1">
              <a:lnSpc>
                <a:spcPct val="80000"/>
              </a:lnSpc>
            </a:pPr>
            <a:r>
              <a:rPr lang="en-US" sz="2800" dirty="0" smtClean="0"/>
              <a:t>Imperial Statement: Blending of </a:t>
            </a:r>
            <a:r>
              <a:rPr lang="en-US" sz="2800" dirty="0" smtClean="0">
                <a:solidFill>
                  <a:srgbClr val="FF0000"/>
                </a:solidFill>
              </a:rPr>
              <a:t>Ionic and </a:t>
            </a:r>
            <a:r>
              <a:rPr lang="en-US" sz="2800" dirty="0" smtClean="0">
                <a:solidFill>
                  <a:srgbClr val="FF0000"/>
                </a:solidFill>
              </a:rPr>
              <a:t>Doric</a:t>
            </a:r>
            <a:endParaRPr lang="en-US" sz="2800" b="1" dirty="0" smtClean="0"/>
          </a:p>
          <a:p>
            <a:pPr eaLnBrk="1" hangingPunct="1">
              <a:lnSpc>
                <a:spcPct val="80000"/>
              </a:lnSpc>
            </a:pPr>
            <a:endParaRPr lang="en-US" sz="2800" dirty="0" smtClean="0"/>
          </a:p>
        </p:txBody>
      </p:sp>
    </p:spTree>
    <p:extLst>
      <p:ext uri="{BB962C8B-B14F-4D97-AF65-F5344CB8AC3E}">
        <p14:creationId xmlns:p14="http://schemas.microsoft.com/office/powerpoint/2010/main" val="244018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left)">
                                      <p:cBhvr>
                                        <p:cTn id="17" dur="500"/>
                                        <p:tgtEl>
                                          <p:spTgt spid="44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ipe(left)">
                                      <p:cBhvr>
                                        <p:cTn id="22" dur="5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wipe(left)">
                                      <p:cBhvr>
                                        <p:cTn id="27"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1210324639"/>
              </p:ext>
            </p:extLst>
          </p:nvPr>
        </p:nvGraphicFramePr>
        <p:xfrm>
          <a:off x="152400" y="1348365"/>
          <a:ext cx="3698858" cy="4313670"/>
        </p:xfrm>
        <a:graphic>
          <a:graphicData uri="http://schemas.openxmlformats.org/presentationml/2006/ole">
            <mc:AlternateContent xmlns:mc="http://schemas.openxmlformats.org/markup-compatibility/2006">
              <mc:Choice xmlns:v="urn:schemas-microsoft-com:vml" Requires="v">
                <p:oleObj spid="_x0000_s20487" name="Clip" r:id="rId3" imgW="4952381" imgH="5775238" progId="MS_ClipArt_Gallery.2">
                  <p:embed/>
                </p:oleObj>
              </mc:Choice>
              <mc:Fallback>
                <p:oleObj name="Clip" r:id="rId3" imgW="4952381" imgH="577523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48365"/>
                        <a:ext cx="3698858" cy="4313670"/>
                      </a:xfrm>
                      <a:prstGeom prst="rect">
                        <a:avLst/>
                      </a:prstGeom>
                      <a:noFill/>
                      <a:ln w="19050">
                        <a:solidFill>
                          <a:schemeClr val="tx1"/>
                        </a:solidFill>
                        <a:miter lim="800000"/>
                        <a:headEnd/>
                        <a:tailEnd/>
                      </a:ln>
                      <a:effectLst/>
                    </p:spPr>
                  </p:pic>
                </p:oleObj>
              </mc:Fallback>
            </mc:AlternateContent>
          </a:graphicData>
        </a:graphic>
      </p:graphicFrame>
      <p:sp>
        <p:nvSpPr>
          <p:cNvPr id="1027" name="Text Box 6"/>
          <p:cNvSpPr txBox="1">
            <a:spLocks noChangeArrowheads="1"/>
          </p:cNvSpPr>
          <p:nvPr/>
        </p:nvSpPr>
        <p:spPr bwMode="auto">
          <a:xfrm>
            <a:off x="457200" y="73025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r>
              <a:rPr lang="en-US" sz="3600" b="1" dirty="0">
                <a:latin typeface="+mj-lt"/>
              </a:rPr>
              <a:t>Parthenon and Acropolis (from west)</a:t>
            </a: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505200"/>
            <a:ext cx="4813788"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04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52400" y="1905000"/>
          <a:ext cx="8839200" cy="3225800"/>
        </p:xfrm>
        <a:graphic>
          <a:graphicData uri="http://schemas.openxmlformats.org/presentationml/2006/ole">
            <mc:AlternateContent xmlns:mc="http://schemas.openxmlformats.org/markup-compatibility/2006">
              <mc:Choice xmlns:v="urn:schemas-microsoft-com:vml" Requires="v">
                <p:oleObj spid="_x0000_s21512" name="Clip" r:id="rId3" imgW="4572396" imgH="1683810" progId="MS_ClipArt_Gallery.2">
                  <p:embed/>
                </p:oleObj>
              </mc:Choice>
              <mc:Fallback>
                <p:oleObj name="Clip" r:id="rId3" imgW="4572396" imgH="168381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05000"/>
                        <a:ext cx="8839200" cy="3225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5" name="Text Box 3" descr="Newsprint"/>
          <p:cNvSpPr txBox="1">
            <a:spLocks noChangeArrowheads="1"/>
          </p:cNvSpPr>
          <p:nvPr/>
        </p:nvSpPr>
        <p:spPr bwMode="auto">
          <a:xfrm>
            <a:off x="762000" y="990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a:spcBef>
                <a:spcPct val="50000"/>
              </a:spcBef>
            </a:pPr>
            <a:r>
              <a:rPr lang="en-US" sz="3600" dirty="0">
                <a:latin typeface="+mj-lt"/>
              </a:rPr>
              <a:t>Parthenon </a:t>
            </a:r>
            <a:r>
              <a:rPr lang="en-US" sz="3600" dirty="0" smtClean="0">
                <a:latin typeface="+mj-lt"/>
              </a:rPr>
              <a:t>from </a:t>
            </a:r>
            <a:r>
              <a:rPr lang="en-US" sz="3600" dirty="0">
                <a:latin typeface="+mj-lt"/>
              </a:rPr>
              <a:t>the </a:t>
            </a:r>
            <a:r>
              <a:rPr lang="en-US" sz="3600" dirty="0" err="1">
                <a:latin typeface="+mj-lt"/>
              </a:rPr>
              <a:t>Pnyx</a:t>
            </a:r>
            <a:r>
              <a:rPr lang="en-US" sz="3600" dirty="0">
                <a:latin typeface="+mj-lt"/>
              </a:rPr>
              <a:t> (1910)</a:t>
            </a:r>
          </a:p>
        </p:txBody>
      </p:sp>
    </p:spTree>
    <p:extLst>
      <p:ext uri="{BB962C8B-B14F-4D97-AF65-F5344CB8AC3E}">
        <p14:creationId xmlns:p14="http://schemas.microsoft.com/office/powerpoint/2010/main" val="1895149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1676400"/>
            <a:ext cx="8534400" cy="4724400"/>
          </a:xfrm>
        </p:spPr>
        <p:txBody>
          <a:bodyPr/>
          <a:lstStyle/>
          <a:p>
            <a:pPr algn="l"/>
            <a:r>
              <a:rPr lang="en-US" sz="2000" b="1" dirty="0" smtClean="0">
                <a:latin typeface="+mn-lt"/>
              </a:rPr>
              <a:t>But there was one measure above all which at once gave the greatest pleasure to the Athenians, adorned their city and created amazement among the rest of mankind, and which is today the sole testimony that the tales of the ancient power and glory of Greece are no mere fables. By this I mean his [Pericles’] construction of temples and buildings; and yet it was this, more than any other action of his, which his enemies slandered and misrepresented. They cried out in the Assembly that Athens had lost its good name and disgraced itself by transferring from Delos into its own keeping the funds that had been contributed by the rest of Greece… “The Greeks must be outraged,” they cried. “They must consider this an act of bare-faced tyranny, when they see that with their own contributions, extorted from them by force for the war against the Persians, we are gilding and beautifying our city, as if it were some vain woman decking herself out with costly stones and statues and temples worth millions.”</a:t>
            </a:r>
            <a:br>
              <a:rPr lang="en-US" sz="2000" b="1" dirty="0" smtClean="0">
                <a:latin typeface="+mn-lt"/>
              </a:rPr>
            </a:br>
            <a:r>
              <a:rPr lang="en-US" sz="2000" b="1" dirty="0" smtClean="0">
                <a:latin typeface="+mn-lt"/>
              </a:rPr>
              <a:t>					-Plutarch, </a:t>
            </a:r>
            <a:r>
              <a:rPr lang="en-US" sz="2000" b="1" i="1" dirty="0" smtClean="0">
                <a:latin typeface="+mn-lt"/>
              </a:rPr>
              <a:t>Life of Pericles</a:t>
            </a:r>
            <a:r>
              <a:rPr lang="en-US" sz="2000" b="1" dirty="0" smtClean="0">
                <a:latin typeface="+mn-lt"/>
              </a:rPr>
              <a:t>, 12</a:t>
            </a:r>
            <a:r>
              <a:rPr lang="en-US" sz="2000" b="1" dirty="0" smtClean="0"/>
              <a:t/>
            </a:r>
            <a:br>
              <a:rPr lang="en-US" sz="2000" b="1" dirty="0" smtClean="0"/>
            </a:br>
            <a:endParaRPr lang="en-US" sz="2000" b="1" dirty="0" smtClean="0"/>
          </a:p>
        </p:txBody>
      </p:sp>
      <p:sp>
        <p:nvSpPr>
          <p:cNvPr id="33795" name="Text Box 3"/>
          <p:cNvSpPr txBox="1">
            <a:spLocks noChangeArrowheads="1"/>
          </p:cNvSpPr>
          <p:nvPr/>
        </p:nvSpPr>
        <p:spPr bwMode="auto">
          <a:xfrm>
            <a:off x="609600" y="854075"/>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algn="ctr" eaLnBrk="1" hangingPunct="1"/>
            <a:r>
              <a:rPr lang="en-US" sz="3600" dirty="0" smtClean="0">
                <a:latin typeface="+mj-lt"/>
              </a:rPr>
              <a:t>Parthenon: Symbol of Arête and Empire</a:t>
            </a:r>
            <a:endParaRPr lang="en-US" sz="3600" b="1" dirty="0">
              <a:latin typeface="+mj-lt"/>
            </a:endParaRPr>
          </a:p>
        </p:txBody>
      </p:sp>
    </p:spTree>
    <p:extLst>
      <p:ext uri="{BB962C8B-B14F-4D97-AF65-F5344CB8AC3E}">
        <p14:creationId xmlns:p14="http://schemas.microsoft.com/office/powerpoint/2010/main" val="133564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sz="3200" dirty="0" smtClean="0"/>
              <a:t/>
            </a:r>
            <a:br>
              <a:rPr lang="en-US" sz="3200" dirty="0" smtClean="0"/>
            </a:br>
            <a:r>
              <a:rPr lang="en-US" sz="3200" dirty="0"/>
              <a:t/>
            </a:r>
            <a:br>
              <a:rPr lang="en-US" sz="3200" dirty="0"/>
            </a:br>
            <a:r>
              <a:rPr lang="en-US" sz="3200" dirty="0" smtClean="0"/>
              <a:t>Parthenon</a:t>
            </a:r>
            <a:r>
              <a:rPr lang="en-US" sz="3200" dirty="0"/>
              <a:t>: Symbol of </a:t>
            </a:r>
            <a:r>
              <a:rPr lang="en-US" sz="3200" dirty="0" smtClean="0"/>
              <a:t>Arête </a:t>
            </a:r>
            <a:r>
              <a:rPr lang="en-US" sz="3200" dirty="0"/>
              <a:t>and Empire</a:t>
            </a:r>
            <a:r>
              <a:rPr lang="en-US" sz="3200" b="1" dirty="0"/>
              <a:t/>
            </a:r>
            <a:br>
              <a:rPr lang="en-US" sz="3200" b="1" dirty="0"/>
            </a:br>
            <a:r>
              <a:rPr lang="en-US" sz="3200" b="1" dirty="0" smtClean="0"/>
              <a:t/>
            </a:r>
            <a:br>
              <a:rPr lang="en-US" sz="3200" b="1" dirty="0" smtClean="0"/>
            </a:br>
            <a:endParaRPr lang="en-US" sz="3200" b="1" dirty="0" smtClean="0"/>
          </a:p>
        </p:txBody>
      </p:sp>
      <p:sp>
        <p:nvSpPr>
          <p:cNvPr id="34819" name="Rectangle 3"/>
          <p:cNvSpPr>
            <a:spLocks noGrp="1" noChangeArrowheads="1"/>
          </p:cNvSpPr>
          <p:nvPr>
            <p:ph type="subTitle" idx="4294967295"/>
          </p:nvPr>
        </p:nvSpPr>
        <p:spPr>
          <a:xfrm>
            <a:off x="457200" y="1828800"/>
            <a:ext cx="8229600" cy="4289425"/>
          </a:xfrm>
        </p:spPr>
        <p:txBody>
          <a:bodyPr>
            <a:normAutofit/>
          </a:bodyPr>
          <a:lstStyle/>
          <a:p>
            <a:pPr marL="0" indent="0" eaLnBrk="1" hangingPunct="1">
              <a:lnSpc>
                <a:spcPct val="90000"/>
              </a:lnSpc>
              <a:buFont typeface="Wingdings" pitchFamily="2" charset="2"/>
              <a:buNone/>
            </a:pPr>
            <a:endParaRPr lang="en-US" sz="2800" dirty="0" smtClean="0"/>
          </a:p>
          <a:p>
            <a:pPr marL="0" indent="0" eaLnBrk="1" hangingPunct="1">
              <a:lnSpc>
                <a:spcPct val="90000"/>
              </a:lnSpc>
              <a:buFont typeface="Wingdings" pitchFamily="2" charset="2"/>
              <a:buNone/>
            </a:pPr>
            <a:r>
              <a:rPr lang="en-US" sz="2800" dirty="0" smtClean="0"/>
              <a:t>Athens, alone of the states we know, comes to her testing time in a greatness that surpasses what was imagined of her. In her case, and in her case alone, no invading enemy is ashamed at being defeated, and no subject can complain of being governed by people unfit for their responsibilities. Mighty indeed are the marks and monuments of our empire which we have left.</a:t>
            </a:r>
          </a:p>
          <a:p>
            <a:pPr marL="0" indent="0" eaLnBrk="1" hangingPunct="1">
              <a:lnSpc>
                <a:spcPct val="90000"/>
              </a:lnSpc>
              <a:buFont typeface="Wingdings" pitchFamily="2" charset="2"/>
              <a:buNone/>
            </a:pPr>
            <a:endParaRPr lang="en-US" sz="2800" dirty="0"/>
          </a:p>
          <a:p>
            <a:pPr marL="0" indent="0">
              <a:lnSpc>
                <a:spcPct val="90000"/>
              </a:lnSpc>
              <a:buNone/>
            </a:pPr>
            <a:r>
              <a:rPr lang="en-US" sz="2800" dirty="0" smtClean="0"/>
              <a:t>				- Pericles’ Funeral Oration</a:t>
            </a:r>
          </a:p>
        </p:txBody>
      </p:sp>
    </p:spTree>
    <p:extLst>
      <p:ext uri="{BB962C8B-B14F-4D97-AF65-F5344CB8AC3E}">
        <p14:creationId xmlns:p14="http://schemas.microsoft.com/office/powerpoint/2010/main" val="76334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i="1" dirty="0" err="1" smtClean="0"/>
              <a:t>Heliaia</a:t>
            </a:r>
            <a:r>
              <a:rPr lang="en-US" dirty="0" smtClean="0"/>
              <a:t> Reform</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 judge. Only jury. </a:t>
            </a:r>
            <a:endParaRPr lang="en-US" dirty="0" smtClean="0"/>
          </a:p>
          <a:p>
            <a:r>
              <a:rPr lang="en-US" dirty="0" smtClean="0"/>
              <a:t>Corruption problems</a:t>
            </a:r>
            <a:endParaRPr lang="en-US" dirty="0" smtClean="0"/>
          </a:p>
          <a:p>
            <a:r>
              <a:rPr lang="en-US" dirty="0"/>
              <a:t>Complicated system of assigning jurors to minimize bribery</a:t>
            </a:r>
          </a:p>
          <a:p>
            <a:r>
              <a:rPr lang="en-US" dirty="0" smtClean="0"/>
              <a:t>Introduced </a:t>
            </a:r>
            <a:r>
              <a:rPr lang="en-US" dirty="0" smtClean="0"/>
              <a:t>jury pay (3 </a:t>
            </a:r>
            <a:r>
              <a:rPr lang="en-US" i="1" dirty="0" err="1" smtClean="0"/>
              <a:t>obols</a:t>
            </a:r>
            <a:r>
              <a:rPr lang="en-US" dirty="0" smtClean="0"/>
              <a:t>/day)</a:t>
            </a:r>
          </a:p>
          <a:p>
            <a:r>
              <a:rPr lang="en-US" dirty="0"/>
              <a:t>Jury deliberation often functioned as an old age pension</a:t>
            </a:r>
          </a:p>
          <a:p>
            <a:r>
              <a:rPr lang="en-US" dirty="0" smtClean="0"/>
              <a:t>No </a:t>
            </a:r>
            <a:r>
              <a:rPr lang="en-US" dirty="0" smtClean="0"/>
              <a:t>public prosecutor or lawyers. Plaintiff and defendant face to face. Speechwriters employed.</a:t>
            </a:r>
          </a:p>
          <a:p>
            <a:r>
              <a:rPr lang="en-US" dirty="0" smtClean="0"/>
              <a:t>No </a:t>
            </a:r>
            <a:r>
              <a:rPr lang="en-US" dirty="0" smtClean="0"/>
              <a:t>jury deliberation. Only a </a:t>
            </a:r>
            <a:r>
              <a:rPr lang="en-US" dirty="0" smtClean="0"/>
              <a:t>vote.</a:t>
            </a:r>
            <a:endParaRPr lang="en-US" sz="2500" dirty="0"/>
          </a:p>
          <a:p>
            <a:r>
              <a:rPr lang="en-US" dirty="0"/>
              <a:t>1 day maximum </a:t>
            </a:r>
            <a:r>
              <a:rPr lang="en-US" dirty="0" smtClean="0"/>
              <a:t>trial</a:t>
            </a:r>
            <a:endParaRPr lang="en-US" dirty="0" smtClean="0"/>
          </a:p>
          <a:p>
            <a:r>
              <a:rPr lang="en-US" dirty="0" smtClean="0"/>
              <a:t>If plaintiff lost, he paid % of his professed damages to </a:t>
            </a:r>
            <a:r>
              <a:rPr lang="en-US" dirty="0" smtClean="0"/>
              <a:t>State</a:t>
            </a:r>
            <a:endParaRPr lang="en-US" dirty="0" smtClean="0"/>
          </a:p>
        </p:txBody>
      </p:sp>
    </p:spTree>
    <p:extLst>
      <p:ext uri="{BB962C8B-B14F-4D97-AF65-F5344CB8AC3E}">
        <p14:creationId xmlns:p14="http://schemas.microsoft.com/office/powerpoint/2010/main" val="342462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err="1" smtClean="0"/>
              <a:t>Heliaia</a:t>
            </a:r>
            <a:r>
              <a:rPr lang="en-US" dirty="0" smtClean="0"/>
              <a:t> Reform</a:t>
            </a:r>
            <a:endParaRPr lang="en-US" dirty="0"/>
          </a:p>
        </p:txBody>
      </p:sp>
      <p:sp>
        <p:nvSpPr>
          <p:cNvPr id="5" name="Content Placeholder 4"/>
          <p:cNvSpPr>
            <a:spLocks noGrp="1"/>
          </p:cNvSpPr>
          <p:nvPr>
            <p:ph sz="half" idx="1"/>
          </p:nvPr>
        </p:nvSpPr>
        <p:spPr/>
        <p:txBody>
          <a:bodyPr>
            <a:normAutofit fontScale="85000" lnSpcReduction="20000"/>
          </a:bodyPr>
          <a:lstStyle/>
          <a:p>
            <a:pPr marL="0" indent="0" algn="ctr">
              <a:buNone/>
            </a:pPr>
            <a:r>
              <a:rPr lang="en-US" u="sng" dirty="0" smtClean="0"/>
              <a:t>Strengths</a:t>
            </a:r>
          </a:p>
          <a:p>
            <a:r>
              <a:rPr lang="en-US" dirty="0" smtClean="0"/>
              <a:t>Simple</a:t>
            </a:r>
          </a:p>
          <a:p>
            <a:r>
              <a:rPr lang="en-US" dirty="0" smtClean="0"/>
              <a:t>Equal. No advantage to wealthy</a:t>
            </a:r>
          </a:p>
          <a:p>
            <a:r>
              <a:rPr lang="en-US" dirty="0" smtClean="0"/>
              <a:t>Speedy</a:t>
            </a:r>
          </a:p>
          <a:p>
            <a:r>
              <a:rPr lang="en-US" dirty="0" smtClean="0"/>
              <a:t>Open to all. No barrier between citizens and law</a:t>
            </a:r>
          </a:p>
          <a:p>
            <a:r>
              <a:rPr lang="en-US" dirty="0"/>
              <a:t>Demanded responsible and informed citizenry</a:t>
            </a:r>
          </a:p>
          <a:p>
            <a:r>
              <a:rPr lang="en-US" dirty="0" smtClean="0"/>
              <a:t>Democratic</a:t>
            </a:r>
            <a:endParaRPr lang="en-US" dirty="0" smtClean="0"/>
          </a:p>
          <a:p>
            <a:r>
              <a:rPr lang="en-US" dirty="0" smtClean="0"/>
              <a:t>System </a:t>
            </a:r>
            <a:r>
              <a:rPr lang="en-US" dirty="0" smtClean="0"/>
              <a:t>passes the truest test: other states adopt it (?)</a:t>
            </a:r>
          </a:p>
          <a:p>
            <a:endParaRPr lang="en-US" dirty="0" smtClean="0"/>
          </a:p>
          <a:p>
            <a:endParaRPr lang="en-US" dirty="0"/>
          </a:p>
        </p:txBody>
      </p:sp>
      <p:sp>
        <p:nvSpPr>
          <p:cNvPr id="6" name="Content Placeholder 5"/>
          <p:cNvSpPr>
            <a:spLocks noGrp="1"/>
          </p:cNvSpPr>
          <p:nvPr>
            <p:ph sz="half" idx="2"/>
          </p:nvPr>
        </p:nvSpPr>
        <p:spPr/>
        <p:txBody>
          <a:bodyPr>
            <a:normAutofit fontScale="85000" lnSpcReduction="20000"/>
          </a:bodyPr>
          <a:lstStyle/>
          <a:p>
            <a:pPr marL="0" indent="0" algn="ctr">
              <a:buNone/>
            </a:pPr>
            <a:r>
              <a:rPr lang="en-US" u="sng" dirty="0" smtClean="0"/>
              <a:t>Weaknesses</a:t>
            </a:r>
          </a:p>
          <a:p>
            <a:r>
              <a:rPr lang="en-US" dirty="0" smtClean="0"/>
              <a:t>No precedent = quirky decisions</a:t>
            </a:r>
          </a:p>
          <a:p>
            <a:r>
              <a:rPr lang="en-US" dirty="0" smtClean="0"/>
              <a:t>Law not always upheld</a:t>
            </a:r>
          </a:p>
          <a:p>
            <a:r>
              <a:rPr lang="en-US" dirty="0" smtClean="0"/>
              <a:t>Speeches unhampered by law/rules of </a:t>
            </a:r>
            <a:r>
              <a:rPr lang="en-US" dirty="0" smtClean="0"/>
              <a:t>evidence</a:t>
            </a:r>
          </a:p>
          <a:p>
            <a:r>
              <a:rPr lang="en-US" dirty="0" smtClean="0"/>
              <a:t>Testimony </a:t>
            </a:r>
            <a:r>
              <a:rPr lang="en-US" dirty="0" smtClean="0"/>
              <a:t>of women and children only in murder trials. No testimony from slaves.</a:t>
            </a:r>
          </a:p>
          <a:p>
            <a:r>
              <a:rPr lang="en-US" dirty="0" smtClean="0"/>
              <a:t>Slaves = bodily punishment. Freemen = financial punishment </a:t>
            </a:r>
          </a:p>
          <a:p>
            <a:endParaRPr lang="en-US" dirty="0" smtClean="0"/>
          </a:p>
          <a:p>
            <a:endParaRPr lang="en-US" dirty="0"/>
          </a:p>
        </p:txBody>
      </p:sp>
    </p:spTree>
    <p:extLst>
      <p:ext uri="{BB962C8B-B14F-4D97-AF65-F5344CB8AC3E}">
        <p14:creationId xmlns:p14="http://schemas.microsoft.com/office/powerpoint/2010/main" val="1233626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229600" cy="914400"/>
          </a:xfrm>
        </p:spPr>
        <p:txBody>
          <a:bodyPr/>
          <a:lstStyle/>
          <a:p>
            <a:pPr algn="ctr" eaLnBrk="1" hangingPunct="1"/>
            <a:r>
              <a:rPr lang="en-US" sz="2800" b="1" dirty="0" smtClean="0"/>
              <a:t>From </a:t>
            </a:r>
            <a:r>
              <a:rPr lang="en-US" sz="2800" b="1" dirty="0" err="1" smtClean="0"/>
              <a:t>Delian</a:t>
            </a:r>
            <a:r>
              <a:rPr lang="en-US" sz="2800" b="1" dirty="0" smtClean="0"/>
              <a:t> League </a:t>
            </a:r>
            <a:r>
              <a:rPr lang="en-US" sz="2800" b="1" dirty="0" smtClean="0"/>
              <a:t>to </a:t>
            </a:r>
            <a:r>
              <a:rPr lang="en-US" sz="2800" b="1" dirty="0" smtClean="0"/>
              <a:t>Athenian Empire</a:t>
            </a:r>
            <a:r>
              <a:rPr lang="en-US" sz="2800" b="1" dirty="0" smtClean="0"/>
              <a:t>: Summary</a:t>
            </a:r>
          </a:p>
        </p:txBody>
      </p:sp>
      <p:sp>
        <p:nvSpPr>
          <p:cNvPr id="45059" name="Rectangle 3"/>
          <p:cNvSpPr>
            <a:spLocks noGrp="1" noChangeArrowheads="1"/>
          </p:cNvSpPr>
          <p:nvPr>
            <p:ph type="body" idx="1"/>
          </p:nvPr>
        </p:nvSpPr>
        <p:spPr>
          <a:xfrm>
            <a:off x="457200" y="1295400"/>
            <a:ext cx="8229600" cy="5562600"/>
          </a:xfrm>
        </p:spPr>
        <p:txBody>
          <a:bodyPr>
            <a:normAutofit lnSpcReduction="10000"/>
          </a:bodyPr>
          <a:lstStyle/>
          <a:p>
            <a:pPr eaLnBrk="1" hangingPunct="1">
              <a:lnSpc>
                <a:spcPct val="80000"/>
              </a:lnSpc>
            </a:pPr>
            <a:r>
              <a:rPr lang="en-US" sz="2400" b="1" dirty="0" smtClean="0"/>
              <a:t>Immediate Aftermath of Persian War</a:t>
            </a:r>
          </a:p>
          <a:p>
            <a:pPr lvl="1" eaLnBrk="1" hangingPunct="1">
              <a:lnSpc>
                <a:spcPct val="80000"/>
              </a:lnSpc>
            </a:pPr>
            <a:r>
              <a:rPr lang="en-US" sz="2400" b="1" dirty="0" smtClean="0"/>
              <a:t>Spartan Incompetence and Irresolution</a:t>
            </a:r>
          </a:p>
          <a:p>
            <a:pPr lvl="1" eaLnBrk="1" hangingPunct="1">
              <a:lnSpc>
                <a:spcPct val="80000"/>
              </a:lnSpc>
            </a:pPr>
            <a:r>
              <a:rPr lang="en-US" sz="2400" b="1" dirty="0" smtClean="0"/>
              <a:t>Themistocles and Athens’ </a:t>
            </a:r>
            <a:r>
              <a:rPr lang="en-US" sz="2400" b="1" dirty="0" smtClean="0">
                <a:solidFill>
                  <a:srgbClr val="FF0000"/>
                </a:solidFill>
              </a:rPr>
              <a:t>Fortification</a:t>
            </a:r>
          </a:p>
          <a:p>
            <a:pPr lvl="1" eaLnBrk="1" hangingPunct="1">
              <a:lnSpc>
                <a:spcPct val="80000"/>
              </a:lnSpc>
            </a:pPr>
            <a:r>
              <a:rPr lang="en-US" sz="2400" b="1" dirty="0" smtClean="0"/>
              <a:t>Athenian Command of </a:t>
            </a:r>
            <a:r>
              <a:rPr lang="en-US" sz="2400" b="1" dirty="0" err="1" smtClean="0">
                <a:solidFill>
                  <a:srgbClr val="FF0000"/>
                </a:solidFill>
              </a:rPr>
              <a:t>Delian</a:t>
            </a:r>
            <a:r>
              <a:rPr lang="en-US" sz="2400" b="1" dirty="0" smtClean="0">
                <a:solidFill>
                  <a:srgbClr val="FF0000"/>
                </a:solidFill>
              </a:rPr>
              <a:t> League</a:t>
            </a:r>
          </a:p>
          <a:p>
            <a:pPr eaLnBrk="1" hangingPunct="1">
              <a:lnSpc>
                <a:spcPct val="80000"/>
              </a:lnSpc>
            </a:pPr>
            <a:r>
              <a:rPr lang="en-US" sz="2400" b="1" dirty="0" smtClean="0"/>
              <a:t>470’s and early 460’s</a:t>
            </a:r>
          </a:p>
          <a:p>
            <a:pPr lvl="1" eaLnBrk="1" hangingPunct="1">
              <a:lnSpc>
                <a:spcPct val="80000"/>
              </a:lnSpc>
            </a:pPr>
            <a:r>
              <a:rPr lang="en-US" sz="2400" b="1" dirty="0" err="1" smtClean="0"/>
              <a:t>Cimonian</a:t>
            </a:r>
            <a:r>
              <a:rPr lang="en-US" sz="2400" b="1" dirty="0" smtClean="0"/>
              <a:t> Policy: Continuation of Persian War</a:t>
            </a:r>
          </a:p>
          <a:p>
            <a:pPr lvl="1" eaLnBrk="1" hangingPunct="1">
              <a:lnSpc>
                <a:spcPct val="80000"/>
              </a:lnSpc>
            </a:pPr>
            <a:r>
              <a:rPr lang="en-US" sz="2400" b="1" dirty="0" smtClean="0">
                <a:solidFill>
                  <a:srgbClr val="FF0000"/>
                </a:solidFill>
              </a:rPr>
              <a:t>Revolts</a:t>
            </a:r>
            <a:r>
              <a:rPr lang="en-US" sz="2400" b="1" dirty="0" smtClean="0"/>
              <a:t> of League members and subjection</a:t>
            </a:r>
          </a:p>
          <a:p>
            <a:pPr lvl="1" eaLnBrk="1" hangingPunct="1">
              <a:lnSpc>
                <a:spcPct val="80000"/>
              </a:lnSpc>
            </a:pPr>
            <a:r>
              <a:rPr lang="en-US" sz="2400" b="1" dirty="0" smtClean="0"/>
              <a:t>Greek states as </a:t>
            </a:r>
            <a:r>
              <a:rPr lang="en-US" sz="2400" b="1" dirty="0" smtClean="0">
                <a:solidFill>
                  <a:srgbClr val="FF0000"/>
                </a:solidFill>
              </a:rPr>
              <a:t>tribute-paying </a:t>
            </a:r>
            <a:r>
              <a:rPr lang="en-US" sz="2400" b="1" dirty="0" smtClean="0"/>
              <a:t>subjects of Athens</a:t>
            </a:r>
          </a:p>
          <a:p>
            <a:pPr eaLnBrk="1" hangingPunct="1">
              <a:lnSpc>
                <a:spcPct val="80000"/>
              </a:lnSpc>
            </a:pPr>
            <a:r>
              <a:rPr lang="en-US" sz="2400" b="1" dirty="0" smtClean="0"/>
              <a:t>Ascendancy of Pericles</a:t>
            </a:r>
          </a:p>
          <a:p>
            <a:pPr lvl="1" eaLnBrk="1" hangingPunct="1">
              <a:lnSpc>
                <a:spcPct val="80000"/>
              </a:lnSpc>
            </a:pPr>
            <a:r>
              <a:rPr lang="en-US" sz="2400" b="1" dirty="0" err="1" smtClean="0"/>
              <a:t>Ephialtic</a:t>
            </a:r>
            <a:r>
              <a:rPr lang="en-US" sz="2400" b="1" dirty="0" smtClean="0"/>
              <a:t> reforms of 462/61 BCE</a:t>
            </a:r>
          </a:p>
          <a:p>
            <a:pPr lvl="1" eaLnBrk="1" hangingPunct="1">
              <a:lnSpc>
                <a:spcPct val="80000"/>
              </a:lnSpc>
            </a:pPr>
            <a:r>
              <a:rPr lang="en-US" sz="2400" b="1" dirty="0" smtClean="0"/>
              <a:t>Change in Foreign Policy: </a:t>
            </a:r>
            <a:r>
              <a:rPr lang="en-US" sz="2400" b="1" dirty="0" smtClean="0">
                <a:solidFill>
                  <a:srgbClr val="FF0000"/>
                </a:solidFill>
              </a:rPr>
              <a:t>Sparta as </a:t>
            </a:r>
            <a:r>
              <a:rPr lang="en-US" sz="2400" b="1" dirty="0" smtClean="0">
                <a:solidFill>
                  <a:srgbClr val="FF0000"/>
                </a:solidFill>
              </a:rPr>
              <a:t>Enemy</a:t>
            </a:r>
          </a:p>
          <a:p>
            <a:pPr lvl="1" eaLnBrk="1" hangingPunct="1">
              <a:lnSpc>
                <a:spcPct val="80000"/>
              </a:lnSpc>
            </a:pPr>
            <a:r>
              <a:rPr lang="en-US" sz="2400" b="1" dirty="0" smtClean="0"/>
              <a:t>Moved </a:t>
            </a:r>
            <a:r>
              <a:rPr lang="en-US" sz="2400" b="1" dirty="0" err="1" smtClean="0">
                <a:solidFill>
                  <a:srgbClr val="FF0000"/>
                </a:solidFill>
              </a:rPr>
              <a:t>Delian</a:t>
            </a:r>
            <a:r>
              <a:rPr lang="en-US" sz="2400" b="1" dirty="0" smtClean="0">
                <a:solidFill>
                  <a:srgbClr val="FF0000"/>
                </a:solidFill>
              </a:rPr>
              <a:t> Treasury </a:t>
            </a:r>
            <a:r>
              <a:rPr lang="en-US" sz="2400" b="1" dirty="0" smtClean="0"/>
              <a:t>to Athens in 454</a:t>
            </a:r>
            <a:endParaRPr lang="en-US" sz="2400" b="1" dirty="0" smtClean="0"/>
          </a:p>
          <a:p>
            <a:pPr eaLnBrk="1" hangingPunct="1">
              <a:lnSpc>
                <a:spcPct val="80000"/>
              </a:lnSpc>
            </a:pPr>
            <a:r>
              <a:rPr lang="en-US" sz="2400" b="1" dirty="0" smtClean="0"/>
              <a:t>Athenian Empire</a:t>
            </a:r>
          </a:p>
          <a:p>
            <a:pPr lvl="1" eaLnBrk="1" hangingPunct="1">
              <a:lnSpc>
                <a:spcPct val="80000"/>
              </a:lnSpc>
            </a:pPr>
            <a:r>
              <a:rPr lang="en-US" sz="2400" b="1" dirty="0" smtClean="0"/>
              <a:t>Athens rules over 179 states</a:t>
            </a:r>
          </a:p>
          <a:p>
            <a:pPr lvl="1" eaLnBrk="1" hangingPunct="1">
              <a:lnSpc>
                <a:spcPct val="80000"/>
              </a:lnSpc>
            </a:pPr>
            <a:r>
              <a:rPr lang="en-US" sz="2400" b="1" dirty="0" smtClean="0"/>
              <a:t>Five administrative districts</a:t>
            </a:r>
          </a:p>
          <a:p>
            <a:pPr lvl="1" eaLnBrk="1" hangingPunct="1">
              <a:lnSpc>
                <a:spcPct val="80000"/>
              </a:lnSpc>
            </a:pPr>
            <a:r>
              <a:rPr lang="en-US" sz="2400" b="1" dirty="0" smtClean="0"/>
              <a:t>Approximately 2 million people lived in the Empire</a:t>
            </a:r>
          </a:p>
          <a:p>
            <a:pPr eaLnBrk="1" hangingPunct="1">
              <a:lnSpc>
                <a:spcPct val="80000"/>
              </a:lnSpc>
            </a:pPr>
            <a:endParaRPr lang="en-US" sz="2000" b="1" dirty="0" smtClean="0">
              <a:solidFill>
                <a:srgbClr val="3207EB"/>
              </a:solidFill>
            </a:endParaRPr>
          </a:p>
        </p:txBody>
      </p:sp>
    </p:spTree>
    <p:extLst>
      <p:ext uri="{BB962C8B-B14F-4D97-AF65-F5344CB8AC3E}">
        <p14:creationId xmlns:p14="http://schemas.microsoft.com/office/powerpoint/2010/main" val="155305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wipe(left)">
                                      <p:cBhvr>
                                        <p:cTn id="10" dur="500"/>
                                        <p:tgtEl>
                                          <p:spTgt spid="45059">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Effect transition="in" filter="wipe(left)">
                                      <p:cBhvr>
                                        <p:cTn id="13" dur="500"/>
                                        <p:tgtEl>
                                          <p:spTgt spid="45059">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5059">
                                            <p:txEl>
                                              <p:pRg st="3" end="3"/>
                                            </p:txEl>
                                          </p:spTgt>
                                        </p:tgtEl>
                                        <p:attrNameLst>
                                          <p:attrName>style.visibility</p:attrName>
                                        </p:attrNameLst>
                                      </p:cBhvr>
                                      <p:to>
                                        <p:strVal val="visible"/>
                                      </p:to>
                                    </p:set>
                                    <p:animEffect transition="in" filter="wipe(left)">
                                      <p:cBhvr>
                                        <p:cTn id="16" dur="500"/>
                                        <p:tgtEl>
                                          <p:spTgt spid="4505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animEffect transition="in" filter="wipe(left)">
                                      <p:cBhvr>
                                        <p:cTn id="21" dur="500"/>
                                        <p:tgtEl>
                                          <p:spTgt spid="45059">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5059">
                                            <p:txEl>
                                              <p:pRg st="5" end="5"/>
                                            </p:txEl>
                                          </p:spTgt>
                                        </p:tgtEl>
                                        <p:attrNameLst>
                                          <p:attrName>style.visibility</p:attrName>
                                        </p:attrNameLst>
                                      </p:cBhvr>
                                      <p:to>
                                        <p:strVal val="visible"/>
                                      </p:to>
                                    </p:set>
                                    <p:animEffect transition="in" filter="wipe(left)">
                                      <p:cBhvr>
                                        <p:cTn id="24" dur="500"/>
                                        <p:tgtEl>
                                          <p:spTgt spid="45059">
                                            <p:txEl>
                                              <p:pRg st="5" end="5"/>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45059">
                                            <p:txEl>
                                              <p:pRg st="6" end="6"/>
                                            </p:txEl>
                                          </p:spTgt>
                                        </p:tgtEl>
                                        <p:attrNameLst>
                                          <p:attrName>style.visibility</p:attrName>
                                        </p:attrNameLst>
                                      </p:cBhvr>
                                      <p:to>
                                        <p:strVal val="visible"/>
                                      </p:to>
                                    </p:set>
                                    <p:animEffect transition="in" filter="wipe(left)">
                                      <p:cBhvr>
                                        <p:cTn id="27" dur="500"/>
                                        <p:tgtEl>
                                          <p:spTgt spid="45059">
                                            <p:txEl>
                                              <p:pRg st="6" end="6"/>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45059">
                                            <p:txEl>
                                              <p:pRg st="7" end="7"/>
                                            </p:txEl>
                                          </p:spTgt>
                                        </p:tgtEl>
                                        <p:attrNameLst>
                                          <p:attrName>style.visibility</p:attrName>
                                        </p:attrNameLst>
                                      </p:cBhvr>
                                      <p:to>
                                        <p:strVal val="visible"/>
                                      </p:to>
                                    </p:set>
                                    <p:animEffect transition="in" filter="wipe(left)">
                                      <p:cBhvr>
                                        <p:cTn id="30" dur="500"/>
                                        <p:tgtEl>
                                          <p:spTgt spid="45059">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45059">
                                            <p:txEl>
                                              <p:pRg st="8" end="8"/>
                                            </p:txEl>
                                          </p:spTgt>
                                        </p:tgtEl>
                                        <p:attrNameLst>
                                          <p:attrName>style.visibility</p:attrName>
                                        </p:attrNameLst>
                                      </p:cBhvr>
                                      <p:to>
                                        <p:strVal val="visible"/>
                                      </p:to>
                                    </p:set>
                                    <p:animEffect transition="in" filter="wipe(left)">
                                      <p:cBhvr>
                                        <p:cTn id="35" dur="500"/>
                                        <p:tgtEl>
                                          <p:spTgt spid="45059">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45059">
                                            <p:txEl>
                                              <p:pRg st="9" end="9"/>
                                            </p:txEl>
                                          </p:spTgt>
                                        </p:tgtEl>
                                        <p:attrNameLst>
                                          <p:attrName>style.visibility</p:attrName>
                                        </p:attrNameLst>
                                      </p:cBhvr>
                                      <p:to>
                                        <p:strVal val="visible"/>
                                      </p:to>
                                    </p:set>
                                    <p:animEffect transition="in" filter="wipe(left)">
                                      <p:cBhvr>
                                        <p:cTn id="40" dur="500"/>
                                        <p:tgtEl>
                                          <p:spTgt spid="45059">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45059">
                                            <p:txEl>
                                              <p:pRg st="10" end="10"/>
                                            </p:txEl>
                                          </p:spTgt>
                                        </p:tgtEl>
                                        <p:attrNameLst>
                                          <p:attrName>style.visibility</p:attrName>
                                        </p:attrNameLst>
                                      </p:cBhvr>
                                      <p:to>
                                        <p:strVal val="visible"/>
                                      </p:to>
                                    </p:set>
                                    <p:animEffect transition="in" filter="wipe(left)">
                                      <p:cBhvr>
                                        <p:cTn id="45" dur="500"/>
                                        <p:tgtEl>
                                          <p:spTgt spid="45059">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5059">
                                            <p:txEl>
                                              <p:pRg st="11" end="11"/>
                                            </p:txEl>
                                          </p:spTgt>
                                        </p:tgtEl>
                                        <p:attrNameLst>
                                          <p:attrName>style.visibility</p:attrName>
                                        </p:attrNameLst>
                                      </p:cBhvr>
                                      <p:to>
                                        <p:strVal val="visible"/>
                                      </p:to>
                                    </p:set>
                                    <p:animEffect transition="in" filter="wipe(left)">
                                      <p:cBhvr>
                                        <p:cTn id="50" dur="500"/>
                                        <p:tgtEl>
                                          <p:spTgt spid="45059">
                                            <p:txEl>
                                              <p:pRg st="11" end="1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45059">
                                            <p:txEl>
                                              <p:pRg st="12" end="12"/>
                                            </p:txEl>
                                          </p:spTgt>
                                        </p:tgtEl>
                                        <p:attrNameLst>
                                          <p:attrName>style.visibility</p:attrName>
                                        </p:attrNameLst>
                                      </p:cBhvr>
                                      <p:to>
                                        <p:strVal val="visible"/>
                                      </p:to>
                                    </p:set>
                                    <p:animEffect transition="in" filter="wipe(left)">
                                      <p:cBhvr>
                                        <p:cTn id="55" dur="500"/>
                                        <p:tgtEl>
                                          <p:spTgt spid="45059">
                                            <p:txEl>
                                              <p:pRg st="12" end="12"/>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45059">
                                            <p:txEl>
                                              <p:pRg st="13" end="13"/>
                                            </p:txEl>
                                          </p:spTgt>
                                        </p:tgtEl>
                                        <p:attrNameLst>
                                          <p:attrName>style.visibility</p:attrName>
                                        </p:attrNameLst>
                                      </p:cBhvr>
                                      <p:to>
                                        <p:strVal val="visible"/>
                                      </p:to>
                                    </p:set>
                                    <p:animEffect transition="in" filter="wipe(left)">
                                      <p:cBhvr>
                                        <p:cTn id="60" dur="500"/>
                                        <p:tgtEl>
                                          <p:spTgt spid="45059">
                                            <p:txEl>
                                              <p:pRg st="13" end="13"/>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45059">
                                            <p:txEl>
                                              <p:pRg st="14" end="14"/>
                                            </p:txEl>
                                          </p:spTgt>
                                        </p:tgtEl>
                                        <p:attrNameLst>
                                          <p:attrName>style.visibility</p:attrName>
                                        </p:attrNameLst>
                                      </p:cBhvr>
                                      <p:to>
                                        <p:strVal val="visible"/>
                                      </p:to>
                                    </p:set>
                                    <p:animEffect transition="in" filter="wipe(left)">
                                      <p:cBhvr>
                                        <p:cTn id="65" dur="500"/>
                                        <p:tgtEl>
                                          <p:spTgt spid="45059">
                                            <p:txEl>
                                              <p:pRg st="14" end="14"/>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45059">
                                            <p:txEl>
                                              <p:pRg st="15" end="15"/>
                                            </p:txEl>
                                          </p:spTgt>
                                        </p:tgtEl>
                                        <p:attrNameLst>
                                          <p:attrName>style.visibility</p:attrName>
                                        </p:attrNameLst>
                                      </p:cBhvr>
                                      <p:to>
                                        <p:strVal val="visible"/>
                                      </p:to>
                                    </p:set>
                                    <p:animEffect transition="in" filter="wipe(left)">
                                      <p:cBhvr>
                                        <p:cTn id="70" dur="500"/>
                                        <p:tgtEl>
                                          <p:spTgt spid="4505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Periclean</a:t>
            </a:r>
            <a:r>
              <a:rPr lang="en-US" dirty="0" smtClean="0"/>
              <a:t> Foreign Policy</a:t>
            </a:r>
            <a:endParaRPr lang="en-US" dirty="0"/>
          </a:p>
        </p:txBody>
      </p:sp>
      <p:sp>
        <p:nvSpPr>
          <p:cNvPr id="3" name="Content Placeholder 2"/>
          <p:cNvSpPr>
            <a:spLocks noGrp="1"/>
          </p:cNvSpPr>
          <p:nvPr>
            <p:ph idx="1"/>
          </p:nvPr>
        </p:nvSpPr>
        <p:spPr>
          <a:xfrm>
            <a:off x="457200" y="1600200"/>
            <a:ext cx="8229600" cy="5181600"/>
          </a:xfrm>
        </p:spPr>
        <p:txBody>
          <a:bodyPr>
            <a:normAutofit fontScale="70000" lnSpcReduction="20000"/>
          </a:bodyPr>
          <a:lstStyle/>
          <a:p>
            <a:r>
              <a:rPr lang="en-US" dirty="0" smtClean="0"/>
              <a:t>Pericles wanted to stabilize Athens' dominance over its alliance and to enforce its </a:t>
            </a:r>
            <a:r>
              <a:rPr lang="en-US" dirty="0" smtClean="0">
                <a:solidFill>
                  <a:srgbClr val="FF0000"/>
                </a:solidFill>
              </a:rPr>
              <a:t>hegemony </a:t>
            </a:r>
          </a:p>
          <a:p>
            <a:r>
              <a:rPr lang="en-US" dirty="0" smtClean="0"/>
              <a:t>Pericles inherited an Empire in form of </a:t>
            </a:r>
            <a:r>
              <a:rPr lang="en-US" dirty="0" err="1" smtClean="0"/>
              <a:t>Delian</a:t>
            </a:r>
            <a:r>
              <a:rPr lang="en-US" dirty="0" smtClean="0"/>
              <a:t> League. He sought to maintain it. </a:t>
            </a:r>
          </a:p>
          <a:p>
            <a:pPr lvl="1"/>
            <a:r>
              <a:rPr lang="en-US" dirty="0" smtClean="0"/>
              <a:t>Dissolving the Empire was </a:t>
            </a:r>
            <a:r>
              <a:rPr lang="en-US" dirty="0" smtClean="0">
                <a:solidFill>
                  <a:srgbClr val="FF0000"/>
                </a:solidFill>
              </a:rPr>
              <a:t>politically </a:t>
            </a:r>
            <a:r>
              <a:rPr lang="en-US" dirty="0" smtClean="0">
                <a:solidFill>
                  <a:srgbClr val="FF0000"/>
                </a:solidFill>
              </a:rPr>
              <a:t>impossible</a:t>
            </a:r>
            <a:endParaRPr lang="en-US" dirty="0" smtClean="0">
              <a:solidFill>
                <a:srgbClr val="FF0000"/>
              </a:solidFill>
            </a:endParaRPr>
          </a:p>
          <a:p>
            <a:r>
              <a:rPr lang="en-US" dirty="0" smtClean="0"/>
              <a:t>449, After </a:t>
            </a:r>
            <a:r>
              <a:rPr lang="en-US" dirty="0" smtClean="0"/>
              <a:t>failing to foment an Egyptian revolt against Persia, he managed a peace with Persia, codified in the </a:t>
            </a:r>
            <a:r>
              <a:rPr lang="en-US" dirty="0" smtClean="0">
                <a:solidFill>
                  <a:srgbClr val="FF0000"/>
                </a:solidFill>
              </a:rPr>
              <a:t>Peace of </a:t>
            </a:r>
            <a:r>
              <a:rPr lang="en-US" dirty="0" err="1" smtClean="0">
                <a:solidFill>
                  <a:srgbClr val="FF0000"/>
                </a:solidFill>
              </a:rPr>
              <a:t>Callais</a:t>
            </a:r>
            <a:r>
              <a:rPr lang="en-US" dirty="0" smtClean="0"/>
              <a:t>. </a:t>
            </a:r>
          </a:p>
          <a:p>
            <a:pPr lvl="1"/>
            <a:r>
              <a:rPr lang="en-US" dirty="0" smtClean="0"/>
              <a:t>Autonomy </a:t>
            </a:r>
            <a:r>
              <a:rPr lang="en-US" dirty="0"/>
              <a:t>to the </a:t>
            </a:r>
            <a:r>
              <a:rPr lang="en-US" dirty="0" smtClean="0"/>
              <a:t>Ionian states </a:t>
            </a:r>
            <a:r>
              <a:rPr lang="en-US" dirty="0"/>
              <a:t>in Asia </a:t>
            </a:r>
            <a:r>
              <a:rPr lang="en-US" dirty="0" smtClean="0"/>
              <a:t>Minor, </a:t>
            </a:r>
            <a:r>
              <a:rPr lang="en-US" dirty="0"/>
              <a:t>prohibited the </a:t>
            </a:r>
            <a:r>
              <a:rPr lang="en-US" dirty="0" smtClean="0"/>
              <a:t>est. of Persian rule throughout Aegean, </a:t>
            </a:r>
            <a:r>
              <a:rPr lang="en-US" dirty="0"/>
              <a:t>and prohibited Persian ships from the Aegean. Athens also agreed not to interfere with Persia's possessions in Asia Minor, Cyprus, Libya or Egypt</a:t>
            </a:r>
            <a:endParaRPr lang="en-US" dirty="0" smtClean="0"/>
          </a:p>
          <a:p>
            <a:r>
              <a:rPr lang="en-US" dirty="0" smtClean="0"/>
              <a:t>449, Pericles proposed the </a:t>
            </a:r>
            <a:r>
              <a:rPr lang="en-US" dirty="0" smtClean="0">
                <a:solidFill>
                  <a:srgbClr val="FF0000"/>
                </a:solidFill>
              </a:rPr>
              <a:t>Congress Decree</a:t>
            </a:r>
            <a:r>
              <a:rPr lang="en-US" dirty="0" smtClean="0"/>
              <a:t>, which led to a meeting ("Congress") of all Greek states to debate rebuilding the temples destroyed by Persians. </a:t>
            </a:r>
          </a:p>
          <a:p>
            <a:r>
              <a:rPr lang="en-US" dirty="0" smtClean="0"/>
              <a:t>449, </a:t>
            </a:r>
            <a:r>
              <a:rPr lang="en-US" dirty="0" smtClean="0">
                <a:solidFill>
                  <a:srgbClr val="FF0000"/>
                </a:solidFill>
              </a:rPr>
              <a:t>Second Sacred War</a:t>
            </a:r>
            <a:r>
              <a:rPr lang="en-US" dirty="0" smtClean="0"/>
              <a:t>:  Pericles led </a:t>
            </a:r>
            <a:r>
              <a:rPr lang="en-US" dirty="0" smtClean="0"/>
              <a:t>Athenians </a:t>
            </a:r>
            <a:r>
              <a:rPr lang="en-US" dirty="0" smtClean="0"/>
              <a:t>against Delphi and reinstated Phocis in its rights to the oracle</a:t>
            </a:r>
          </a:p>
          <a:p>
            <a:r>
              <a:rPr lang="en-US" dirty="0" smtClean="0"/>
              <a:t>He was </a:t>
            </a:r>
            <a:r>
              <a:rPr lang="en-US" dirty="0" err="1" smtClean="0"/>
              <a:t>Strategos</a:t>
            </a:r>
            <a:r>
              <a:rPr lang="en-US" dirty="0" smtClean="0"/>
              <a:t> during the </a:t>
            </a:r>
            <a:r>
              <a:rPr lang="en-US" dirty="0" err="1" smtClean="0">
                <a:solidFill>
                  <a:srgbClr val="FF0000"/>
                </a:solidFill>
              </a:rPr>
              <a:t>Pelop</a:t>
            </a:r>
            <a:r>
              <a:rPr lang="en-US" dirty="0" smtClean="0">
                <a:solidFill>
                  <a:srgbClr val="FF0000"/>
                </a:solidFill>
              </a:rPr>
              <a:t> </a:t>
            </a:r>
            <a:r>
              <a:rPr lang="en-US" dirty="0" smtClean="0">
                <a:solidFill>
                  <a:srgbClr val="FF0000"/>
                </a:solidFill>
              </a:rPr>
              <a:t>War </a:t>
            </a:r>
            <a:r>
              <a:rPr lang="en-US" dirty="0" smtClean="0"/>
              <a:t>(431-404)</a:t>
            </a:r>
            <a:endParaRPr lang="en-US" dirty="0" smtClean="0"/>
          </a:p>
          <a:p>
            <a:endParaRPr lang="en-US" dirty="0"/>
          </a:p>
        </p:txBody>
      </p:sp>
    </p:spTree>
    <p:extLst>
      <p:ext uri="{BB962C8B-B14F-4D97-AF65-F5344CB8AC3E}">
        <p14:creationId xmlns:p14="http://schemas.microsoft.com/office/powerpoint/2010/main" val="278049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	</a:t>
            </a:r>
            <a:endParaRPr lang="en-US" dirty="0"/>
          </a:p>
        </p:txBody>
      </p:sp>
      <p:sp>
        <p:nvSpPr>
          <p:cNvPr id="3" name="Content Placeholder 2"/>
          <p:cNvSpPr>
            <a:spLocks noGrp="1"/>
          </p:cNvSpPr>
          <p:nvPr>
            <p:ph idx="1"/>
          </p:nvPr>
        </p:nvSpPr>
        <p:spPr/>
        <p:txBody>
          <a:bodyPr/>
          <a:lstStyle/>
          <a:p>
            <a:pPr marL="571500" indent="-571500">
              <a:buAutoNum type="romanUcPeriod"/>
            </a:pPr>
            <a:r>
              <a:rPr lang="en-US" dirty="0" smtClean="0"/>
              <a:t>Background</a:t>
            </a:r>
            <a:endParaRPr lang="en-US" dirty="0" smtClean="0"/>
          </a:p>
          <a:p>
            <a:pPr marL="571500" indent="-571500">
              <a:buAutoNum type="romanUcPeriod"/>
            </a:pPr>
            <a:r>
              <a:rPr lang="en-US" dirty="0" smtClean="0"/>
              <a:t>Inheritance </a:t>
            </a:r>
            <a:r>
              <a:rPr lang="en-US" dirty="0" smtClean="0"/>
              <a:t>at Home &amp; Abroad</a:t>
            </a:r>
          </a:p>
          <a:p>
            <a:pPr marL="571500" indent="-571500">
              <a:buFont typeface="Arial" pitchFamily="34" charset="0"/>
              <a:buAutoNum type="romanUcPeriod"/>
            </a:pPr>
            <a:r>
              <a:rPr lang="en-US" dirty="0" smtClean="0"/>
              <a:t>Domestic Policy</a:t>
            </a:r>
            <a:r>
              <a:rPr lang="en-US" dirty="0" smtClean="0"/>
              <a:t>: Consolidating Reforms of Solon</a:t>
            </a:r>
            <a:r>
              <a:rPr lang="en-US" dirty="0"/>
              <a:t>, Cleisthenes, &amp; </a:t>
            </a:r>
            <a:r>
              <a:rPr lang="en-US" dirty="0" smtClean="0"/>
              <a:t>Pisistratus</a:t>
            </a:r>
            <a:endParaRPr lang="en-US" dirty="0" smtClean="0"/>
          </a:p>
          <a:p>
            <a:pPr marL="571500" indent="-571500">
              <a:buAutoNum type="romanUcPeriod"/>
            </a:pPr>
            <a:r>
              <a:rPr lang="en-US" dirty="0" smtClean="0"/>
              <a:t>Foreign </a:t>
            </a:r>
            <a:r>
              <a:rPr lang="en-US" dirty="0" smtClean="0"/>
              <a:t>Policy: From Alliance to Empire</a:t>
            </a:r>
          </a:p>
          <a:p>
            <a:pPr marL="571500" indent="-571500">
              <a:buAutoNum type="romanUcPeriod"/>
            </a:pPr>
            <a:r>
              <a:rPr lang="en-US" dirty="0" smtClean="0"/>
              <a:t>Assessment of Pericles</a:t>
            </a:r>
          </a:p>
          <a:p>
            <a:pPr marL="571500" indent="-571500">
              <a:buAutoNum type="romanUcPeriod"/>
            </a:pPr>
            <a:endParaRPr lang="en-US" dirty="0" smtClean="0"/>
          </a:p>
          <a:p>
            <a:pPr marL="571500" indent="-571500">
              <a:buAutoNum type="romanUcPeriod"/>
            </a:pPr>
            <a:endParaRPr lang="en-US" dirty="0" smtClean="0"/>
          </a:p>
          <a:p>
            <a:pPr marL="571500" indent="-571500">
              <a:buAutoNum type="romanUcPeriod"/>
            </a:pPr>
            <a:endParaRPr lang="en-US" dirty="0" smtClean="0"/>
          </a:p>
          <a:p>
            <a:pPr marL="571500" indent="-571500">
              <a:buAutoNum type="romanUcPeriod"/>
            </a:pPr>
            <a:endParaRPr lang="en-US" dirty="0" smtClean="0"/>
          </a:p>
          <a:p>
            <a:endParaRPr lang="en-US" dirty="0"/>
          </a:p>
        </p:txBody>
      </p:sp>
    </p:spTree>
    <p:extLst>
      <p:ext uri="{BB962C8B-B14F-4D97-AF65-F5344CB8AC3E}">
        <p14:creationId xmlns:p14="http://schemas.microsoft.com/office/powerpoint/2010/main" val="254472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1506" name="Rectangle 2" descr="Newsprint"/>
          <p:cNvSpPr>
            <a:spLocks noGrp="1" noChangeArrowheads="1"/>
          </p:cNvSpPr>
          <p:nvPr>
            <p:ph type="title"/>
          </p:nvPr>
        </p:nvSpPr>
        <p:spPr>
          <a:xfrm>
            <a:off x="533400" y="762000"/>
            <a:ext cx="8305800" cy="685800"/>
          </a:xfrm>
          <a:noFill/>
        </p:spPr>
        <p:txBody>
          <a:bodyPr/>
          <a:lstStyle/>
          <a:p>
            <a:pPr algn="ctr" eaLnBrk="1" hangingPunct="1"/>
            <a:r>
              <a:rPr lang="en-US" sz="2800" b="1" dirty="0" smtClean="0"/>
              <a:t>Moses Finley’s Typology of Imperialism</a:t>
            </a:r>
          </a:p>
        </p:txBody>
      </p:sp>
      <p:sp>
        <p:nvSpPr>
          <p:cNvPr id="21507" name="Rectangle 3" descr="Newsprint"/>
          <p:cNvSpPr>
            <a:spLocks noGrp="1" noChangeArrowheads="1"/>
          </p:cNvSpPr>
          <p:nvPr>
            <p:ph type="body" idx="1"/>
          </p:nvPr>
        </p:nvSpPr>
        <p:spPr>
          <a:xfrm>
            <a:off x="381000" y="1905000"/>
            <a:ext cx="8382000" cy="4724400"/>
          </a:xfrm>
          <a:noFill/>
        </p:spPr>
        <p:txBody>
          <a:bodyPr/>
          <a:lstStyle/>
          <a:p>
            <a:pPr eaLnBrk="1" hangingPunct="1"/>
            <a:r>
              <a:rPr lang="en-US" sz="2400" b="1" dirty="0" smtClean="0"/>
              <a:t>Finley’s Typology of State Power exercised over other states:</a:t>
            </a:r>
          </a:p>
          <a:p>
            <a:pPr marL="457200" lvl="1" indent="0" eaLnBrk="1" hangingPunct="1">
              <a:buNone/>
            </a:pPr>
            <a:r>
              <a:rPr lang="en-US" sz="2400" b="1" dirty="0" smtClean="0"/>
              <a:t>1. Restriction of freedom of action in interstate relations</a:t>
            </a:r>
          </a:p>
          <a:p>
            <a:pPr marL="457200" lvl="1" indent="0" eaLnBrk="1" hangingPunct="1">
              <a:buNone/>
            </a:pPr>
            <a:r>
              <a:rPr lang="en-US" sz="2400" b="1" dirty="0" smtClean="0"/>
              <a:t>2. Political/judicial/administrative interference in internal affairs</a:t>
            </a:r>
          </a:p>
          <a:p>
            <a:pPr marL="457200" lvl="1" indent="0" eaLnBrk="1" hangingPunct="1">
              <a:buNone/>
            </a:pPr>
            <a:r>
              <a:rPr lang="en-US" sz="2400" b="1" dirty="0" smtClean="0"/>
              <a:t>3. Compulsory military/naval service</a:t>
            </a:r>
          </a:p>
          <a:p>
            <a:pPr marL="457200" lvl="1" indent="0" eaLnBrk="1" hangingPunct="1">
              <a:buNone/>
            </a:pPr>
            <a:r>
              <a:rPr lang="en-US" sz="2400" b="1" dirty="0" smtClean="0"/>
              <a:t>4. Payment of some form of tribute</a:t>
            </a:r>
          </a:p>
          <a:p>
            <a:pPr marL="457200" lvl="1" indent="0" eaLnBrk="1" hangingPunct="1">
              <a:buNone/>
            </a:pPr>
            <a:r>
              <a:rPr lang="en-US" sz="2400" b="1" dirty="0" smtClean="0"/>
              <a:t>5. Confiscation of land of other states</a:t>
            </a:r>
          </a:p>
          <a:p>
            <a:pPr marL="457200" lvl="1" indent="0" eaLnBrk="1" hangingPunct="1">
              <a:buNone/>
            </a:pPr>
            <a:r>
              <a:rPr lang="en-US" sz="2400" b="1" dirty="0" smtClean="0"/>
              <a:t>6. Various forms of economic exploitation/subordination </a:t>
            </a:r>
          </a:p>
        </p:txBody>
      </p:sp>
    </p:spTree>
    <p:extLst>
      <p:ext uri="{BB962C8B-B14F-4D97-AF65-F5344CB8AC3E}">
        <p14:creationId xmlns:p14="http://schemas.microsoft.com/office/powerpoint/2010/main" val="2894310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left)">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left)">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left)">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wipe(left)">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wipe(left)">
                                      <p:cBhvr>
                                        <p:cTn id="37"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533400"/>
            <a:ext cx="8229600" cy="990600"/>
          </a:xfrm>
        </p:spPr>
        <p:txBody>
          <a:bodyPr/>
          <a:lstStyle/>
          <a:p>
            <a:pPr algn="ctr" eaLnBrk="1" hangingPunct="1"/>
            <a:r>
              <a:rPr lang="en-US" sz="3600" b="1" dirty="0" smtClean="0"/>
              <a:t>Athenian Tribute Lists</a:t>
            </a:r>
          </a:p>
        </p:txBody>
      </p:sp>
      <p:pic>
        <p:nvPicPr>
          <p:cNvPr id="245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168" y="1523999"/>
            <a:ext cx="3045832" cy="52722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266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8674" name="Rectangle 2" descr="Newsprint"/>
          <p:cNvSpPr>
            <a:spLocks noGrp="1" noChangeArrowheads="1"/>
          </p:cNvSpPr>
          <p:nvPr>
            <p:ph type="title"/>
          </p:nvPr>
        </p:nvSpPr>
        <p:spPr>
          <a:xfrm>
            <a:off x="228600" y="533400"/>
            <a:ext cx="8763000" cy="914400"/>
          </a:xfrm>
          <a:noFill/>
        </p:spPr>
        <p:txBody>
          <a:bodyPr/>
          <a:lstStyle/>
          <a:p>
            <a:pPr algn="ctr" eaLnBrk="1" hangingPunct="1"/>
            <a:r>
              <a:rPr lang="en-US" sz="3200" b="1" smtClean="0"/>
              <a:t>Imperial Economy: Infrastructure</a:t>
            </a:r>
          </a:p>
        </p:txBody>
      </p:sp>
      <p:sp>
        <p:nvSpPr>
          <p:cNvPr id="26627" name="Rectangle 3" descr="Newsprint"/>
          <p:cNvSpPr>
            <a:spLocks noGrp="1" noChangeArrowheads="1"/>
          </p:cNvSpPr>
          <p:nvPr>
            <p:ph type="body" idx="1"/>
          </p:nvPr>
        </p:nvSpPr>
        <p:spPr>
          <a:xfrm>
            <a:off x="381000" y="1828800"/>
            <a:ext cx="8382000" cy="4267200"/>
          </a:xfrm>
          <a:noFill/>
        </p:spPr>
        <p:txBody>
          <a:bodyPr>
            <a:noAutofit/>
          </a:bodyPr>
          <a:lstStyle/>
          <a:p>
            <a:pPr eaLnBrk="1" hangingPunct="1">
              <a:lnSpc>
                <a:spcPct val="80000"/>
              </a:lnSpc>
            </a:pPr>
            <a:r>
              <a:rPr lang="en-US" sz="2400" b="1" dirty="0" smtClean="0"/>
              <a:t>Fleet </a:t>
            </a:r>
            <a:endParaRPr lang="en-US" sz="2400" b="1" dirty="0" smtClean="0"/>
          </a:p>
          <a:p>
            <a:pPr lvl="1">
              <a:lnSpc>
                <a:spcPct val="80000"/>
              </a:lnSpc>
            </a:pPr>
            <a:r>
              <a:rPr lang="en-US" sz="2400" b="1" dirty="0" smtClean="0"/>
              <a:t>100 </a:t>
            </a:r>
            <a:r>
              <a:rPr lang="en-US" sz="2400" b="1" dirty="0" smtClean="0"/>
              <a:t>active triremes, 200 </a:t>
            </a:r>
            <a:r>
              <a:rPr lang="en-US" sz="2400" b="1" dirty="0" smtClean="0"/>
              <a:t>reserves</a:t>
            </a:r>
            <a:endParaRPr lang="en-US" sz="2400" b="1" dirty="0" smtClean="0"/>
          </a:p>
          <a:p>
            <a:pPr lvl="1" eaLnBrk="1" hangingPunct="1">
              <a:lnSpc>
                <a:spcPct val="80000"/>
              </a:lnSpc>
            </a:pPr>
            <a:r>
              <a:rPr lang="en-US" sz="2400" b="1" dirty="0" smtClean="0"/>
              <a:t>Dock workers, shipwrights, </a:t>
            </a:r>
            <a:r>
              <a:rPr lang="en-US" sz="2400" b="1" dirty="0" smtClean="0"/>
              <a:t>~20,000 </a:t>
            </a:r>
            <a:r>
              <a:rPr lang="en-US" sz="2400" b="1" dirty="0" smtClean="0"/>
              <a:t>rowers, rope and cable industry, pitch manufacture, sail production, crew trainers</a:t>
            </a:r>
          </a:p>
          <a:p>
            <a:pPr eaLnBrk="1" hangingPunct="1">
              <a:lnSpc>
                <a:spcPct val="80000"/>
              </a:lnSpc>
            </a:pPr>
            <a:r>
              <a:rPr lang="en-US" sz="2400" b="1" dirty="0" smtClean="0"/>
              <a:t>Building Program</a:t>
            </a:r>
          </a:p>
          <a:p>
            <a:pPr lvl="1" eaLnBrk="1" hangingPunct="1">
              <a:lnSpc>
                <a:spcPct val="80000"/>
              </a:lnSpc>
            </a:pPr>
            <a:r>
              <a:rPr lang="en-US" sz="2400" b="1" dirty="0" smtClean="0"/>
              <a:t>Architects, sculptors and stone cutters, day laborers </a:t>
            </a:r>
            <a:r>
              <a:rPr lang="en-US" sz="2400" b="1" dirty="0" smtClean="0"/>
              <a:t>of all sorts</a:t>
            </a:r>
            <a:endParaRPr lang="en-US" sz="2400" b="1" dirty="0" smtClean="0"/>
          </a:p>
          <a:p>
            <a:pPr eaLnBrk="1" hangingPunct="1">
              <a:lnSpc>
                <a:spcPct val="80000"/>
              </a:lnSpc>
            </a:pPr>
            <a:r>
              <a:rPr lang="en-US" sz="2400" b="1" dirty="0" smtClean="0"/>
              <a:t>Athenian and Inter-State Administration of Justice</a:t>
            </a:r>
          </a:p>
          <a:p>
            <a:pPr lvl="1" eaLnBrk="1" hangingPunct="1">
              <a:lnSpc>
                <a:spcPct val="80000"/>
              </a:lnSpc>
            </a:pPr>
            <a:r>
              <a:rPr lang="en-US" sz="2400" b="1" dirty="0" smtClean="0"/>
              <a:t>Lodging and consumer spending for non-Athenians in Athens</a:t>
            </a:r>
          </a:p>
          <a:p>
            <a:pPr lvl="1" eaLnBrk="1" hangingPunct="1">
              <a:lnSpc>
                <a:spcPct val="80000"/>
              </a:lnSpc>
            </a:pPr>
            <a:r>
              <a:rPr lang="en-US" sz="2400" b="1" dirty="0" smtClean="0"/>
              <a:t>Pay for jury duty; </a:t>
            </a:r>
            <a:r>
              <a:rPr lang="en-US" sz="2400" b="1" dirty="0" smtClean="0"/>
              <a:t>interstate </a:t>
            </a:r>
            <a:r>
              <a:rPr lang="en-US" sz="2400" b="1" dirty="0" smtClean="0"/>
              <a:t>cases tried in Athens</a:t>
            </a:r>
          </a:p>
          <a:p>
            <a:pPr lvl="1" eaLnBrk="1" hangingPunct="1">
              <a:lnSpc>
                <a:spcPct val="80000"/>
              </a:lnSpc>
            </a:pPr>
            <a:r>
              <a:rPr lang="en-US" sz="2400" b="1" dirty="0" smtClean="0"/>
              <a:t>Bureaucracy of the empire: 700 officials (</a:t>
            </a:r>
            <a:r>
              <a:rPr lang="en-US" sz="2400" b="1" dirty="0" err="1" smtClean="0"/>
              <a:t>Arist</a:t>
            </a:r>
            <a:r>
              <a:rPr lang="en-US" sz="2400" b="1" dirty="0" smtClean="0"/>
              <a:t>. </a:t>
            </a:r>
            <a:r>
              <a:rPr lang="en-US" sz="2400" b="1" i="1" dirty="0" err="1" smtClean="0"/>
              <a:t>Ath</a:t>
            </a:r>
            <a:r>
              <a:rPr lang="en-US" sz="2400" b="1" i="1" dirty="0" smtClean="0"/>
              <a:t>. Pol.</a:t>
            </a:r>
            <a:r>
              <a:rPr lang="en-US" sz="2400" b="1" dirty="0" smtClean="0"/>
              <a:t> 24.3)</a:t>
            </a:r>
          </a:p>
          <a:p>
            <a:pPr lvl="1" eaLnBrk="1" hangingPunct="1">
              <a:lnSpc>
                <a:spcPct val="80000"/>
              </a:lnSpc>
            </a:pPr>
            <a:r>
              <a:rPr lang="en-US" sz="2400" b="1" dirty="0" smtClean="0"/>
              <a:t>Imperial Citizenship and Democracy</a:t>
            </a:r>
          </a:p>
        </p:txBody>
      </p:sp>
    </p:spTree>
    <p:extLst>
      <p:ext uri="{BB962C8B-B14F-4D97-AF65-F5344CB8AC3E}">
        <p14:creationId xmlns:p14="http://schemas.microsoft.com/office/powerpoint/2010/main" val="328480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left)">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wipe(left)">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wipe(left)">
                                      <p:cBhvr>
                                        <p:cTn id="27" dur="5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wipe(left)">
                                      <p:cBhvr>
                                        <p:cTn id="32" dur="5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wipe(left)">
                                      <p:cBhvr>
                                        <p:cTn id="37" dur="500"/>
                                        <p:tgtEl>
                                          <p:spTgt spid="266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wipe(left)">
                                      <p:cBhvr>
                                        <p:cTn id="42" dur="500"/>
                                        <p:tgtEl>
                                          <p:spTgt spid="2662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Effect transition="in" filter="wipe(left)">
                                      <p:cBhvr>
                                        <p:cTn id="47" dur="500"/>
                                        <p:tgtEl>
                                          <p:spTgt spid="2662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627">
                                            <p:txEl>
                                              <p:pRg st="9" end="9"/>
                                            </p:txEl>
                                          </p:spTgt>
                                        </p:tgtEl>
                                        <p:attrNameLst>
                                          <p:attrName>style.visibility</p:attrName>
                                        </p:attrNameLst>
                                      </p:cBhvr>
                                      <p:to>
                                        <p:strVal val="visible"/>
                                      </p:to>
                                    </p:set>
                                    <p:animEffect transition="in" filter="wipe(left)">
                                      <p:cBhvr>
                                        <p:cTn id="52" dur="5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2530" name="Rectangle 2" descr="Newsprint"/>
          <p:cNvSpPr>
            <a:spLocks noGrp="1" noChangeArrowheads="1"/>
          </p:cNvSpPr>
          <p:nvPr>
            <p:ph type="ctrTitle"/>
          </p:nvPr>
        </p:nvSpPr>
        <p:spPr>
          <a:xfrm>
            <a:off x="685800" y="609600"/>
            <a:ext cx="7696200" cy="609600"/>
          </a:xfrm>
          <a:noFill/>
        </p:spPr>
        <p:txBody>
          <a:bodyPr/>
          <a:lstStyle/>
          <a:p>
            <a:pPr algn="ctr" eaLnBrk="1" hangingPunct="1"/>
            <a:r>
              <a:rPr lang="en-US" sz="3200" b="1" dirty="0" smtClean="0"/>
              <a:t>Athenian Imperialism: From the Record</a:t>
            </a:r>
            <a:endParaRPr lang="en-US" sz="3200" dirty="0" smtClean="0"/>
          </a:p>
        </p:txBody>
      </p:sp>
      <p:sp>
        <p:nvSpPr>
          <p:cNvPr id="22531" name="Rectangle 3" descr="Newsprint"/>
          <p:cNvSpPr>
            <a:spLocks noGrp="1" noChangeArrowheads="1"/>
          </p:cNvSpPr>
          <p:nvPr>
            <p:ph type="subTitle" idx="1"/>
          </p:nvPr>
        </p:nvSpPr>
        <p:spPr>
          <a:xfrm>
            <a:off x="609600" y="1295400"/>
            <a:ext cx="7924800" cy="5562600"/>
          </a:xfrm>
          <a:noFill/>
        </p:spPr>
        <p:txBody>
          <a:bodyPr>
            <a:normAutofit fontScale="92500" lnSpcReduction="10000"/>
          </a:bodyPr>
          <a:lstStyle/>
          <a:p>
            <a:pPr eaLnBrk="1" hangingPunct="1"/>
            <a:endParaRPr lang="en-US" sz="2400" dirty="0" smtClean="0">
              <a:solidFill>
                <a:schemeClr val="tx1"/>
              </a:solidFill>
            </a:endParaRPr>
          </a:p>
          <a:p>
            <a:pPr marL="342900" indent="-342900" algn="l">
              <a:buFont typeface="Arial" pitchFamily="34" charset="0"/>
              <a:buChar char="•"/>
            </a:pPr>
            <a:r>
              <a:rPr lang="en-US" sz="2400" dirty="0" smtClean="0">
                <a:solidFill>
                  <a:schemeClr val="tx1"/>
                </a:solidFill>
                <a:effectLst/>
              </a:rPr>
              <a:t>"Remember, too, that if your country has the greatest name in all the world, it is because she never bent before disaster; because she has expended more life and effort in war than any other city, and has won for herself a power greater than any hitherto known, the memory of which will descend to the latest posterity.“ (</a:t>
            </a:r>
            <a:r>
              <a:rPr lang="en-US" sz="2400" i="1" dirty="0" smtClean="0">
                <a:solidFill>
                  <a:schemeClr val="tx1"/>
                </a:solidFill>
                <a:effectLst/>
              </a:rPr>
              <a:t>Pericles' Third Oration according to Thucydides</a:t>
            </a:r>
            <a:r>
              <a:rPr lang="en-US" sz="2400" dirty="0" smtClean="0">
                <a:solidFill>
                  <a:schemeClr val="tx1"/>
                </a:solidFill>
              </a:rPr>
              <a:t>)</a:t>
            </a:r>
          </a:p>
          <a:p>
            <a:pPr marL="342900" indent="-342900" algn="l">
              <a:buFont typeface="Arial" pitchFamily="34" charset="0"/>
              <a:buChar char="•"/>
            </a:pPr>
            <a:r>
              <a:rPr lang="en-US" sz="2400" dirty="0" smtClean="0">
                <a:solidFill>
                  <a:schemeClr val="tx1"/>
                </a:solidFill>
              </a:rPr>
              <a:t>“We have done nothing contrary to human practice, in accepting an empire when it was offered to us and then refusing to give it up. Three very powerful motives prevent us from doing so--honor, fear, and self-interest. And we were not the first to act in this way. It has always been a rule that the weak should be subject to the strong; besides we consider that we are worthy of our power.” (Thucydides, 1.76)</a:t>
            </a:r>
            <a:endParaRPr lang="en-US" sz="2400" dirty="0" smtClean="0">
              <a:solidFill>
                <a:schemeClr val="tx1"/>
              </a:solidFill>
              <a:effectLst/>
            </a:endParaRPr>
          </a:p>
          <a:p>
            <a:pPr marL="342900" indent="-342900" algn="l" eaLnBrk="1" hangingPunct="1">
              <a:buFont typeface="Arial" pitchFamily="34" charset="0"/>
              <a:buChar char="•"/>
            </a:pPr>
            <a:r>
              <a:rPr lang="en-US" sz="2400" dirty="0" smtClean="0">
                <a:solidFill>
                  <a:schemeClr val="tx1"/>
                </a:solidFill>
              </a:rPr>
              <a:t>“Athenian imperialism employed all the forms of material exploitation that were available and possible in that society.” (Moses Finlay) </a:t>
            </a:r>
          </a:p>
          <a:p>
            <a:pPr marL="342900" indent="-342900" algn="l" eaLnBrk="1" hangingPunct="1">
              <a:buFont typeface="Arial" pitchFamily="34" charset="0"/>
              <a:buChar char="•"/>
            </a:pPr>
            <a:endParaRPr lang="en-US" sz="2400" b="1" dirty="0" smtClean="0"/>
          </a:p>
        </p:txBody>
      </p:sp>
    </p:spTree>
    <p:extLst>
      <p:ext uri="{BB962C8B-B14F-4D97-AF65-F5344CB8AC3E}">
        <p14:creationId xmlns:p14="http://schemas.microsoft.com/office/powerpoint/2010/main" val="326269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Pericles</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Populist</a:t>
            </a:r>
          </a:p>
          <a:p>
            <a:pPr lvl="1"/>
            <a:r>
              <a:rPr lang="en-US" dirty="0" smtClean="0"/>
              <a:t>Socrates criticized the foolishness of the masses. </a:t>
            </a:r>
            <a:r>
              <a:rPr lang="en-US" dirty="0" smtClean="0">
                <a:solidFill>
                  <a:srgbClr val="FF0000"/>
                </a:solidFill>
              </a:rPr>
              <a:t>Mobocracy</a:t>
            </a:r>
            <a:r>
              <a:rPr lang="en-US" dirty="0" smtClean="0"/>
              <a:t>. No experts. Belief in Philosopher Kings. </a:t>
            </a:r>
          </a:p>
          <a:p>
            <a:pPr lvl="1"/>
            <a:r>
              <a:rPr lang="en-US" dirty="0" smtClean="0"/>
              <a:t>Many </a:t>
            </a:r>
            <a:r>
              <a:rPr lang="en-US" dirty="0" smtClean="0"/>
              <a:t>contended  </a:t>
            </a:r>
            <a:r>
              <a:rPr lang="en-US" dirty="0" smtClean="0"/>
              <a:t>that democracy was unstable</a:t>
            </a:r>
          </a:p>
          <a:p>
            <a:pPr lvl="2"/>
            <a:r>
              <a:rPr lang="en-US" sz="2800" dirty="0" smtClean="0"/>
              <a:t>Invited </a:t>
            </a:r>
            <a:r>
              <a:rPr lang="en-US" sz="2800" dirty="0" smtClean="0">
                <a:solidFill>
                  <a:srgbClr val="FF0000"/>
                </a:solidFill>
              </a:rPr>
              <a:t>factionalism</a:t>
            </a:r>
            <a:r>
              <a:rPr lang="en-US" sz="2800" dirty="0" smtClean="0"/>
              <a:t> and class war</a:t>
            </a:r>
          </a:p>
          <a:p>
            <a:pPr lvl="2"/>
            <a:r>
              <a:rPr lang="en-US" sz="2800" dirty="0" smtClean="0"/>
              <a:t>Did not protect </a:t>
            </a:r>
            <a:r>
              <a:rPr lang="en-US" sz="2800" dirty="0" smtClean="0">
                <a:solidFill>
                  <a:srgbClr val="FF0000"/>
                </a:solidFill>
              </a:rPr>
              <a:t>property</a:t>
            </a:r>
          </a:p>
          <a:p>
            <a:pPr lvl="2"/>
            <a:r>
              <a:rPr lang="en-US" sz="2800" dirty="0" smtClean="0"/>
              <a:t>But</a:t>
            </a:r>
          </a:p>
          <a:p>
            <a:pPr lvl="3"/>
            <a:r>
              <a:rPr lang="en-US" sz="2800" dirty="0" err="1" smtClean="0"/>
              <a:t>Ekklessia</a:t>
            </a:r>
            <a:r>
              <a:rPr lang="en-US" sz="2800" dirty="0" smtClean="0"/>
              <a:t> COULD have abolished debt with 1 vote</a:t>
            </a:r>
          </a:p>
          <a:p>
            <a:pPr lvl="3"/>
            <a:r>
              <a:rPr lang="en-US" sz="2800" dirty="0" smtClean="0"/>
              <a:t>Pol equality ≠ econ equality</a:t>
            </a:r>
          </a:p>
          <a:p>
            <a:pPr lvl="3"/>
            <a:r>
              <a:rPr lang="en-US" sz="2800" dirty="0" smtClean="0"/>
              <a:t>140 years of uninterrupted democracy</a:t>
            </a:r>
            <a:endParaRPr lang="en-US" dirty="0" smtClean="0"/>
          </a:p>
          <a:p>
            <a:pPr lvl="1"/>
            <a:r>
              <a:rPr lang="en-US" dirty="0" smtClean="0"/>
              <a:t>Was it even a democracy</a:t>
            </a:r>
            <a:r>
              <a:rPr lang="en-US" dirty="0" smtClean="0">
                <a:solidFill>
                  <a:srgbClr val="FF0000"/>
                </a:solidFill>
              </a:rPr>
              <a:t>?</a:t>
            </a:r>
            <a:r>
              <a:rPr lang="en-US" dirty="0" smtClean="0"/>
              <a:t> </a:t>
            </a:r>
          </a:p>
          <a:p>
            <a:pPr lvl="3"/>
            <a:endParaRPr lang="en-US" dirty="0" smtClean="0"/>
          </a:p>
        </p:txBody>
      </p:sp>
    </p:spTree>
    <p:extLst>
      <p:ext uri="{BB962C8B-B14F-4D97-AF65-F5344CB8AC3E}">
        <p14:creationId xmlns:p14="http://schemas.microsoft.com/office/powerpoint/2010/main" val="317301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of Pericles: The Excluded</a:t>
            </a:r>
            <a:endParaRPr lang="en-US" dirty="0"/>
          </a:p>
        </p:txBody>
      </p:sp>
      <p:sp>
        <p:nvSpPr>
          <p:cNvPr id="5" name="Content Placeholder 4"/>
          <p:cNvSpPr>
            <a:spLocks noGrp="1"/>
          </p:cNvSpPr>
          <p:nvPr>
            <p:ph sz="half" idx="1"/>
          </p:nvPr>
        </p:nvSpPr>
        <p:spPr/>
        <p:txBody>
          <a:bodyPr>
            <a:noAutofit/>
          </a:bodyPr>
          <a:lstStyle/>
          <a:p>
            <a:pPr marL="0" indent="0" algn="ctr">
              <a:buNone/>
            </a:pPr>
            <a:r>
              <a:rPr lang="en-US" sz="1800" u="sng" dirty="0" smtClean="0"/>
              <a:t>Women</a:t>
            </a:r>
          </a:p>
          <a:p>
            <a:r>
              <a:rPr lang="en-US" sz="1800" dirty="0" smtClean="0"/>
              <a:t>Married b/w 12-18. </a:t>
            </a:r>
            <a:r>
              <a:rPr lang="en-US" sz="1800" dirty="0" smtClean="0"/>
              <a:t>Men </a:t>
            </a:r>
            <a:r>
              <a:rPr lang="en-US" sz="1800" dirty="0" smtClean="0"/>
              <a:t>married ~30.</a:t>
            </a:r>
          </a:p>
          <a:p>
            <a:r>
              <a:rPr lang="en-US" sz="1800" dirty="0" smtClean="0"/>
              <a:t>From father to husband</a:t>
            </a:r>
          </a:p>
          <a:p>
            <a:r>
              <a:rPr lang="en-US" sz="1800" dirty="0" smtClean="0"/>
              <a:t>Could not choose husband freely</a:t>
            </a:r>
          </a:p>
          <a:p>
            <a:r>
              <a:rPr lang="en-US" sz="1800" dirty="0" smtClean="0"/>
              <a:t>Dowry</a:t>
            </a:r>
          </a:p>
          <a:p>
            <a:r>
              <a:rPr lang="en-US" sz="1800" dirty="0" smtClean="0"/>
              <a:t>Divorce was difficult. Woman needed a male guardian to return to</a:t>
            </a:r>
          </a:p>
          <a:p>
            <a:r>
              <a:rPr lang="en-US" sz="1800" dirty="0" smtClean="0"/>
              <a:t>A glorious role? See Funeral Oration. </a:t>
            </a:r>
          </a:p>
          <a:p>
            <a:r>
              <a:rPr lang="en-US" sz="1800" dirty="0" smtClean="0"/>
              <a:t>Historical arguments here</a:t>
            </a:r>
          </a:p>
          <a:p>
            <a:r>
              <a:rPr lang="en-US" sz="1800" dirty="0" smtClean="0"/>
              <a:t>England 1918, US </a:t>
            </a:r>
            <a:r>
              <a:rPr lang="en-US" sz="1800" dirty="0" smtClean="0"/>
              <a:t>1920. </a:t>
            </a:r>
            <a:endParaRPr lang="en-US" sz="1800" dirty="0" smtClean="0"/>
          </a:p>
          <a:p>
            <a:endParaRPr lang="en-US" sz="1800" dirty="0" smtClean="0"/>
          </a:p>
          <a:p>
            <a:pPr marL="0" indent="0">
              <a:buNone/>
            </a:pPr>
            <a:endParaRPr lang="en-US" sz="1800" dirty="0" smtClean="0"/>
          </a:p>
        </p:txBody>
      </p:sp>
      <p:sp>
        <p:nvSpPr>
          <p:cNvPr id="6" name="Content Placeholder 5"/>
          <p:cNvSpPr>
            <a:spLocks noGrp="1"/>
          </p:cNvSpPr>
          <p:nvPr>
            <p:ph sz="half" idx="2"/>
          </p:nvPr>
        </p:nvSpPr>
        <p:spPr>
          <a:xfrm>
            <a:off x="4648200" y="1600200"/>
            <a:ext cx="4038600" cy="5181600"/>
          </a:xfrm>
        </p:spPr>
        <p:txBody>
          <a:bodyPr>
            <a:normAutofit fontScale="55000" lnSpcReduction="20000"/>
          </a:bodyPr>
          <a:lstStyle/>
          <a:p>
            <a:pPr marL="0" indent="0" algn="ctr">
              <a:buNone/>
            </a:pPr>
            <a:r>
              <a:rPr lang="en-US" sz="3300" u="sng" dirty="0" smtClean="0"/>
              <a:t>Slaves</a:t>
            </a:r>
          </a:p>
          <a:p>
            <a:r>
              <a:rPr lang="en-US" sz="3300" dirty="0" smtClean="0"/>
              <a:t>Most were spoils of war</a:t>
            </a:r>
          </a:p>
          <a:p>
            <a:r>
              <a:rPr lang="en-US" sz="3300" dirty="0" smtClean="0"/>
              <a:t>Not akin to American south. No huge </a:t>
            </a:r>
            <a:r>
              <a:rPr lang="en-US" sz="3300" dirty="0" smtClean="0"/>
              <a:t>plantations.</a:t>
            </a:r>
          </a:p>
          <a:p>
            <a:r>
              <a:rPr lang="en-US" sz="3300" dirty="0"/>
              <a:t>Not based on </a:t>
            </a:r>
            <a:r>
              <a:rPr lang="en-US" sz="3300" dirty="0" smtClean="0"/>
              <a:t>race</a:t>
            </a:r>
            <a:endParaRPr lang="en-US" sz="3300" dirty="0" smtClean="0"/>
          </a:p>
          <a:p>
            <a:r>
              <a:rPr lang="en-US" sz="3300" dirty="0" smtClean="0"/>
              <a:t>Slaved worked mostly in handicrafts. 1-5 slave craftsmen in a shop. Worked alongside masters</a:t>
            </a:r>
          </a:p>
          <a:p>
            <a:pPr lvl="1"/>
            <a:r>
              <a:rPr lang="en-US" sz="3300" dirty="0" smtClean="0"/>
              <a:t>Major exception = mine workers</a:t>
            </a:r>
          </a:p>
          <a:p>
            <a:r>
              <a:rPr lang="en-US" sz="3300" dirty="0" smtClean="0"/>
              <a:t>Athens</a:t>
            </a:r>
          </a:p>
          <a:p>
            <a:pPr lvl="1"/>
            <a:r>
              <a:rPr lang="en-US" sz="3300" dirty="0" smtClean="0"/>
              <a:t>20-120,000</a:t>
            </a:r>
            <a:r>
              <a:rPr lang="en-US" sz="3300" dirty="0" smtClean="0"/>
              <a:t>. </a:t>
            </a:r>
            <a:r>
              <a:rPr lang="en-US" sz="3300" dirty="0" smtClean="0"/>
              <a:t>Take </a:t>
            </a:r>
            <a:r>
              <a:rPr lang="en-US" sz="3300" dirty="0" smtClean="0"/>
              <a:t>the </a:t>
            </a:r>
            <a:r>
              <a:rPr lang="en-US" sz="3300" dirty="0" smtClean="0"/>
              <a:t>mean?</a:t>
            </a:r>
            <a:endParaRPr lang="en-US" sz="3300" dirty="0" smtClean="0"/>
          </a:p>
          <a:p>
            <a:pPr lvl="1"/>
            <a:r>
              <a:rPr lang="en-US" sz="3300" dirty="0" smtClean="0"/>
              <a:t>¼-1/3 of Athenians had slaves</a:t>
            </a:r>
          </a:p>
          <a:p>
            <a:r>
              <a:rPr lang="en-US" sz="3300" dirty="0" smtClean="0"/>
              <a:t>No useful #s of slave pop outside of Athens</a:t>
            </a:r>
          </a:p>
          <a:p>
            <a:r>
              <a:rPr lang="en-US" sz="3300" dirty="0" smtClean="0"/>
              <a:t>Most slave owners freed slaves upon death</a:t>
            </a:r>
          </a:p>
          <a:p>
            <a:r>
              <a:rPr lang="en-US" sz="3300" dirty="0" smtClean="0"/>
              <a:t>No </a:t>
            </a:r>
            <a:r>
              <a:rPr lang="en-US" sz="3300" dirty="0" smtClean="0"/>
              <a:t>known fear of slave revolts</a:t>
            </a:r>
          </a:p>
          <a:p>
            <a:r>
              <a:rPr lang="en-US" sz="3300" dirty="0" smtClean="0"/>
              <a:t>Not like Sparta or US</a:t>
            </a:r>
          </a:p>
          <a:p>
            <a:r>
              <a:rPr lang="en-US" sz="3300" dirty="0" smtClean="0"/>
              <a:t>Slavery enabled Golden Age (?)</a:t>
            </a:r>
          </a:p>
          <a:p>
            <a:endParaRPr lang="en-US" dirty="0" smtClean="0"/>
          </a:p>
        </p:txBody>
      </p:sp>
    </p:spTree>
    <p:extLst>
      <p:ext uri="{BB962C8B-B14F-4D97-AF65-F5344CB8AC3E}">
        <p14:creationId xmlns:p14="http://schemas.microsoft.com/office/powerpoint/2010/main" val="1907873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Assessment of Pericles: The Excluded</a:t>
            </a:r>
            <a:endParaRPr lang="en-US" dirty="0"/>
          </a:p>
        </p:txBody>
      </p:sp>
      <p:sp>
        <p:nvSpPr>
          <p:cNvPr id="6" name="Content Placeholder 5"/>
          <p:cNvSpPr>
            <a:spLocks noGrp="1"/>
          </p:cNvSpPr>
          <p:nvPr>
            <p:ph idx="1"/>
          </p:nvPr>
        </p:nvSpPr>
        <p:spPr/>
        <p:txBody>
          <a:bodyPr>
            <a:normAutofit lnSpcReduction="10000"/>
          </a:bodyPr>
          <a:lstStyle/>
          <a:p>
            <a:r>
              <a:rPr lang="en-US" dirty="0"/>
              <a:t>Durant puts total Golden Age pop at </a:t>
            </a:r>
            <a:r>
              <a:rPr lang="en-US" dirty="0" smtClean="0"/>
              <a:t>315,000:</a:t>
            </a:r>
            <a:endParaRPr lang="en-US" dirty="0" smtClean="0"/>
          </a:p>
          <a:p>
            <a:pPr lvl="1"/>
            <a:r>
              <a:rPr lang="en-US" dirty="0" smtClean="0"/>
              <a:t>115,000 </a:t>
            </a:r>
            <a:r>
              <a:rPr lang="en-US" dirty="0" smtClean="0"/>
              <a:t>slaves</a:t>
            </a:r>
          </a:p>
          <a:p>
            <a:pPr lvl="1"/>
            <a:r>
              <a:rPr lang="en-US" dirty="0" smtClean="0"/>
              <a:t>20,000 </a:t>
            </a:r>
            <a:r>
              <a:rPr lang="en-US" dirty="0" err="1" smtClean="0"/>
              <a:t>metics</a:t>
            </a:r>
            <a:r>
              <a:rPr lang="en-US" dirty="0" smtClean="0"/>
              <a:t> (Durant)</a:t>
            </a:r>
          </a:p>
          <a:p>
            <a:r>
              <a:rPr lang="en-US" dirty="0" smtClean="0"/>
              <a:t>Robinson puts total Golden Age pop at </a:t>
            </a:r>
            <a:r>
              <a:rPr lang="en-US" dirty="0" smtClean="0"/>
              <a:t>270,000:</a:t>
            </a:r>
          </a:p>
          <a:p>
            <a:pPr lvl="1"/>
            <a:r>
              <a:rPr lang="en-US" dirty="0" smtClean="0"/>
              <a:t>85,000 slaves</a:t>
            </a:r>
          </a:p>
          <a:p>
            <a:pPr lvl="1"/>
            <a:r>
              <a:rPr lang="en-US" dirty="0" smtClean="0"/>
              <a:t>35,000 </a:t>
            </a:r>
            <a:r>
              <a:rPr lang="en-US" dirty="0" err="1" smtClean="0"/>
              <a:t>metics</a:t>
            </a:r>
            <a:endParaRPr lang="en-US" dirty="0" smtClean="0"/>
          </a:p>
          <a:p>
            <a:r>
              <a:rPr lang="en-US" dirty="0" smtClean="0"/>
              <a:t>The Goddess of Liberty is no friend to the Goddess of Equality</a:t>
            </a:r>
          </a:p>
          <a:p>
            <a:endParaRPr lang="en-US" dirty="0" smtClean="0"/>
          </a:p>
          <a:p>
            <a:endParaRPr lang="en-US" dirty="0"/>
          </a:p>
        </p:txBody>
      </p:sp>
    </p:spTree>
    <p:extLst>
      <p:ext uri="{BB962C8B-B14F-4D97-AF65-F5344CB8AC3E}">
        <p14:creationId xmlns:p14="http://schemas.microsoft.com/office/powerpoint/2010/main" val="4047866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Pericles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Demagogue. According to Thucydides, “Athens, though still in name a democracy, was in fact ruled by her first citizen.” </a:t>
            </a:r>
          </a:p>
          <a:p>
            <a:r>
              <a:rPr lang="en-US" dirty="0" smtClean="0"/>
              <a:t>Charismatic </a:t>
            </a:r>
            <a:r>
              <a:rPr lang="en-US" dirty="0" smtClean="0"/>
              <a:t>leadership</a:t>
            </a:r>
          </a:p>
          <a:p>
            <a:r>
              <a:rPr lang="en-US" dirty="0" smtClean="0"/>
              <a:t>Incorruptible </a:t>
            </a:r>
          </a:p>
          <a:p>
            <a:r>
              <a:rPr lang="en-US" dirty="0" smtClean="0"/>
              <a:t>State Socialism </a:t>
            </a:r>
          </a:p>
          <a:p>
            <a:r>
              <a:rPr lang="en-US" dirty="0" smtClean="0"/>
              <a:t>True Legacy </a:t>
            </a:r>
            <a:r>
              <a:rPr lang="en-US" dirty="0" smtClean="0"/>
              <a:t>is </a:t>
            </a:r>
            <a:r>
              <a:rPr lang="en-US" dirty="0" smtClean="0"/>
              <a:t>Golden Age: literary, philosophical,  and </a:t>
            </a:r>
            <a:r>
              <a:rPr lang="en-US" dirty="0" smtClean="0"/>
              <a:t>artistic…</a:t>
            </a:r>
            <a:endParaRPr lang="en-US" dirty="0" smtClean="0"/>
          </a:p>
          <a:p>
            <a:pPr lvl="1"/>
            <a:r>
              <a:rPr lang="en-US" dirty="0" smtClean="0"/>
              <a:t>Can we credit Pericles for the Golden Age? Or do we credit Athenians and/or other cultural forces?</a:t>
            </a:r>
          </a:p>
          <a:p>
            <a:endParaRPr lang="en-US" dirty="0"/>
          </a:p>
        </p:txBody>
      </p:sp>
    </p:spTree>
    <p:extLst>
      <p:ext uri="{BB962C8B-B14F-4D97-AF65-F5344CB8AC3E}">
        <p14:creationId xmlns:p14="http://schemas.microsoft.com/office/powerpoint/2010/main" val="2510653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Pericles</a:t>
            </a:r>
            <a:endParaRPr lang="en-US" dirty="0"/>
          </a:p>
        </p:txBody>
      </p:sp>
      <p:sp>
        <p:nvSpPr>
          <p:cNvPr id="3" name="Content Placeholder 2"/>
          <p:cNvSpPr>
            <a:spLocks noGrp="1"/>
          </p:cNvSpPr>
          <p:nvPr>
            <p:ph idx="1"/>
          </p:nvPr>
        </p:nvSpPr>
        <p:spPr/>
        <p:txBody>
          <a:bodyPr>
            <a:normAutofit lnSpcReduction="10000"/>
          </a:bodyPr>
          <a:lstStyle/>
          <a:p>
            <a:r>
              <a:rPr lang="en-US" dirty="0"/>
              <a:t>Hawk</a:t>
            </a:r>
          </a:p>
          <a:p>
            <a:r>
              <a:rPr lang="en-US" dirty="0" smtClean="0"/>
              <a:t>Pericles</a:t>
            </a:r>
            <a:r>
              <a:rPr lang="en-US" dirty="0" smtClean="0"/>
              <a:t>’ legacy wrapped up in </a:t>
            </a:r>
            <a:r>
              <a:rPr lang="en-US" dirty="0" err="1" smtClean="0"/>
              <a:t>Pelop</a:t>
            </a:r>
            <a:r>
              <a:rPr lang="en-US" dirty="0" smtClean="0"/>
              <a:t> War. </a:t>
            </a:r>
          </a:p>
          <a:p>
            <a:pPr lvl="1"/>
            <a:r>
              <a:rPr lang="en-US" dirty="0" err="1" smtClean="0"/>
              <a:t>Pelop</a:t>
            </a:r>
            <a:r>
              <a:rPr lang="en-US" dirty="0" smtClean="0"/>
              <a:t> War "grand strategy“: rejection of appeasement and the avoidance of overextension</a:t>
            </a:r>
          </a:p>
          <a:p>
            <a:r>
              <a:rPr lang="en-US" dirty="0" smtClean="0"/>
              <a:t>Democracy and Empire Question (see Rhodes)</a:t>
            </a:r>
          </a:p>
          <a:p>
            <a:r>
              <a:rPr lang="en-US" dirty="0" smtClean="0"/>
              <a:t>Above all, experiment!</a:t>
            </a:r>
          </a:p>
          <a:p>
            <a:r>
              <a:rPr lang="en-US" dirty="0" smtClean="0"/>
              <a:t>Many historians agree that Pericles was always a better politician and orator than strategist.</a:t>
            </a:r>
          </a:p>
          <a:p>
            <a:endParaRPr lang="en-US" dirty="0"/>
          </a:p>
        </p:txBody>
      </p:sp>
    </p:spTree>
    <p:extLst>
      <p:ext uri="{BB962C8B-B14F-4D97-AF65-F5344CB8AC3E}">
        <p14:creationId xmlns:p14="http://schemas.microsoft.com/office/powerpoint/2010/main" val="254717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Pericles</a:t>
            </a:r>
            <a:endParaRPr lang="en-US" dirty="0"/>
          </a:p>
        </p:txBody>
      </p:sp>
      <p:sp>
        <p:nvSpPr>
          <p:cNvPr id="3" name="Content Placeholder 2"/>
          <p:cNvSpPr>
            <a:spLocks noGrp="1"/>
          </p:cNvSpPr>
          <p:nvPr>
            <p:ph idx="1"/>
          </p:nvPr>
        </p:nvSpPr>
        <p:spPr>
          <a:xfrm>
            <a:off x="381000" y="1600200"/>
            <a:ext cx="8305800" cy="4525963"/>
          </a:xfrm>
        </p:spPr>
        <p:txBody>
          <a:bodyPr>
            <a:normAutofit fontScale="92500" lnSpcReduction="10000"/>
          </a:bodyPr>
          <a:lstStyle/>
          <a:p>
            <a:pPr lvl="1"/>
            <a:r>
              <a:rPr lang="en-US" dirty="0" smtClean="0"/>
              <a:t>Consider the audience of a 17</a:t>
            </a:r>
            <a:r>
              <a:rPr lang="en-US" baseline="30000" dirty="0" smtClean="0"/>
              <a:t>th</a:t>
            </a:r>
            <a:r>
              <a:rPr lang="en-US" dirty="0" smtClean="0"/>
              <a:t> century symphony performance. Masses played instruments. The audience of Brahms/Beethoven understood. </a:t>
            </a:r>
          </a:p>
          <a:p>
            <a:pPr lvl="1"/>
            <a:r>
              <a:rPr lang="en-US" dirty="0" err="1" smtClean="0"/>
              <a:t>Kagan</a:t>
            </a:r>
            <a:r>
              <a:rPr lang="en-US" dirty="0" smtClean="0"/>
              <a:t> </a:t>
            </a:r>
            <a:r>
              <a:rPr lang="en-US" dirty="0" smtClean="0"/>
              <a:t>offers idea that if an Athenian attended only ½ of </a:t>
            </a:r>
            <a:r>
              <a:rPr lang="en-US" i="1" dirty="0" err="1" smtClean="0"/>
              <a:t>Ekklesia</a:t>
            </a:r>
            <a:r>
              <a:rPr lang="en-US" dirty="0" smtClean="0"/>
              <a:t> meetings, he’d </a:t>
            </a:r>
            <a:r>
              <a:rPr lang="en-US" dirty="0" smtClean="0"/>
              <a:t>attend </a:t>
            </a:r>
            <a:r>
              <a:rPr lang="en-US" dirty="0" smtClean="0"/>
              <a:t>20/year. Citizens become experts. NOT an ignorant multitude. </a:t>
            </a:r>
          </a:p>
          <a:p>
            <a:pPr lvl="1"/>
            <a:r>
              <a:rPr lang="en-US" dirty="0" smtClean="0"/>
              <a:t>William F. Buckley once declared that he’d rather be tried by the first 40 names in the Boston phonebook than by the Harvard faculty</a:t>
            </a:r>
          </a:p>
          <a:p>
            <a:pPr lvl="1"/>
            <a:r>
              <a:rPr lang="en-US" dirty="0" smtClean="0"/>
              <a:t>I </a:t>
            </a:r>
            <a:r>
              <a:rPr lang="en-US" dirty="0" smtClean="0"/>
              <a:t>assume that foolish speakers were deterred from speaking</a:t>
            </a:r>
          </a:p>
          <a:p>
            <a:endParaRPr lang="en-US" dirty="0"/>
          </a:p>
        </p:txBody>
      </p:sp>
    </p:spTree>
    <p:extLst>
      <p:ext uri="{BB962C8B-B14F-4D97-AF65-F5344CB8AC3E}">
        <p14:creationId xmlns:p14="http://schemas.microsoft.com/office/powerpoint/2010/main" val="62751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Pericles’ Background</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r>
              <a:rPr lang="en-US" sz="3100" dirty="0" smtClean="0"/>
              <a:t>b. 495 – d. 429</a:t>
            </a:r>
          </a:p>
          <a:p>
            <a:r>
              <a:rPr lang="en-US" sz="3100" dirty="0" smtClean="0"/>
              <a:t>Maternally descendent from </a:t>
            </a:r>
            <a:r>
              <a:rPr lang="en-US" sz="3100" dirty="0" err="1" smtClean="0">
                <a:solidFill>
                  <a:srgbClr val="0070C0"/>
                </a:solidFill>
              </a:rPr>
              <a:t>Alcmaeonid</a:t>
            </a:r>
            <a:r>
              <a:rPr lang="en-US" sz="3100" dirty="0" smtClean="0">
                <a:solidFill>
                  <a:srgbClr val="0070C0"/>
                </a:solidFill>
              </a:rPr>
              <a:t> </a:t>
            </a:r>
            <a:r>
              <a:rPr lang="en-US" sz="3100" dirty="0" smtClean="0">
                <a:solidFill>
                  <a:srgbClr val="0070C0"/>
                </a:solidFill>
              </a:rPr>
              <a:t>family</a:t>
            </a:r>
          </a:p>
          <a:p>
            <a:pPr lvl="1"/>
            <a:r>
              <a:rPr lang="en-US" sz="3100" dirty="0" smtClean="0"/>
              <a:t>Great, great grandson of Cleisthenes </a:t>
            </a:r>
          </a:p>
          <a:p>
            <a:pPr lvl="1"/>
            <a:r>
              <a:rPr lang="en-US" sz="3100" dirty="0" smtClean="0"/>
              <a:t>Son </a:t>
            </a:r>
            <a:r>
              <a:rPr lang="en-US" sz="3100" dirty="0" err="1" smtClean="0"/>
              <a:t>Xanthippus</a:t>
            </a:r>
            <a:r>
              <a:rPr lang="en-US" sz="3100" dirty="0" smtClean="0"/>
              <a:t>, (ostracized 485–484)</a:t>
            </a:r>
          </a:p>
          <a:p>
            <a:r>
              <a:rPr lang="en-US" sz="3100" dirty="0" smtClean="0"/>
              <a:t>Studied with Protagoras, Zeno and Anaxagoras </a:t>
            </a:r>
          </a:p>
          <a:p>
            <a:r>
              <a:rPr lang="en-US" sz="3100" dirty="0" smtClean="0"/>
              <a:t>463, Pericles was lead prosecutor of Cimon, the leader of the conservative faction. Cimon ostracized in 461. </a:t>
            </a:r>
          </a:p>
          <a:p>
            <a:r>
              <a:rPr lang="en-US" sz="3100" dirty="0" smtClean="0"/>
              <a:t>He and his mentor, </a:t>
            </a:r>
            <a:r>
              <a:rPr lang="en-US" sz="3100" dirty="0" err="1" smtClean="0"/>
              <a:t>Ephialtes</a:t>
            </a:r>
            <a:r>
              <a:rPr lang="en-US" sz="3100" dirty="0" smtClean="0"/>
              <a:t>, reduced power of </a:t>
            </a:r>
            <a:r>
              <a:rPr lang="en-US" sz="3100" dirty="0" err="1" smtClean="0"/>
              <a:t>Areopagus</a:t>
            </a:r>
            <a:r>
              <a:rPr lang="en-US" sz="3100" dirty="0" smtClean="0"/>
              <a:t> and increased power of </a:t>
            </a:r>
            <a:r>
              <a:rPr lang="en-US" sz="3100" dirty="0" err="1" smtClean="0"/>
              <a:t>Ekklessia</a:t>
            </a:r>
            <a:r>
              <a:rPr lang="en-US" sz="3100" dirty="0" smtClean="0"/>
              <a:t>. </a:t>
            </a:r>
            <a:r>
              <a:rPr lang="en-US" sz="3100" dirty="0" err="1" smtClean="0"/>
              <a:t>Ephialtes</a:t>
            </a:r>
            <a:r>
              <a:rPr lang="en-US" sz="3100" dirty="0" smtClean="0"/>
              <a:t> murdered in 461.</a:t>
            </a:r>
          </a:p>
          <a:p>
            <a:r>
              <a:rPr lang="en-US" sz="3100" dirty="0" smtClean="0">
                <a:solidFill>
                  <a:srgbClr val="0070C0"/>
                </a:solidFill>
              </a:rPr>
              <a:t>Sole Archon, 461-429</a:t>
            </a:r>
            <a:r>
              <a:rPr lang="en-US" sz="3100" dirty="0" smtClean="0"/>
              <a:t>. Elected every year!</a:t>
            </a:r>
          </a:p>
          <a:p>
            <a:r>
              <a:rPr lang="en-US" sz="3100" dirty="0" smtClean="0"/>
              <a:t>Thucydides called him </a:t>
            </a:r>
            <a:r>
              <a:rPr lang="en-US" sz="3100" dirty="0" smtClean="0"/>
              <a:t>“the </a:t>
            </a:r>
            <a:r>
              <a:rPr lang="en-US" sz="3100" dirty="0" smtClean="0"/>
              <a:t>first citizen of </a:t>
            </a:r>
            <a:r>
              <a:rPr lang="en-US" sz="3100" dirty="0" smtClean="0"/>
              <a:t>Athens”</a:t>
            </a:r>
            <a:endParaRPr lang="en-US" sz="3100" dirty="0" smtClean="0"/>
          </a:p>
          <a:p>
            <a:endParaRPr lang="en-US" dirty="0"/>
          </a:p>
        </p:txBody>
      </p:sp>
    </p:spTree>
    <p:extLst>
      <p:ext uri="{BB962C8B-B14F-4D97-AF65-F5344CB8AC3E}">
        <p14:creationId xmlns:p14="http://schemas.microsoft.com/office/powerpoint/2010/main" val="1314195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Assessment of Pericles: From the Record</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According to Plutarch, after assuming the leadership of Athens, "he was no longer the same man as before, nor alike submissive to the people and ready to yield and give in to the desires of the multitude as a steersman to the breezes".</a:t>
            </a:r>
          </a:p>
          <a:p>
            <a:r>
              <a:rPr lang="en-US" dirty="0" smtClean="0"/>
              <a:t>“He kept himself untainted by corruption, although he was not altogether indifferent to money-making.” (Plutarch, </a:t>
            </a:r>
            <a:r>
              <a:rPr lang="en-US" i="1" dirty="0" smtClean="0"/>
              <a:t>Pericles</a:t>
            </a:r>
            <a:r>
              <a:rPr lang="en-US" dirty="0" smtClean="0"/>
              <a:t>, XVI)</a:t>
            </a:r>
          </a:p>
          <a:p>
            <a:r>
              <a:rPr lang="en-US" dirty="0" smtClean="0"/>
              <a:t>“Many others say that the people were first led on by him into allotments of public lands, festival-grants, and distributions of fees for public services, thereby falling into bad habits, and becoming luxurious and wanton under the influence of his public measures, instead of frugal and self-sufficing.” (Plutarch, </a:t>
            </a:r>
            <a:r>
              <a:rPr lang="en-US" i="1" dirty="0" smtClean="0"/>
              <a:t>Pericles</a:t>
            </a:r>
            <a:r>
              <a:rPr lang="en-US" dirty="0" smtClean="0"/>
              <a:t>, XVI)</a:t>
            </a:r>
          </a:p>
          <a:p>
            <a:endParaRPr lang="en-US" dirty="0"/>
          </a:p>
        </p:txBody>
      </p:sp>
    </p:spTree>
    <p:extLst>
      <p:ext uri="{BB962C8B-B14F-4D97-AF65-F5344CB8AC3E}">
        <p14:creationId xmlns:p14="http://schemas.microsoft.com/office/powerpoint/2010/main" val="866809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Assessment of Pericles: From the Record</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“As I know, Pericles made the Athenians slothful, garrulous and avaricious, by starting the system of public fees.” (Plato, </a:t>
            </a:r>
            <a:r>
              <a:rPr lang="en-US" i="1" dirty="0" err="1" smtClean="0"/>
              <a:t>Gorgias</a:t>
            </a:r>
            <a:r>
              <a:rPr lang="en-US" dirty="0" smtClean="0"/>
              <a:t>, 515e)</a:t>
            </a:r>
          </a:p>
          <a:p>
            <a:r>
              <a:rPr lang="en-US" dirty="0" smtClean="0"/>
              <a:t>“In name a democracy but, in fact, governed by its first citizen“ (Thucydides)</a:t>
            </a:r>
          </a:p>
          <a:p>
            <a:r>
              <a:rPr lang="en-US" dirty="0" smtClean="0"/>
              <a:t>“The most complete man that Greece ever produced.” (Durant)</a:t>
            </a:r>
          </a:p>
          <a:p>
            <a:r>
              <a:rPr lang="en-US" dirty="0" smtClean="0"/>
              <a:t>“History can afford to forgive Athens’ sins.” (Durant)</a:t>
            </a:r>
          </a:p>
          <a:p>
            <a:r>
              <a:rPr lang="en-US" dirty="0" smtClean="0"/>
              <a:t>“Has any civilization ever reached its height without simultaneously sowing the seeds of its own destruction? Is there not an almost incestuous relationship between dominion and decay?” (Charles Alexander Robinson)</a:t>
            </a:r>
          </a:p>
          <a:p>
            <a:endParaRPr lang="en-US" dirty="0"/>
          </a:p>
        </p:txBody>
      </p:sp>
    </p:spTree>
    <p:extLst>
      <p:ext uri="{BB962C8B-B14F-4D97-AF65-F5344CB8AC3E}">
        <p14:creationId xmlns:p14="http://schemas.microsoft.com/office/powerpoint/2010/main" val="84617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Pericles’ Inheritance: Domestic </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Blended </a:t>
            </a:r>
            <a:r>
              <a:rPr lang="en-US" dirty="0" smtClean="0"/>
              <a:t>System: </a:t>
            </a:r>
            <a:r>
              <a:rPr lang="en-US" dirty="0" err="1" smtClean="0"/>
              <a:t>Democ</a:t>
            </a:r>
            <a:r>
              <a:rPr lang="en-US" dirty="0" smtClean="0"/>
              <a:t> + </a:t>
            </a:r>
            <a:r>
              <a:rPr lang="en-US" dirty="0" err="1" smtClean="0"/>
              <a:t>Aristoc</a:t>
            </a:r>
            <a:r>
              <a:rPr lang="en-US" dirty="0" smtClean="0"/>
              <a:t> </a:t>
            </a:r>
          </a:p>
          <a:p>
            <a:r>
              <a:rPr lang="en-US" dirty="0" smtClean="0"/>
              <a:t>Legacies of Solon, Cleisthenes, &amp; Pisistratus</a:t>
            </a:r>
          </a:p>
          <a:p>
            <a:r>
              <a:rPr lang="en-US" dirty="0" smtClean="0">
                <a:solidFill>
                  <a:srgbClr val="FF0000"/>
                </a:solidFill>
              </a:rPr>
              <a:t>Factionalism</a:t>
            </a:r>
            <a:r>
              <a:rPr lang="en-US" dirty="0" smtClean="0"/>
              <a:t> → Now aristocratic vs. democratic/populist</a:t>
            </a:r>
          </a:p>
          <a:p>
            <a:pPr lvl="1"/>
            <a:r>
              <a:rPr lang="en-US" sz="3200" dirty="0"/>
              <a:t>R</a:t>
            </a:r>
            <a:r>
              <a:rPr lang="en-US" sz="3200" dirty="0" smtClean="0"/>
              <a:t>ising </a:t>
            </a:r>
            <a:r>
              <a:rPr lang="en-US" sz="3200" dirty="0" smtClean="0">
                <a:solidFill>
                  <a:srgbClr val="FF0000"/>
                </a:solidFill>
              </a:rPr>
              <a:t>middle class </a:t>
            </a:r>
            <a:r>
              <a:rPr lang="en-US" sz="3200" dirty="0" smtClean="0"/>
              <a:t>b/c </a:t>
            </a:r>
            <a:r>
              <a:rPr lang="en-US" sz="3200" dirty="0" smtClean="0"/>
              <a:t>of Solon’s reforms</a:t>
            </a:r>
          </a:p>
          <a:p>
            <a:endParaRPr lang="en-US" sz="1800" dirty="0" smtClean="0"/>
          </a:p>
          <a:p>
            <a:pPr lvl="1"/>
            <a:endParaRPr lang="en-US" sz="1800" dirty="0" smtClean="0"/>
          </a:p>
          <a:p>
            <a:endParaRPr lang="en-US" sz="1800" dirty="0"/>
          </a:p>
        </p:txBody>
      </p:sp>
    </p:spTree>
    <p:extLst>
      <p:ext uri="{BB962C8B-B14F-4D97-AF65-F5344CB8AC3E}">
        <p14:creationId xmlns:p14="http://schemas.microsoft.com/office/powerpoint/2010/main" val="3000124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Pericles’ Inheritance: Center of Unstable World</a:t>
            </a:r>
            <a:endParaRPr lang="en-US" dirty="0"/>
          </a:p>
        </p:txBody>
      </p:sp>
      <p:sp>
        <p:nvSpPr>
          <p:cNvPr id="3" name="Content Placeholder 2"/>
          <p:cNvSpPr>
            <a:spLocks noGrp="1"/>
          </p:cNvSpPr>
          <p:nvPr>
            <p:ph idx="1"/>
          </p:nvPr>
        </p:nvSpPr>
        <p:spPr/>
        <p:txBody>
          <a:bodyPr/>
          <a:lstStyle/>
          <a:p>
            <a:r>
              <a:rPr lang="en-US" sz="2000" dirty="0" smtClean="0"/>
              <a:t>An </a:t>
            </a:r>
            <a:r>
              <a:rPr lang="en-US" sz="2000" b="1" dirty="0" smtClean="0">
                <a:solidFill>
                  <a:srgbClr val="00B0F0"/>
                </a:solidFill>
              </a:rPr>
              <a:t>insecure world. </a:t>
            </a:r>
            <a:r>
              <a:rPr lang="en-US" sz="2000" dirty="0" smtClean="0"/>
              <a:t>Unstable </a:t>
            </a:r>
            <a:r>
              <a:rPr lang="en-US" sz="2000" b="1" dirty="0" smtClean="0">
                <a:solidFill>
                  <a:srgbClr val="00B0F0"/>
                </a:solidFill>
              </a:rPr>
              <a:t>balance of power</a:t>
            </a:r>
          </a:p>
          <a:p>
            <a:pPr lvl="1"/>
            <a:r>
              <a:rPr lang="en-US" sz="2000" b="1" dirty="0" smtClean="0">
                <a:solidFill>
                  <a:srgbClr val="FF0000"/>
                </a:solidFill>
              </a:rPr>
              <a:t>Persia</a:t>
            </a:r>
            <a:r>
              <a:rPr lang="en-US" sz="2000" dirty="0" smtClean="0"/>
              <a:t>—</a:t>
            </a:r>
            <a:r>
              <a:rPr lang="en-US" sz="2000" u="sng" dirty="0" smtClean="0"/>
              <a:t>we</a:t>
            </a:r>
            <a:r>
              <a:rPr lang="en-US" sz="2000" dirty="0" smtClean="0"/>
              <a:t> know that the “barbarians” were finished. Greeks did not.</a:t>
            </a:r>
          </a:p>
          <a:p>
            <a:pPr lvl="1"/>
            <a:r>
              <a:rPr lang="en-US" sz="2000" b="1" dirty="0" smtClean="0">
                <a:solidFill>
                  <a:srgbClr val="FF0000"/>
                </a:solidFill>
              </a:rPr>
              <a:t>Sparta</a:t>
            </a:r>
            <a:r>
              <a:rPr lang="en-US" sz="2000" dirty="0" smtClean="0"/>
              <a:t>—though crippled by an earthquake in 464, which was capitalized on by a massive Helot rebellion, they still strove for glory and hegemony</a:t>
            </a:r>
          </a:p>
          <a:p>
            <a:pPr lvl="2"/>
            <a:r>
              <a:rPr lang="en-US" sz="2000" dirty="0" smtClean="0"/>
              <a:t>Sparta invites Athens to quell Helot rebellion. Athens tries and fails. Sparta, discomforted by Athenians on Peloponnese, sends Athens home. End of Spartan-Athenian Alliance. </a:t>
            </a:r>
            <a:r>
              <a:rPr lang="en-US" sz="2000" dirty="0" smtClean="0">
                <a:solidFill>
                  <a:srgbClr val="FF0000"/>
                </a:solidFill>
              </a:rPr>
              <a:t>End of Greek League</a:t>
            </a:r>
            <a:r>
              <a:rPr lang="en-US" sz="2000" dirty="0" smtClean="0"/>
              <a:t> of 481. </a:t>
            </a:r>
          </a:p>
          <a:p>
            <a:pPr lvl="1"/>
            <a:r>
              <a:rPr lang="en-US" sz="2000" b="1" dirty="0" smtClean="0">
                <a:solidFill>
                  <a:srgbClr val="FF0000"/>
                </a:solidFill>
              </a:rPr>
              <a:t>Corinth</a:t>
            </a:r>
            <a:r>
              <a:rPr lang="en-US" sz="2000" dirty="0" smtClean="0"/>
              <a:t> rising </a:t>
            </a:r>
          </a:p>
          <a:p>
            <a:pPr lvl="1"/>
            <a:r>
              <a:rPr lang="en-US" sz="2000" b="1" dirty="0" smtClean="0">
                <a:solidFill>
                  <a:srgbClr val="FF0000"/>
                </a:solidFill>
              </a:rPr>
              <a:t>Tyrannies</a:t>
            </a:r>
            <a:r>
              <a:rPr lang="en-US" sz="2000" dirty="0" smtClean="0"/>
              <a:t> abound</a:t>
            </a:r>
          </a:p>
          <a:p>
            <a:pPr lvl="1"/>
            <a:r>
              <a:rPr lang="en-US" sz="2000" b="1" dirty="0">
                <a:solidFill>
                  <a:srgbClr val="FF0000"/>
                </a:solidFill>
              </a:rPr>
              <a:t>P</a:t>
            </a:r>
            <a:r>
              <a:rPr lang="en-US" sz="2000" b="1" dirty="0" smtClean="0">
                <a:solidFill>
                  <a:srgbClr val="FF0000"/>
                </a:solidFill>
              </a:rPr>
              <a:t>rotective </a:t>
            </a:r>
            <a:r>
              <a:rPr lang="en-US" sz="2000" b="1" dirty="0" smtClean="0">
                <a:solidFill>
                  <a:srgbClr val="FF0000"/>
                </a:solidFill>
              </a:rPr>
              <a:t>wall</a:t>
            </a:r>
          </a:p>
          <a:p>
            <a:pPr lvl="1"/>
            <a:r>
              <a:rPr lang="en-US" sz="2000" b="1" dirty="0">
                <a:solidFill>
                  <a:srgbClr val="FF0000"/>
                </a:solidFill>
              </a:rPr>
              <a:t>F</a:t>
            </a:r>
            <a:r>
              <a:rPr lang="en-US" sz="2000" b="1" dirty="0" smtClean="0">
                <a:solidFill>
                  <a:srgbClr val="FF0000"/>
                </a:solidFill>
              </a:rPr>
              <a:t>ood </a:t>
            </a:r>
            <a:r>
              <a:rPr lang="en-US" sz="2000" b="1" dirty="0" smtClean="0">
                <a:solidFill>
                  <a:srgbClr val="FF0000"/>
                </a:solidFill>
              </a:rPr>
              <a:t>dependent </a:t>
            </a:r>
            <a:r>
              <a:rPr lang="en-US" sz="2000" dirty="0" smtClean="0"/>
              <a:t>economy </a:t>
            </a:r>
          </a:p>
          <a:p>
            <a:endParaRPr lang="en-US" dirty="0"/>
          </a:p>
        </p:txBody>
      </p:sp>
    </p:spTree>
    <p:extLst>
      <p:ext uri="{BB962C8B-B14F-4D97-AF65-F5344CB8AC3E}">
        <p14:creationId xmlns:p14="http://schemas.microsoft.com/office/powerpoint/2010/main" val="48265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Pericles’ Inheritance: Center of Unstable World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Empire. Athenian </a:t>
            </a:r>
            <a:r>
              <a:rPr lang="en-US" dirty="0" smtClean="0">
                <a:solidFill>
                  <a:srgbClr val="FF0000"/>
                </a:solidFill>
              </a:rPr>
              <a:t>Hegemony</a:t>
            </a:r>
            <a:r>
              <a:rPr lang="en-US" dirty="0" smtClean="0"/>
              <a:t> by invitation. </a:t>
            </a:r>
          </a:p>
          <a:p>
            <a:pPr lvl="1"/>
            <a:r>
              <a:rPr lang="en-US" dirty="0" err="1" smtClean="0">
                <a:solidFill>
                  <a:srgbClr val="FF0000"/>
                </a:solidFill>
              </a:rPr>
              <a:t>Delian</a:t>
            </a:r>
            <a:r>
              <a:rPr lang="en-US" dirty="0" smtClean="0">
                <a:solidFill>
                  <a:srgbClr val="FF0000"/>
                </a:solidFill>
              </a:rPr>
              <a:t> League </a:t>
            </a:r>
            <a:r>
              <a:rPr lang="en-US" dirty="0" smtClean="0"/>
              <a:t>est. 478. </a:t>
            </a:r>
          </a:p>
          <a:p>
            <a:pPr lvl="1"/>
            <a:r>
              <a:rPr lang="en-US" dirty="0" err="1" smtClean="0">
                <a:solidFill>
                  <a:srgbClr val="FF0000"/>
                </a:solidFill>
              </a:rPr>
              <a:t>Thasian</a:t>
            </a:r>
            <a:r>
              <a:rPr lang="en-US" dirty="0" smtClean="0">
                <a:solidFill>
                  <a:srgbClr val="FF0000"/>
                </a:solidFill>
              </a:rPr>
              <a:t> Rebellion</a:t>
            </a:r>
            <a:r>
              <a:rPr lang="en-US" dirty="0" smtClean="0"/>
              <a:t>—in 465 Thasos rebels over control of gold and silver mines. Athens fights them for 2 years. Athens won—took control of mines, made </a:t>
            </a:r>
            <a:r>
              <a:rPr lang="en-US" dirty="0" err="1" smtClean="0"/>
              <a:t>Thasians</a:t>
            </a:r>
            <a:r>
              <a:rPr lang="en-US" dirty="0" smtClean="0"/>
              <a:t> pay for the war, and took </a:t>
            </a:r>
            <a:r>
              <a:rPr lang="en-US" dirty="0" err="1" smtClean="0"/>
              <a:t>Thasian</a:t>
            </a:r>
            <a:r>
              <a:rPr lang="en-US" dirty="0" smtClean="0"/>
              <a:t> navy. Made Thasos a subject state. </a:t>
            </a:r>
          </a:p>
          <a:p>
            <a:pPr lvl="1"/>
            <a:r>
              <a:rPr lang="en-US" dirty="0" smtClean="0">
                <a:solidFill>
                  <a:srgbClr val="FF0000"/>
                </a:solidFill>
              </a:rPr>
              <a:t>Melos</a:t>
            </a:r>
            <a:r>
              <a:rPr lang="en-US" dirty="0" smtClean="0"/>
              <a:t>…</a:t>
            </a:r>
            <a:r>
              <a:rPr lang="en-US" dirty="0" err="1" smtClean="0"/>
              <a:t>Melian</a:t>
            </a:r>
            <a:r>
              <a:rPr lang="en-US" dirty="0" smtClean="0"/>
              <a:t> Dialogue</a:t>
            </a:r>
          </a:p>
          <a:p>
            <a:pPr lvl="1"/>
            <a:r>
              <a:rPr lang="en-US" dirty="0" smtClean="0"/>
              <a:t>Empires are hard to control. </a:t>
            </a:r>
          </a:p>
          <a:p>
            <a:pPr lvl="1"/>
            <a:r>
              <a:rPr lang="en-US" dirty="0" smtClean="0"/>
              <a:t>Athenians were erratic about collecting taxes and military contributions. </a:t>
            </a:r>
          </a:p>
          <a:p>
            <a:pPr lvl="1"/>
            <a:r>
              <a:rPr lang="en-US" dirty="0" smtClean="0"/>
              <a:t>Athens did not create a </a:t>
            </a:r>
            <a:r>
              <a:rPr lang="en-US" dirty="0" err="1" smtClean="0"/>
              <a:t>Delian</a:t>
            </a:r>
            <a:r>
              <a:rPr lang="en-US" dirty="0" smtClean="0"/>
              <a:t> navy. They built on the Athenian navy. As such, by time of </a:t>
            </a:r>
            <a:r>
              <a:rPr lang="en-US" dirty="0" err="1" smtClean="0"/>
              <a:t>Pelop</a:t>
            </a:r>
            <a:r>
              <a:rPr lang="en-US" dirty="0" smtClean="0"/>
              <a:t> War, only Chios and Lesbos had a navy. Thus, </a:t>
            </a:r>
            <a:r>
              <a:rPr lang="en-US" dirty="0" err="1" smtClean="0"/>
              <a:t>Delian</a:t>
            </a:r>
            <a:r>
              <a:rPr lang="en-US" dirty="0" smtClean="0"/>
              <a:t> members were militarily dependent on Athens (NATO)</a:t>
            </a:r>
          </a:p>
          <a:p>
            <a:endParaRPr lang="en-US" dirty="0"/>
          </a:p>
        </p:txBody>
      </p:sp>
    </p:spTree>
    <p:extLst>
      <p:ext uri="{BB962C8B-B14F-4D97-AF65-F5344CB8AC3E}">
        <p14:creationId xmlns:p14="http://schemas.microsoft.com/office/powerpoint/2010/main" val="401003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Periclean</a:t>
            </a:r>
            <a:r>
              <a:rPr lang="en-US" dirty="0" smtClean="0"/>
              <a:t> Reforms</a:t>
            </a:r>
            <a:endParaRPr lang="en-US" dirty="0"/>
          </a:p>
        </p:txBody>
      </p:sp>
      <p:sp>
        <p:nvSpPr>
          <p:cNvPr id="3" name="Content Placeholder 2"/>
          <p:cNvSpPr>
            <a:spLocks noGrp="1"/>
          </p:cNvSpPr>
          <p:nvPr>
            <p:ph idx="1"/>
          </p:nvPr>
        </p:nvSpPr>
        <p:spPr/>
        <p:txBody>
          <a:bodyPr>
            <a:normAutofit lnSpcReduction="10000"/>
          </a:bodyPr>
          <a:lstStyle/>
          <a:p>
            <a:r>
              <a:rPr lang="en-US" dirty="0" smtClean="0"/>
              <a:t>Solon, Cleisthenes, &amp; Pisistratus</a:t>
            </a:r>
          </a:p>
          <a:p>
            <a:r>
              <a:rPr lang="en-US" dirty="0" smtClean="0"/>
              <a:t>Cautious and moderate</a:t>
            </a:r>
          </a:p>
          <a:p>
            <a:pPr lvl="1"/>
            <a:r>
              <a:rPr lang="en-US" dirty="0" smtClean="0"/>
              <a:t>“Greek civilization was at its best when democracy had grown sufficiently to give it variety and vigor, and aristocracy survived sufficiently to give it order and taste.” (Durant)</a:t>
            </a:r>
          </a:p>
          <a:p>
            <a:r>
              <a:rPr lang="en-US" dirty="0" smtClean="0"/>
              <a:t>Regulated international grain trade</a:t>
            </a:r>
          </a:p>
          <a:p>
            <a:r>
              <a:rPr lang="en-US" dirty="0" smtClean="0"/>
              <a:t>Controlled bread prices</a:t>
            </a:r>
          </a:p>
          <a:p>
            <a:r>
              <a:rPr lang="en-US" dirty="0" smtClean="0"/>
              <a:t>More regular</a:t>
            </a:r>
            <a:r>
              <a:rPr lang="en-US" dirty="0" smtClean="0"/>
              <a:t> enforcement of </a:t>
            </a:r>
            <a:r>
              <a:rPr lang="en-US" dirty="0" smtClean="0"/>
              <a:t>taxation</a:t>
            </a:r>
            <a:endParaRPr lang="en-US" dirty="0"/>
          </a:p>
        </p:txBody>
      </p:sp>
    </p:spTree>
    <p:extLst>
      <p:ext uri="{BB962C8B-B14F-4D97-AF65-F5344CB8AC3E}">
        <p14:creationId xmlns:p14="http://schemas.microsoft.com/office/powerpoint/2010/main" val="310515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Periclean</a:t>
            </a:r>
            <a:r>
              <a:rPr lang="en-US" dirty="0" smtClean="0"/>
              <a:t> Reforms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458–457 Lowered the </a:t>
            </a:r>
            <a:r>
              <a:rPr lang="en-US" dirty="0" smtClean="0">
                <a:solidFill>
                  <a:srgbClr val="FF0000"/>
                </a:solidFill>
              </a:rPr>
              <a:t>property requirement </a:t>
            </a:r>
            <a:r>
              <a:rPr lang="en-US" dirty="0" smtClean="0"/>
              <a:t>for the archonship. Now </a:t>
            </a:r>
            <a:r>
              <a:rPr lang="en-US" i="1" dirty="0" err="1" smtClean="0">
                <a:solidFill>
                  <a:srgbClr val="FF0000"/>
                </a:solidFill>
              </a:rPr>
              <a:t>Zeugitai</a:t>
            </a:r>
            <a:r>
              <a:rPr lang="en-US" i="1" dirty="0" smtClean="0">
                <a:solidFill>
                  <a:srgbClr val="FF0000"/>
                </a:solidFill>
              </a:rPr>
              <a:t> </a:t>
            </a:r>
            <a:r>
              <a:rPr lang="en-US" dirty="0" smtClean="0">
                <a:solidFill>
                  <a:srgbClr val="FF0000"/>
                </a:solidFill>
              </a:rPr>
              <a:t>and </a:t>
            </a:r>
            <a:r>
              <a:rPr lang="en-US" i="1" dirty="0" err="1" smtClean="0">
                <a:solidFill>
                  <a:srgbClr val="FF0000"/>
                </a:solidFill>
              </a:rPr>
              <a:t>Thetes</a:t>
            </a:r>
            <a:r>
              <a:rPr lang="en-US" dirty="0" smtClean="0">
                <a:solidFill>
                  <a:srgbClr val="FF0000"/>
                </a:solidFill>
              </a:rPr>
              <a:t> </a:t>
            </a:r>
            <a:r>
              <a:rPr lang="en-US" dirty="0" smtClean="0"/>
              <a:t>can become Archons.</a:t>
            </a:r>
          </a:p>
          <a:p>
            <a:pPr lvl="1"/>
            <a:r>
              <a:rPr lang="en-US" dirty="0" smtClean="0"/>
              <a:t>Pericles needed </a:t>
            </a:r>
            <a:r>
              <a:rPr lang="en-US" dirty="0" err="1" smtClean="0"/>
              <a:t>Thete</a:t>
            </a:r>
            <a:r>
              <a:rPr lang="en-US" dirty="0" smtClean="0"/>
              <a:t> support for growing navy</a:t>
            </a:r>
          </a:p>
          <a:p>
            <a:pPr lvl="1"/>
            <a:r>
              <a:rPr lang="en-US" dirty="0" smtClean="0">
                <a:solidFill>
                  <a:srgbClr val="FF0000"/>
                </a:solidFill>
              </a:rPr>
              <a:t>Populism </a:t>
            </a:r>
            <a:r>
              <a:rPr lang="en-US" dirty="0" smtClean="0"/>
              <a:t>as means to procuring and securing </a:t>
            </a:r>
            <a:r>
              <a:rPr lang="en-US" dirty="0" err="1" smtClean="0"/>
              <a:t>Thetes</a:t>
            </a:r>
            <a:r>
              <a:rPr lang="en-US" dirty="0" smtClean="0"/>
              <a:t>? </a:t>
            </a:r>
          </a:p>
          <a:p>
            <a:r>
              <a:rPr lang="en-US" dirty="0" smtClean="0"/>
              <a:t>Promoted </a:t>
            </a:r>
            <a:r>
              <a:rPr lang="en-US" dirty="0" smtClean="0">
                <a:solidFill>
                  <a:srgbClr val="FF0000"/>
                </a:solidFill>
              </a:rPr>
              <a:t>education for women</a:t>
            </a:r>
          </a:p>
          <a:p>
            <a:pPr lvl="1"/>
            <a:r>
              <a:rPr lang="en-US" dirty="0" smtClean="0"/>
              <a:t>His 2</a:t>
            </a:r>
            <a:r>
              <a:rPr lang="en-US" baseline="30000" dirty="0" smtClean="0"/>
              <a:t>nd</a:t>
            </a:r>
            <a:r>
              <a:rPr lang="en-US" dirty="0" smtClean="0"/>
              <a:t> wife, </a:t>
            </a:r>
            <a:r>
              <a:rPr lang="en-US" dirty="0" smtClean="0">
                <a:solidFill>
                  <a:srgbClr val="FF0000"/>
                </a:solidFill>
              </a:rPr>
              <a:t>Aspasia</a:t>
            </a:r>
            <a:r>
              <a:rPr lang="en-US" dirty="0" smtClean="0"/>
              <a:t>, led the charge. She was an enlightened matron of salons. Pericles and Socrates attended her lectures. </a:t>
            </a:r>
          </a:p>
          <a:p>
            <a:pPr lvl="1"/>
            <a:r>
              <a:rPr lang="en-US" dirty="0" smtClean="0"/>
              <a:t>Aspasia wrote the Funeral Oration (says Socrates) </a:t>
            </a:r>
          </a:p>
          <a:p>
            <a:r>
              <a:rPr lang="en-US" dirty="0" smtClean="0"/>
              <a:t>Decree permitted the poor to watch plays for free</a:t>
            </a:r>
          </a:p>
          <a:p>
            <a:r>
              <a:rPr lang="en-US" dirty="0" smtClean="0"/>
              <a:t>451 law limited Athenian citizenship to those with </a:t>
            </a:r>
            <a:r>
              <a:rPr lang="en-US" dirty="0" smtClean="0">
                <a:solidFill>
                  <a:srgbClr val="FF0000"/>
                </a:solidFill>
              </a:rPr>
              <a:t>2 Athenian parents</a:t>
            </a:r>
          </a:p>
          <a:p>
            <a:r>
              <a:rPr lang="en-US" dirty="0" smtClean="0"/>
              <a:t>Historians have vehement disagreements </a:t>
            </a:r>
            <a:r>
              <a:rPr lang="en-US" dirty="0" smtClean="0"/>
              <a:t>over </a:t>
            </a:r>
            <a:r>
              <a:rPr lang="en-US" dirty="0" smtClean="0"/>
              <a:t>ultimate effects of </a:t>
            </a:r>
            <a:r>
              <a:rPr lang="en-US" dirty="0" err="1" smtClean="0"/>
              <a:t>Periclean</a:t>
            </a:r>
            <a:r>
              <a:rPr lang="en-US" dirty="0" smtClean="0"/>
              <a:t> Populism </a:t>
            </a:r>
          </a:p>
          <a:p>
            <a:endParaRPr lang="en-US" dirty="0"/>
          </a:p>
        </p:txBody>
      </p:sp>
    </p:spTree>
    <p:extLst>
      <p:ext uri="{BB962C8B-B14F-4D97-AF65-F5344CB8AC3E}">
        <p14:creationId xmlns:p14="http://schemas.microsoft.com/office/powerpoint/2010/main" val="48879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Periclean</a:t>
            </a:r>
            <a:r>
              <a:rPr lang="en-US" dirty="0" smtClean="0"/>
              <a:t> Reforms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smtClean="0"/>
              <a:t>State socialism</a:t>
            </a:r>
          </a:p>
          <a:p>
            <a:r>
              <a:rPr lang="en-US" dirty="0" smtClean="0"/>
              <a:t>8 miles of Long Walls</a:t>
            </a:r>
          </a:p>
          <a:p>
            <a:r>
              <a:rPr lang="en-US" dirty="0" smtClean="0"/>
              <a:t>Ship building</a:t>
            </a:r>
          </a:p>
          <a:p>
            <a:r>
              <a:rPr lang="en-US" dirty="0" smtClean="0"/>
              <a:t>Great Corn Exchange at </a:t>
            </a:r>
            <a:r>
              <a:rPr lang="en-US" dirty="0" err="1" smtClean="0"/>
              <a:t>Pireaus</a:t>
            </a:r>
            <a:endParaRPr lang="en-US" dirty="0"/>
          </a:p>
          <a:p>
            <a:r>
              <a:rPr lang="en-US" dirty="0" smtClean="0"/>
              <a:t>Subsidized </a:t>
            </a:r>
            <a:r>
              <a:rPr lang="en-US" dirty="0" smtClean="0"/>
              <a:t>plays at Theatre of Dionysus </a:t>
            </a:r>
          </a:p>
          <a:p>
            <a:r>
              <a:rPr lang="en-US" dirty="0" smtClean="0"/>
              <a:t>State-sponsored </a:t>
            </a:r>
            <a:r>
              <a:rPr lang="en-US" dirty="0" smtClean="0"/>
              <a:t>festivals 60 </a:t>
            </a:r>
            <a:r>
              <a:rPr lang="en-US" dirty="0" smtClean="0"/>
              <a:t>days/year</a:t>
            </a:r>
          </a:p>
          <a:p>
            <a:r>
              <a:rPr lang="en-US" dirty="0"/>
              <a:t>20,000 Athenians were on the state payroll (Robinson)</a:t>
            </a:r>
          </a:p>
          <a:p>
            <a:r>
              <a:rPr lang="en-US" dirty="0" smtClean="0"/>
              <a:t>Used </a:t>
            </a:r>
            <a:r>
              <a:rPr lang="en-US" dirty="0" err="1"/>
              <a:t>Delian</a:t>
            </a:r>
            <a:r>
              <a:rPr lang="en-US" dirty="0"/>
              <a:t> Treasury funds. Moved Treasury  </a:t>
            </a:r>
            <a:r>
              <a:rPr lang="en-US" dirty="0" smtClean="0"/>
              <a:t>in 454</a:t>
            </a:r>
            <a:r>
              <a:rPr lang="en-US" dirty="0"/>
              <a:t>. </a:t>
            </a:r>
          </a:p>
          <a:p>
            <a:endParaRPr lang="en-US" dirty="0" smtClean="0"/>
          </a:p>
          <a:p>
            <a:pPr marL="0" indent="0">
              <a:buNone/>
            </a:pPr>
            <a:endParaRPr lang="en-US" dirty="0"/>
          </a:p>
        </p:txBody>
      </p:sp>
    </p:spTree>
    <p:extLst>
      <p:ext uri="{BB962C8B-B14F-4D97-AF65-F5344CB8AC3E}">
        <p14:creationId xmlns:p14="http://schemas.microsoft.com/office/powerpoint/2010/main" val="175801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3791</TotalTime>
  <Words>2462</Words>
  <Application>Microsoft Office PowerPoint</Application>
  <PresentationFormat>On-screen Show (4:3)</PresentationFormat>
  <Paragraphs>243</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Clip</vt:lpstr>
      <vt:lpstr>Periclean Athens</vt:lpstr>
      <vt:lpstr>Lecture Outline </vt:lpstr>
      <vt:lpstr>Pericles’ Background</vt:lpstr>
      <vt:lpstr>Pericles’ Inheritance: Domestic </vt:lpstr>
      <vt:lpstr>Pericles’ Inheritance: Center of Unstable World</vt:lpstr>
      <vt:lpstr>Pericles’ Inheritance: Center of Unstable World</vt:lpstr>
      <vt:lpstr>Periclean Reforms</vt:lpstr>
      <vt:lpstr>Periclean Reforms</vt:lpstr>
      <vt:lpstr>Periclean Reforms</vt:lpstr>
      <vt:lpstr>Parthenon: Symbol of Arête and Empire</vt:lpstr>
      <vt:lpstr>Parthenon: Symbol of Arête and Empire</vt:lpstr>
      <vt:lpstr>PowerPoint Presentation</vt:lpstr>
      <vt:lpstr>PowerPoint Presentation</vt:lpstr>
      <vt:lpstr>But there was one measure above all which at once gave the greatest pleasure to the Athenians, adorned their city and created amazement among the rest of mankind, and which is today the sole testimony that the tales of the ancient power and glory of Greece are no mere fables. By this I mean his [Pericles’] construction of temples and buildings; and yet it was this, more than any other action of his, which his enemies slandered and misrepresented. They cried out in the Assembly that Athens had lost its good name and disgraced itself by transferring from Delos into its own keeping the funds that had been contributed by the rest of Greece… “The Greeks must be outraged,” they cried. “They must consider this an act of bare-faced tyranny, when they see that with their own contributions, extorted from them by force for the war against the Persians, we are gilding and beautifying our city, as if it were some vain woman decking herself out with costly stones and statues and temples worth millions.”      -Plutarch, Life of Pericles, 12 </vt:lpstr>
      <vt:lpstr>  Parthenon: Symbol of Arête and Empire  </vt:lpstr>
      <vt:lpstr> Heliaia Reform </vt:lpstr>
      <vt:lpstr>Heliaia Reform</vt:lpstr>
      <vt:lpstr>From Delian League to Athenian Empire: Summary</vt:lpstr>
      <vt:lpstr>Periclean Foreign Policy</vt:lpstr>
      <vt:lpstr>Moses Finley’s Typology of Imperialism</vt:lpstr>
      <vt:lpstr>Athenian Tribute Lists</vt:lpstr>
      <vt:lpstr>Imperial Economy: Infrastructure</vt:lpstr>
      <vt:lpstr>Athenian Imperialism: From the Record</vt:lpstr>
      <vt:lpstr>Assessment of Pericles</vt:lpstr>
      <vt:lpstr>Assessment of Pericles: The Excluded</vt:lpstr>
      <vt:lpstr>Assessment of Pericles: The Excluded</vt:lpstr>
      <vt:lpstr>Assessment of Pericles</vt:lpstr>
      <vt:lpstr>Assessment of Pericles</vt:lpstr>
      <vt:lpstr>Assessment of Pericles</vt:lpstr>
      <vt:lpstr>Assessment of Pericles: From the Record</vt:lpstr>
      <vt:lpstr>Assessment of Pericles: From the Record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Lazar</dc:creator>
  <cp:lastModifiedBy>Daniel Lazar</cp:lastModifiedBy>
  <cp:revision>33</cp:revision>
  <dcterms:created xsi:type="dcterms:W3CDTF">2011-09-24T05:15:30Z</dcterms:created>
  <dcterms:modified xsi:type="dcterms:W3CDTF">2011-09-28T15:39:04Z</dcterms:modified>
</cp:coreProperties>
</file>