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64" r:id="rId5"/>
    <p:sldId id="258" r:id="rId6"/>
    <p:sldId id="259" r:id="rId7"/>
    <p:sldId id="260" r:id="rId8"/>
    <p:sldId id="261" r:id="rId9"/>
    <p:sldId id="274" r:id="rId10"/>
    <p:sldId id="262" r:id="rId11"/>
    <p:sldId id="266" r:id="rId12"/>
    <p:sldId id="267" r:id="rId13"/>
    <p:sldId id="268" r:id="rId14"/>
    <p:sldId id="269" r:id="rId15"/>
    <p:sldId id="270" r:id="rId16"/>
    <p:sldId id="271" r:id="rId17"/>
    <p:sldId id="273"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01" autoAdjust="0"/>
    <p:restoredTop sz="94660"/>
  </p:normalViewPr>
  <p:slideViewPr>
    <p:cSldViewPr snapToGrid="0">
      <p:cViewPr varScale="1">
        <p:scale>
          <a:sx n="61" d="100"/>
          <a:sy n="61" d="100"/>
        </p:scale>
        <p:origin x="27"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AE5A-37CD-48BF-ABF8-569541F5CB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AD05A0-5E8C-462A-B0CE-0958D2154A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A4396E-136D-4056-B59D-0DEB6B274A62}"/>
              </a:ext>
            </a:extLst>
          </p:cNvPr>
          <p:cNvSpPr>
            <a:spLocks noGrp="1"/>
          </p:cNvSpPr>
          <p:nvPr>
            <p:ph type="dt" sz="half" idx="10"/>
          </p:nvPr>
        </p:nvSpPr>
        <p:spPr/>
        <p:txBody>
          <a:bodyPr/>
          <a:lstStyle/>
          <a:p>
            <a:fld id="{094B8FD4-E021-41BC-A94B-6F14AA1245C2}" type="datetimeFigureOut">
              <a:rPr lang="en-US" smtClean="0"/>
              <a:t>4/29/2020</a:t>
            </a:fld>
            <a:endParaRPr lang="en-US"/>
          </a:p>
        </p:txBody>
      </p:sp>
      <p:sp>
        <p:nvSpPr>
          <p:cNvPr id="5" name="Footer Placeholder 4">
            <a:extLst>
              <a:ext uri="{FF2B5EF4-FFF2-40B4-BE49-F238E27FC236}">
                <a16:creationId xmlns:a16="http://schemas.microsoft.com/office/drawing/2014/main" id="{943267E7-4274-47F3-91E3-91EDE7EDD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493DBA-8EF3-4C5A-8D7C-2985ABE7ACB3}"/>
              </a:ext>
            </a:extLst>
          </p:cNvPr>
          <p:cNvSpPr>
            <a:spLocks noGrp="1"/>
          </p:cNvSpPr>
          <p:nvPr>
            <p:ph type="sldNum" sz="quarter" idx="12"/>
          </p:nvPr>
        </p:nvSpPr>
        <p:spPr/>
        <p:txBody>
          <a:bodyPr/>
          <a:lstStyle/>
          <a:p>
            <a:fld id="{AD0B6E4D-DB64-4892-A038-841630360990}" type="slidenum">
              <a:rPr lang="en-US" smtClean="0"/>
              <a:t>‹#›</a:t>
            </a:fld>
            <a:endParaRPr lang="en-US"/>
          </a:p>
        </p:txBody>
      </p:sp>
    </p:spTree>
    <p:extLst>
      <p:ext uri="{BB962C8B-B14F-4D97-AF65-F5344CB8AC3E}">
        <p14:creationId xmlns:p14="http://schemas.microsoft.com/office/powerpoint/2010/main" val="1038749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EB45B-43A0-4F76-9BB3-842F5E9019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C4C816-8247-42B8-B902-195302AA9C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E089B5-10A8-4954-AD09-44FE0E5C1553}"/>
              </a:ext>
            </a:extLst>
          </p:cNvPr>
          <p:cNvSpPr>
            <a:spLocks noGrp="1"/>
          </p:cNvSpPr>
          <p:nvPr>
            <p:ph type="dt" sz="half" idx="10"/>
          </p:nvPr>
        </p:nvSpPr>
        <p:spPr/>
        <p:txBody>
          <a:bodyPr/>
          <a:lstStyle/>
          <a:p>
            <a:fld id="{094B8FD4-E021-41BC-A94B-6F14AA1245C2}" type="datetimeFigureOut">
              <a:rPr lang="en-US" smtClean="0"/>
              <a:t>4/29/2020</a:t>
            </a:fld>
            <a:endParaRPr lang="en-US"/>
          </a:p>
        </p:txBody>
      </p:sp>
      <p:sp>
        <p:nvSpPr>
          <p:cNvPr id="5" name="Footer Placeholder 4">
            <a:extLst>
              <a:ext uri="{FF2B5EF4-FFF2-40B4-BE49-F238E27FC236}">
                <a16:creationId xmlns:a16="http://schemas.microsoft.com/office/drawing/2014/main" id="{9B26A4D6-62DC-43D6-8CE7-A2E2B62EA1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56FC30-1D02-4A53-AE96-CCF6C3F00497}"/>
              </a:ext>
            </a:extLst>
          </p:cNvPr>
          <p:cNvSpPr>
            <a:spLocks noGrp="1"/>
          </p:cNvSpPr>
          <p:nvPr>
            <p:ph type="sldNum" sz="quarter" idx="12"/>
          </p:nvPr>
        </p:nvSpPr>
        <p:spPr/>
        <p:txBody>
          <a:bodyPr/>
          <a:lstStyle/>
          <a:p>
            <a:fld id="{AD0B6E4D-DB64-4892-A038-841630360990}" type="slidenum">
              <a:rPr lang="en-US" smtClean="0"/>
              <a:t>‹#›</a:t>
            </a:fld>
            <a:endParaRPr lang="en-US"/>
          </a:p>
        </p:txBody>
      </p:sp>
    </p:spTree>
    <p:extLst>
      <p:ext uri="{BB962C8B-B14F-4D97-AF65-F5344CB8AC3E}">
        <p14:creationId xmlns:p14="http://schemas.microsoft.com/office/powerpoint/2010/main" val="3408493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154CB3-FCDB-47BF-89E7-3A9301837B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B993A8D-335D-4874-A560-16E01C1836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ECC0A3-E14E-424E-AEBE-0587C902AB74}"/>
              </a:ext>
            </a:extLst>
          </p:cNvPr>
          <p:cNvSpPr>
            <a:spLocks noGrp="1"/>
          </p:cNvSpPr>
          <p:nvPr>
            <p:ph type="dt" sz="half" idx="10"/>
          </p:nvPr>
        </p:nvSpPr>
        <p:spPr/>
        <p:txBody>
          <a:bodyPr/>
          <a:lstStyle/>
          <a:p>
            <a:fld id="{094B8FD4-E021-41BC-A94B-6F14AA1245C2}" type="datetimeFigureOut">
              <a:rPr lang="en-US" smtClean="0"/>
              <a:t>4/29/2020</a:t>
            </a:fld>
            <a:endParaRPr lang="en-US"/>
          </a:p>
        </p:txBody>
      </p:sp>
      <p:sp>
        <p:nvSpPr>
          <p:cNvPr id="5" name="Footer Placeholder 4">
            <a:extLst>
              <a:ext uri="{FF2B5EF4-FFF2-40B4-BE49-F238E27FC236}">
                <a16:creationId xmlns:a16="http://schemas.microsoft.com/office/drawing/2014/main" id="{C75C81AD-DF5B-41E0-9E88-F22E44D123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7442C5-DD54-4E68-A4B7-2D7924E0A2FC}"/>
              </a:ext>
            </a:extLst>
          </p:cNvPr>
          <p:cNvSpPr>
            <a:spLocks noGrp="1"/>
          </p:cNvSpPr>
          <p:nvPr>
            <p:ph type="sldNum" sz="quarter" idx="12"/>
          </p:nvPr>
        </p:nvSpPr>
        <p:spPr/>
        <p:txBody>
          <a:bodyPr/>
          <a:lstStyle/>
          <a:p>
            <a:fld id="{AD0B6E4D-DB64-4892-A038-841630360990}" type="slidenum">
              <a:rPr lang="en-US" smtClean="0"/>
              <a:t>‹#›</a:t>
            </a:fld>
            <a:endParaRPr lang="en-US"/>
          </a:p>
        </p:txBody>
      </p:sp>
    </p:spTree>
    <p:extLst>
      <p:ext uri="{BB962C8B-B14F-4D97-AF65-F5344CB8AC3E}">
        <p14:creationId xmlns:p14="http://schemas.microsoft.com/office/powerpoint/2010/main" val="1086985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298B1-EB40-4454-8EA1-A68A9D2502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420B71-C593-4493-973E-8F596469D6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13AED3-1505-46F2-86C4-5740B70DA84D}"/>
              </a:ext>
            </a:extLst>
          </p:cNvPr>
          <p:cNvSpPr>
            <a:spLocks noGrp="1"/>
          </p:cNvSpPr>
          <p:nvPr>
            <p:ph type="dt" sz="half" idx="10"/>
          </p:nvPr>
        </p:nvSpPr>
        <p:spPr/>
        <p:txBody>
          <a:bodyPr/>
          <a:lstStyle/>
          <a:p>
            <a:fld id="{094B8FD4-E021-41BC-A94B-6F14AA1245C2}" type="datetimeFigureOut">
              <a:rPr lang="en-US" smtClean="0"/>
              <a:t>4/29/2020</a:t>
            </a:fld>
            <a:endParaRPr lang="en-US"/>
          </a:p>
        </p:txBody>
      </p:sp>
      <p:sp>
        <p:nvSpPr>
          <p:cNvPr id="5" name="Footer Placeholder 4">
            <a:extLst>
              <a:ext uri="{FF2B5EF4-FFF2-40B4-BE49-F238E27FC236}">
                <a16:creationId xmlns:a16="http://schemas.microsoft.com/office/drawing/2014/main" id="{7357D5BA-BA96-479E-AF50-82F4C3008D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2A166B-7687-4EF8-9E90-342AD8A737A0}"/>
              </a:ext>
            </a:extLst>
          </p:cNvPr>
          <p:cNvSpPr>
            <a:spLocks noGrp="1"/>
          </p:cNvSpPr>
          <p:nvPr>
            <p:ph type="sldNum" sz="quarter" idx="12"/>
          </p:nvPr>
        </p:nvSpPr>
        <p:spPr/>
        <p:txBody>
          <a:bodyPr/>
          <a:lstStyle/>
          <a:p>
            <a:fld id="{AD0B6E4D-DB64-4892-A038-841630360990}" type="slidenum">
              <a:rPr lang="en-US" smtClean="0"/>
              <a:t>‹#›</a:t>
            </a:fld>
            <a:endParaRPr lang="en-US"/>
          </a:p>
        </p:txBody>
      </p:sp>
    </p:spTree>
    <p:extLst>
      <p:ext uri="{BB962C8B-B14F-4D97-AF65-F5344CB8AC3E}">
        <p14:creationId xmlns:p14="http://schemas.microsoft.com/office/powerpoint/2010/main" val="1258185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220EB-6CCB-4D6E-AE1C-E620D74BF8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24A5ED-63C6-452D-9898-9BF3D8D532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EA70BE-95FF-4760-8509-9B3AC424B2E2}"/>
              </a:ext>
            </a:extLst>
          </p:cNvPr>
          <p:cNvSpPr>
            <a:spLocks noGrp="1"/>
          </p:cNvSpPr>
          <p:nvPr>
            <p:ph type="dt" sz="half" idx="10"/>
          </p:nvPr>
        </p:nvSpPr>
        <p:spPr/>
        <p:txBody>
          <a:bodyPr/>
          <a:lstStyle/>
          <a:p>
            <a:fld id="{094B8FD4-E021-41BC-A94B-6F14AA1245C2}" type="datetimeFigureOut">
              <a:rPr lang="en-US" smtClean="0"/>
              <a:t>4/29/2020</a:t>
            </a:fld>
            <a:endParaRPr lang="en-US"/>
          </a:p>
        </p:txBody>
      </p:sp>
      <p:sp>
        <p:nvSpPr>
          <p:cNvPr id="5" name="Footer Placeholder 4">
            <a:extLst>
              <a:ext uri="{FF2B5EF4-FFF2-40B4-BE49-F238E27FC236}">
                <a16:creationId xmlns:a16="http://schemas.microsoft.com/office/drawing/2014/main" id="{E6BB41F5-C505-4FDF-A7B3-F5B95F2E13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3F3E20-0830-48D1-BD2B-A0237EDCB1DA}"/>
              </a:ext>
            </a:extLst>
          </p:cNvPr>
          <p:cNvSpPr>
            <a:spLocks noGrp="1"/>
          </p:cNvSpPr>
          <p:nvPr>
            <p:ph type="sldNum" sz="quarter" idx="12"/>
          </p:nvPr>
        </p:nvSpPr>
        <p:spPr/>
        <p:txBody>
          <a:bodyPr/>
          <a:lstStyle/>
          <a:p>
            <a:fld id="{AD0B6E4D-DB64-4892-A038-841630360990}" type="slidenum">
              <a:rPr lang="en-US" smtClean="0"/>
              <a:t>‹#›</a:t>
            </a:fld>
            <a:endParaRPr lang="en-US"/>
          </a:p>
        </p:txBody>
      </p:sp>
    </p:spTree>
    <p:extLst>
      <p:ext uri="{BB962C8B-B14F-4D97-AF65-F5344CB8AC3E}">
        <p14:creationId xmlns:p14="http://schemas.microsoft.com/office/powerpoint/2010/main" val="2014625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4EBCB-33CD-4A67-AC81-6566647114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AA3294-7B6B-494B-AA53-583814EB1F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F2888BF-4520-4F62-99F4-91B2D976DF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2BA356-9656-4123-B878-ECA1C43F5060}"/>
              </a:ext>
            </a:extLst>
          </p:cNvPr>
          <p:cNvSpPr>
            <a:spLocks noGrp="1"/>
          </p:cNvSpPr>
          <p:nvPr>
            <p:ph type="dt" sz="half" idx="10"/>
          </p:nvPr>
        </p:nvSpPr>
        <p:spPr/>
        <p:txBody>
          <a:bodyPr/>
          <a:lstStyle/>
          <a:p>
            <a:fld id="{094B8FD4-E021-41BC-A94B-6F14AA1245C2}" type="datetimeFigureOut">
              <a:rPr lang="en-US" smtClean="0"/>
              <a:t>4/29/2020</a:t>
            </a:fld>
            <a:endParaRPr lang="en-US"/>
          </a:p>
        </p:txBody>
      </p:sp>
      <p:sp>
        <p:nvSpPr>
          <p:cNvPr id="6" name="Footer Placeholder 5">
            <a:extLst>
              <a:ext uri="{FF2B5EF4-FFF2-40B4-BE49-F238E27FC236}">
                <a16:creationId xmlns:a16="http://schemas.microsoft.com/office/drawing/2014/main" id="{0A49A781-CC1A-4B5E-AE10-AB9D4281B1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DBF802-B9A2-4BDF-B722-D8CFAFAF7F92}"/>
              </a:ext>
            </a:extLst>
          </p:cNvPr>
          <p:cNvSpPr>
            <a:spLocks noGrp="1"/>
          </p:cNvSpPr>
          <p:nvPr>
            <p:ph type="sldNum" sz="quarter" idx="12"/>
          </p:nvPr>
        </p:nvSpPr>
        <p:spPr/>
        <p:txBody>
          <a:bodyPr/>
          <a:lstStyle/>
          <a:p>
            <a:fld id="{AD0B6E4D-DB64-4892-A038-841630360990}" type="slidenum">
              <a:rPr lang="en-US" smtClean="0"/>
              <a:t>‹#›</a:t>
            </a:fld>
            <a:endParaRPr lang="en-US"/>
          </a:p>
        </p:txBody>
      </p:sp>
    </p:spTree>
    <p:extLst>
      <p:ext uri="{BB962C8B-B14F-4D97-AF65-F5344CB8AC3E}">
        <p14:creationId xmlns:p14="http://schemas.microsoft.com/office/powerpoint/2010/main" val="3333831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C1EF2-24E4-435B-BFA9-38F20156E3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6C09F9-5D90-498E-B0CE-5915941586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F3933B-1D0F-4627-905F-6DB56E321A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24940D-1121-4F43-B9C0-D4738B5678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FBD8B7-5F9B-4F3A-9969-16B5941B60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4FF4B2-7D4D-418B-A10D-A9E6BDF6FB41}"/>
              </a:ext>
            </a:extLst>
          </p:cNvPr>
          <p:cNvSpPr>
            <a:spLocks noGrp="1"/>
          </p:cNvSpPr>
          <p:nvPr>
            <p:ph type="dt" sz="half" idx="10"/>
          </p:nvPr>
        </p:nvSpPr>
        <p:spPr/>
        <p:txBody>
          <a:bodyPr/>
          <a:lstStyle/>
          <a:p>
            <a:fld id="{094B8FD4-E021-41BC-A94B-6F14AA1245C2}" type="datetimeFigureOut">
              <a:rPr lang="en-US" smtClean="0"/>
              <a:t>4/29/2020</a:t>
            </a:fld>
            <a:endParaRPr lang="en-US"/>
          </a:p>
        </p:txBody>
      </p:sp>
      <p:sp>
        <p:nvSpPr>
          <p:cNvPr id="8" name="Footer Placeholder 7">
            <a:extLst>
              <a:ext uri="{FF2B5EF4-FFF2-40B4-BE49-F238E27FC236}">
                <a16:creationId xmlns:a16="http://schemas.microsoft.com/office/drawing/2014/main" id="{822588E0-894C-4124-A224-00A23CE7C7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38AEDF-917E-4284-9B7A-6E92287001D3}"/>
              </a:ext>
            </a:extLst>
          </p:cNvPr>
          <p:cNvSpPr>
            <a:spLocks noGrp="1"/>
          </p:cNvSpPr>
          <p:nvPr>
            <p:ph type="sldNum" sz="quarter" idx="12"/>
          </p:nvPr>
        </p:nvSpPr>
        <p:spPr/>
        <p:txBody>
          <a:bodyPr/>
          <a:lstStyle/>
          <a:p>
            <a:fld id="{AD0B6E4D-DB64-4892-A038-841630360990}" type="slidenum">
              <a:rPr lang="en-US" smtClean="0"/>
              <a:t>‹#›</a:t>
            </a:fld>
            <a:endParaRPr lang="en-US"/>
          </a:p>
        </p:txBody>
      </p:sp>
    </p:spTree>
    <p:extLst>
      <p:ext uri="{BB962C8B-B14F-4D97-AF65-F5344CB8AC3E}">
        <p14:creationId xmlns:p14="http://schemas.microsoft.com/office/powerpoint/2010/main" val="2571261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1C8D8-FA58-45B2-BB67-C081472579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D4816A-06C2-4694-8560-7AAEE9B157A9}"/>
              </a:ext>
            </a:extLst>
          </p:cNvPr>
          <p:cNvSpPr>
            <a:spLocks noGrp="1"/>
          </p:cNvSpPr>
          <p:nvPr>
            <p:ph type="dt" sz="half" idx="10"/>
          </p:nvPr>
        </p:nvSpPr>
        <p:spPr/>
        <p:txBody>
          <a:bodyPr/>
          <a:lstStyle/>
          <a:p>
            <a:fld id="{094B8FD4-E021-41BC-A94B-6F14AA1245C2}" type="datetimeFigureOut">
              <a:rPr lang="en-US" smtClean="0"/>
              <a:t>4/29/2020</a:t>
            </a:fld>
            <a:endParaRPr lang="en-US"/>
          </a:p>
        </p:txBody>
      </p:sp>
      <p:sp>
        <p:nvSpPr>
          <p:cNvPr id="4" name="Footer Placeholder 3">
            <a:extLst>
              <a:ext uri="{FF2B5EF4-FFF2-40B4-BE49-F238E27FC236}">
                <a16:creationId xmlns:a16="http://schemas.microsoft.com/office/drawing/2014/main" id="{16B859AF-8BB5-4F82-8686-784D6B90EE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2BF6C5-C7DC-450C-9192-18546E1676DC}"/>
              </a:ext>
            </a:extLst>
          </p:cNvPr>
          <p:cNvSpPr>
            <a:spLocks noGrp="1"/>
          </p:cNvSpPr>
          <p:nvPr>
            <p:ph type="sldNum" sz="quarter" idx="12"/>
          </p:nvPr>
        </p:nvSpPr>
        <p:spPr/>
        <p:txBody>
          <a:bodyPr/>
          <a:lstStyle/>
          <a:p>
            <a:fld id="{AD0B6E4D-DB64-4892-A038-841630360990}" type="slidenum">
              <a:rPr lang="en-US" smtClean="0"/>
              <a:t>‹#›</a:t>
            </a:fld>
            <a:endParaRPr lang="en-US"/>
          </a:p>
        </p:txBody>
      </p:sp>
    </p:spTree>
    <p:extLst>
      <p:ext uri="{BB962C8B-B14F-4D97-AF65-F5344CB8AC3E}">
        <p14:creationId xmlns:p14="http://schemas.microsoft.com/office/powerpoint/2010/main" val="1683718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B63875-D641-4FA8-B73E-9AD1249FA736}"/>
              </a:ext>
            </a:extLst>
          </p:cNvPr>
          <p:cNvSpPr>
            <a:spLocks noGrp="1"/>
          </p:cNvSpPr>
          <p:nvPr>
            <p:ph type="dt" sz="half" idx="10"/>
          </p:nvPr>
        </p:nvSpPr>
        <p:spPr/>
        <p:txBody>
          <a:bodyPr/>
          <a:lstStyle/>
          <a:p>
            <a:fld id="{094B8FD4-E021-41BC-A94B-6F14AA1245C2}" type="datetimeFigureOut">
              <a:rPr lang="en-US" smtClean="0"/>
              <a:t>4/29/2020</a:t>
            </a:fld>
            <a:endParaRPr lang="en-US"/>
          </a:p>
        </p:txBody>
      </p:sp>
      <p:sp>
        <p:nvSpPr>
          <p:cNvPr id="3" name="Footer Placeholder 2">
            <a:extLst>
              <a:ext uri="{FF2B5EF4-FFF2-40B4-BE49-F238E27FC236}">
                <a16:creationId xmlns:a16="http://schemas.microsoft.com/office/drawing/2014/main" id="{3ADBD566-88FE-43B5-A9AA-E19EA145A0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4750C8-A9F6-4C61-840C-85FB838BC41E}"/>
              </a:ext>
            </a:extLst>
          </p:cNvPr>
          <p:cNvSpPr>
            <a:spLocks noGrp="1"/>
          </p:cNvSpPr>
          <p:nvPr>
            <p:ph type="sldNum" sz="quarter" idx="12"/>
          </p:nvPr>
        </p:nvSpPr>
        <p:spPr/>
        <p:txBody>
          <a:bodyPr/>
          <a:lstStyle/>
          <a:p>
            <a:fld id="{AD0B6E4D-DB64-4892-A038-841630360990}" type="slidenum">
              <a:rPr lang="en-US" smtClean="0"/>
              <a:t>‹#›</a:t>
            </a:fld>
            <a:endParaRPr lang="en-US"/>
          </a:p>
        </p:txBody>
      </p:sp>
    </p:spTree>
    <p:extLst>
      <p:ext uri="{BB962C8B-B14F-4D97-AF65-F5344CB8AC3E}">
        <p14:creationId xmlns:p14="http://schemas.microsoft.com/office/powerpoint/2010/main" val="36663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1459B-51F9-450F-9662-5F1D36A65F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183802-EAFA-41EC-B06F-F84D34C8DA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3BBFFF-11D8-4F7B-8712-47BC82CB28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C43B87-E9AB-4245-9666-D5614D1CCF92}"/>
              </a:ext>
            </a:extLst>
          </p:cNvPr>
          <p:cNvSpPr>
            <a:spLocks noGrp="1"/>
          </p:cNvSpPr>
          <p:nvPr>
            <p:ph type="dt" sz="half" idx="10"/>
          </p:nvPr>
        </p:nvSpPr>
        <p:spPr/>
        <p:txBody>
          <a:bodyPr/>
          <a:lstStyle/>
          <a:p>
            <a:fld id="{094B8FD4-E021-41BC-A94B-6F14AA1245C2}" type="datetimeFigureOut">
              <a:rPr lang="en-US" smtClean="0"/>
              <a:t>4/29/2020</a:t>
            </a:fld>
            <a:endParaRPr lang="en-US"/>
          </a:p>
        </p:txBody>
      </p:sp>
      <p:sp>
        <p:nvSpPr>
          <p:cNvPr id="6" name="Footer Placeholder 5">
            <a:extLst>
              <a:ext uri="{FF2B5EF4-FFF2-40B4-BE49-F238E27FC236}">
                <a16:creationId xmlns:a16="http://schemas.microsoft.com/office/drawing/2014/main" id="{B3CB1838-BB7A-4739-9DE7-A96030FBEC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014ADD-940C-4E7D-8E99-0D2FFB837E19}"/>
              </a:ext>
            </a:extLst>
          </p:cNvPr>
          <p:cNvSpPr>
            <a:spLocks noGrp="1"/>
          </p:cNvSpPr>
          <p:nvPr>
            <p:ph type="sldNum" sz="quarter" idx="12"/>
          </p:nvPr>
        </p:nvSpPr>
        <p:spPr/>
        <p:txBody>
          <a:bodyPr/>
          <a:lstStyle/>
          <a:p>
            <a:fld id="{AD0B6E4D-DB64-4892-A038-841630360990}" type="slidenum">
              <a:rPr lang="en-US" smtClean="0"/>
              <a:t>‹#›</a:t>
            </a:fld>
            <a:endParaRPr lang="en-US"/>
          </a:p>
        </p:txBody>
      </p:sp>
    </p:spTree>
    <p:extLst>
      <p:ext uri="{BB962C8B-B14F-4D97-AF65-F5344CB8AC3E}">
        <p14:creationId xmlns:p14="http://schemas.microsoft.com/office/powerpoint/2010/main" val="2329251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14A03-DF79-4981-957F-B7E8A692EF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B3A210-426B-49E8-A5F9-294B51B8E0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710412-9C83-4C38-8F5A-8975D48480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4C6A0B-ADE7-4DBC-B21E-1719091D6A64}"/>
              </a:ext>
            </a:extLst>
          </p:cNvPr>
          <p:cNvSpPr>
            <a:spLocks noGrp="1"/>
          </p:cNvSpPr>
          <p:nvPr>
            <p:ph type="dt" sz="half" idx="10"/>
          </p:nvPr>
        </p:nvSpPr>
        <p:spPr/>
        <p:txBody>
          <a:bodyPr/>
          <a:lstStyle/>
          <a:p>
            <a:fld id="{094B8FD4-E021-41BC-A94B-6F14AA1245C2}" type="datetimeFigureOut">
              <a:rPr lang="en-US" smtClean="0"/>
              <a:t>4/29/2020</a:t>
            </a:fld>
            <a:endParaRPr lang="en-US"/>
          </a:p>
        </p:txBody>
      </p:sp>
      <p:sp>
        <p:nvSpPr>
          <p:cNvPr id="6" name="Footer Placeholder 5">
            <a:extLst>
              <a:ext uri="{FF2B5EF4-FFF2-40B4-BE49-F238E27FC236}">
                <a16:creationId xmlns:a16="http://schemas.microsoft.com/office/drawing/2014/main" id="{C97D03B2-DFD2-4BC3-8B57-763503139E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A2DF0E-594C-4825-946C-589AFAEA3E4B}"/>
              </a:ext>
            </a:extLst>
          </p:cNvPr>
          <p:cNvSpPr>
            <a:spLocks noGrp="1"/>
          </p:cNvSpPr>
          <p:nvPr>
            <p:ph type="sldNum" sz="quarter" idx="12"/>
          </p:nvPr>
        </p:nvSpPr>
        <p:spPr/>
        <p:txBody>
          <a:bodyPr/>
          <a:lstStyle/>
          <a:p>
            <a:fld id="{AD0B6E4D-DB64-4892-A038-841630360990}" type="slidenum">
              <a:rPr lang="en-US" smtClean="0"/>
              <a:t>‹#›</a:t>
            </a:fld>
            <a:endParaRPr lang="en-US"/>
          </a:p>
        </p:txBody>
      </p:sp>
    </p:spTree>
    <p:extLst>
      <p:ext uri="{BB962C8B-B14F-4D97-AF65-F5344CB8AC3E}">
        <p14:creationId xmlns:p14="http://schemas.microsoft.com/office/powerpoint/2010/main" val="3554180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9F2F45-0361-4780-AE7B-4E89DF50BE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B2FD6A-7257-4B54-9FA3-C73D734A55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48831-DFDC-434D-8B63-0D8B5F8D11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4B8FD4-E021-41BC-A94B-6F14AA1245C2}" type="datetimeFigureOut">
              <a:rPr lang="en-US" smtClean="0"/>
              <a:t>4/29/2020</a:t>
            </a:fld>
            <a:endParaRPr lang="en-US"/>
          </a:p>
        </p:txBody>
      </p:sp>
      <p:sp>
        <p:nvSpPr>
          <p:cNvPr id="5" name="Footer Placeholder 4">
            <a:extLst>
              <a:ext uri="{FF2B5EF4-FFF2-40B4-BE49-F238E27FC236}">
                <a16:creationId xmlns:a16="http://schemas.microsoft.com/office/drawing/2014/main" id="{739017A9-9C8A-406B-9D78-9829E7B3A3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F9DDC8-7369-4672-B63D-0D4290EF62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0B6E4D-DB64-4892-A038-841630360990}" type="slidenum">
              <a:rPr lang="en-US" smtClean="0"/>
              <a:t>‹#›</a:t>
            </a:fld>
            <a:endParaRPr lang="en-US"/>
          </a:p>
        </p:txBody>
      </p:sp>
    </p:spTree>
    <p:extLst>
      <p:ext uri="{BB962C8B-B14F-4D97-AF65-F5344CB8AC3E}">
        <p14:creationId xmlns:p14="http://schemas.microsoft.com/office/powerpoint/2010/main" val="1576123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47AAA-D883-4D90-804C-D7E65E466AA6}"/>
              </a:ext>
            </a:extLst>
          </p:cNvPr>
          <p:cNvSpPr>
            <a:spLocks noGrp="1"/>
          </p:cNvSpPr>
          <p:nvPr>
            <p:ph type="ctrTitle"/>
          </p:nvPr>
        </p:nvSpPr>
        <p:spPr/>
        <p:txBody>
          <a:bodyPr>
            <a:normAutofit fontScale="90000"/>
          </a:bodyPr>
          <a:lstStyle/>
          <a:p>
            <a:r>
              <a:rPr lang="en-US" dirty="0"/>
              <a:t>Opposing Perspectives: </a:t>
            </a:r>
            <a:br>
              <a:rPr lang="en-US" dirty="0"/>
            </a:br>
            <a:r>
              <a:rPr lang="en-US" dirty="0"/>
              <a:t>Was the New Deal Revolutionary? </a:t>
            </a:r>
          </a:p>
        </p:txBody>
      </p:sp>
      <p:sp>
        <p:nvSpPr>
          <p:cNvPr id="3" name="Subtitle 2">
            <a:extLst>
              <a:ext uri="{FF2B5EF4-FFF2-40B4-BE49-F238E27FC236}">
                <a16:creationId xmlns:a16="http://schemas.microsoft.com/office/drawing/2014/main" id="{3EF24C8D-3730-45FB-979B-08D643321D3F}"/>
              </a:ext>
            </a:extLst>
          </p:cNvPr>
          <p:cNvSpPr>
            <a:spLocks noGrp="1"/>
          </p:cNvSpPr>
          <p:nvPr>
            <p:ph type="subTitle" idx="1"/>
          </p:nvPr>
        </p:nvSpPr>
        <p:spPr>
          <a:xfrm>
            <a:off x="1524000" y="4636359"/>
            <a:ext cx="9144000" cy="1655762"/>
          </a:xfrm>
        </p:spPr>
        <p:txBody>
          <a:bodyPr/>
          <a:lstStyle/>
          <a:p>
            <a:r>
              <a:rPr lang="en-US" dirty="0"/>
              <a:t>Mr. Daniel Lazar</a:t>
            </a:r>
          </a:p>
        </p:txBody>
      </p:sp>
    </p:spTree>
    <p:extLst>
      <p:ext uri="{BB962C8B-B14F-4D97-AF65-F5344CB8AC3E}">
        <p14:creationId xmlns:p14="http://schemas.microsoft.com/office/powerpoint/2010/main" val="1146637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CF9052-B850-4A14-B358-6E2A13AFE492}"/>
              </a:ext>
            </a:extLst>
          </p:cNvPr>
          <p:cNvSpPr>
            <a:spLocks noGrp="1"/>
          </p:cNvSpPr>
          <p:nvPr>
            <p:ph type="title"/>
          </p:nvPr>
        </p:nvSpPr>
        <p:spPr/>
        <p:txBody>
          <a:bodyPr>
            <a:normAutofit/>
          </a:bodyPr>
          <a:lstStyle/>
          <a:p>
            <a:r>
              <a:rPr lang="en-US" dirty="0"/>
              <a:t>Reconciliation ≠ Revolution </a:t>
            </a:r>
          </a:p>
        </p:txBody>
      </p:sp>
      <p:sp>
        <p:nvSpPr>
          <p:cNvPr id="8" name="Content Placeholder 7">
            <a:extLst>
              <a:ext uri="{FF2B5EF4-FFF2-40B4-BE49-F238E27FC236}">
                <a16:creationId xmlns:a16="http://schemas.microsoft.com/office/drawing/2014/main" id="{400F2B31-B82F-42BC-AA69-3836533C9CC5}"/>
              </a:ext>
            </a:extLst>
          </p:cNvPr>
          <p:cNvSpPr>
            <a:spLocks noGrp="1"/>
          </p:cNvSpPr>
          <p:nvPr>
            <p:ph sz="half" idx="1"/>
          </p:nvPr>
        </p:nvSpPr>
        <p:spPr>
          <a:xfrm>
            <a:off x="838200" y="2476499"/>
            <a:ext cx="5181600" cy="3700463"/>
          </a:xfrm>
        </p:spPr>
        <p:txBody>
          <a:bodyPr>
            <a:normAutofit fontScale="92500"/>
          </a:bodyPr>
          <a:lstStyle/>
          <a:p>
            <a:pPr marL="0" indent="0" algn="ctr">
              <a:buNone/>
            </a:pPr>
            <a:r>
              <a:rPr lang="en-US" dirty="0"/>
              <a:t>“The fundamental problem remained—and still remains—unsolved: how to bring the blessings of immense natural wealth and staggering productive potential to every person in the land.” </a:t>
            </a:r>
          </a:p>
          <a:p>
            <a:pPr marL="0" indent="0" algn="ctr">
              <a:buNone/>
            </a:pPr>
            <a:endParaRPr lang="en-US" dirty="0"/>
          </a:p>
          <a:p>
            <a:pPr marL="0" indent="0" algn="ctr">
              <a:buNone/>
            </a:pPr>
            <a:r>
              <a:rPr lang="en-US" dirty="0"/>
              <a:t>Evading a revolution is not a revolution.</a:t>
            </a:r>
          </a:p>
        </p:txBody>
      </p:sp>
      <p:sp>
        <p:nvSpPr>
          <p:cNvPr id="9" name="Content Placeholder 8">
            <a:extLst>
              <a:ext uri="{FF2B5EF4-FFF2-40B4-BE49-F238E27FC236}">
                <a16:creationId xmlns:a16="http://schemas.microsoft.com/office/drawing/2014/main" id="{4FB5A4EF-9B09-44C5-A4D8-21E6787C8B4C}"/>
              </a:ext>
            </a:extLst>
          </p:cNvPr>
          <p:cNvSpPr>
            <a:spLocks noGrp="1"/>
          </p:cNvSpPr>
          <p:nvPr>
            <p:ph sz="half" idx="2"/>
          </p:nvPr>
        </p:nvSpPr>
        <p:spPr/>
        <p:txBody>
          <a:bodyPr>
            <a:normAutofit fontScale="92500"/>
          </a:bodyPr>
          <a:lstStyle/>
          <a:p>
            <a:endParaRPr lang="en-US"/>
          </a:p>
        </p:txBody>
      </p:sp>
      <p:sp>
        <p:nvSpPr>
          <p:cNvPr id="11" name="TextBox 10">
            <a:extLst>
              <a:ext uri="{FF2B5EF4-FFF2-40B4-BE49-F238E27FC236}">
                <a16:creationId xmlns:a16="http://schemas.microsoft.com/office/drawing/2014/main" id="{C3175456-FA5B-46BC-9B8E-86326D5DA45C}"/>
              </a:ext>
            </a:extLst>
          </p:cNvPr>
          <p:cNvSpPr txBox="1"/>
          <p:nvPr/>
        </p:nvSpPr>
        <p:spPr>
          <a:xfrm>
            <a:off x="838200" y="1511300"/>
            <a:ext cx="5181600" cy="584775"/>
          </a:xfrm>
          <a:prstGeom prst="rect">
            <a:avLst/>
          </a:prstGeom>
          <a:noFill/>
        </p:spPr>
        <p:txBody>
          <a:bodyPr wrap="square" rtlCol="0">
            <a:spAutoFit/>
          </a:bodyPr>
          <a:lstStyle/>
          <a:p>
            <a:r>
              <a:rPr lang="en-US" sz="3200" dirty="0"/>
              <a:t>Zinn’s Thesis</a:t>
            </a:r>
          </a:p>
        </p:txBody>
      </p:sp>
    </p:spTree>
    <p:extLst>
      <p:ext uri="{BB962C8B-B14F-4D97-AF65-F5344CB8AC3E}">
        <p14:creationId xmlns:p14="http://schemas.microsoft.com/office/powerpoint/2010/main" val="2501888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CF9052-B850-4A14-B358-6E2A13AFE492}"/>
              </a:ext>
            </a:extLst>
          </p:cNvPr>
          <p:cNvSpPr>
            <a:spLocks noGrp="1"/>
          </p:cNvSpPr>
          <p:nvPr>
            <p:ph type="title"/>
          </p:nvPr>
        </p:nvSpPr>
        <p:spPr/>
        <p:txBody>
          <a:bodyPr>
            <a:normAutofit/>
          </a:bodyPr>
          <a:lstStyle/>
          <a:p>
            <a:r>
              <a:rPr lang="en-US" dirty="0"/>
              <a:t>Reconciliation ≠ Revolution </a:t>
            </a:r>
          </a:p>
        </p:txBody>
      </p:sp>
      <p:sp>
        <p:nvSpPr>
          <p:cNvPr id="8" name="Content Placeholder 7">
            <a:extLst>
              <a:ext uri="{FF2B5EF4-FFF2-40B4-BE49-F238E27FC236}">
                <a16:creationId xmlns:a16="http://schemas.microsoft.com/office/drawing/2014/main" id="{400F2B31-B82F-42BC-AA69-3836533C9CC5}"/>
              </a:ext>
            </a:extLst>
          </p:cNvPr>
          <p:cNvSpPr>
            <a:spLocks noGrp="1"/>
          </p:cNvSpPr>
          <p:nvPr>
            <p:ph sz="half" idx="1"/>
          </p:nvPr>
        </p:nvSpPr>
        <p:spPr>
          <a:xfrm>
            <a:off x="838200" y="2476499"/>
            <a:ext cx="5181600" cy="3700463"/>
          </a:xfrm>
        </p:spPr>
        <p:txBody>
          <a:bodyPr>
            <a:normAutofit/>
          </a:bodyPr>
          <a:lstStyle/>
          <a:p>
            <a:pPr lvl="0"/>
            <a:r>
              <a:rPr lang="en-US" dirty="0"/>
              <a:t>Unemployment </a:t>
            </a:r>
          </a:p>
          <a:p>
            <a:pPr lvl="0"/>
            <a:r>
              <a:rPr lang="en-US" dirty="0"/>
              <a:t>Income distribution </a:t>
            </a:r>
          </a:p>
          <a:p>
            <a:pPr lvl="0"/>
            <a:r>
              <a:rPr lang="en-US" dirty="0"/>
              <a:t>Urban slums </a:t>
            </a:r>
          </a:p>
          <a:p>
            <a:pPr lvl="0"/>
            <a:r>
              <a:rPr lang="en-US" dirty="0"/>
              <a:t>Working class </a:t>
            </a:r>
          </a:p>
          <a:p>
            <a:pPr lvl="0"/>
            <a:r>
              <a:rPr lang="en-US" dirty="0"/>
              <a:t>Social Security</a:t>
            </a:r>
          </a:p>
          <a:p>
            <a:pPr lvl="0"/>
            <a:endParaRPr lang="en-US" dirty="0"/>
          </a:p>
        </p:txBody>
      </p:sp>
      <p:sp>
        <p:nvSpPr>
          <p:cNvPr id="9" name="Content Placeholder 8">
            <a:extLst>
              <a:ext uri="{FF2B5EF4-FFF2-40B4-BE49-F238E27FC236}">
                <a16:creationId xmlns:a16="http://schemas.microsoft.com/office/drawing/2014/main" id="{4FB5A4EF-9B09-44C5-A4D8-21E6787C8B4C}"/>
              </a:ext>
            </a:extLst>
          </p:cNvPr>
          <p:cNvSpPr>
            <a:spLocks noGrp="1"/>
          </p:cNvSpPr>
          <p:nvPr>
            <p:ph sz="half" idx="2"/>
          </p:nvPr>
        </p:nvSpPr>
        <p:spPr/>
        <p:txBody>
          <a:bodyPr>
            <a:normAutofit/>
          </a:bodyPr>
          <a:lstStyle/>
          <a:p>
            <a:endParaRPr lang="en-US"/>
          </a:p>
        </p:txBody>
      </p:sp>
      <p:sp>
        <p:nvSpPr>
          <p:cNvPr id="11" name="TextBox 10">
            <a:extLst>
              <a:ext uri="{FF2B5EF4-FFF2-40B4-BE49-F238E27FC236}">
                <a16:creationId xmlns:a16="http://schemas.microsoft.com/office/drawing/2014/main" id="{C3175456-FA5B-46BC-9B8E-86326D5DA45C}"/>
              </a:ext>
            </a:extLst>
          </p:cNvPr>
          <p:cNvSpPr txBox="1"/>
          <p:nvPr/>
        </p:nvSpPr>
        <p:spPr>
          <a:xfrm>
            <a:off x="838200" y="1511300"/>
            <a:ext cx="5181600" cy="584775"/>
          </a:xfrm>
          <a:prstGeom prst="rect">
            <a:avLst/>
          </a:prstGeom>
          <a:noFill/>
        </p:spPr>
        <p:txBody>
          <a:bodyPr wrap="square" rtlCol="0">
            <a:spAutoFit/>
          </a:bodyPr>
          <a:lstStyle/>
          <a:p>
            <a:r>
              <a:rPr lang="en-US" sz="3200" dirty="0"/>
              <a:t>Just Enough</a:t>
            </a:r>
          </a:p>
        </p:txBody>
      </p:sp>
    </p:spTree>
    <p:extLst>
      <p:ext uri="{BB962C8B-B14F-4D97-AF65-F5344CB8AC3E}">
        <p14:creationId xmlns:p14="http://schemas.microsoft.com/office/powerpoint/2010/main" val="589924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CF9052-B850-4A14-B358-6E2A13AFE492}"/>
              </a:ext>
            </a:extLst>
          </p:cNvPr>
          <p:cNvSpPr>
            <a:spLocks noGrp="1"/>
          </p:cNvSpPr>
          <p:nvPr>
            <p:ph type="title"/>
          </p:nvPr>
        </p:nvSpPr>
        <p:spPr/>
        <p:txBody>
          <a:bodyPr>
            <a:normAutofit/>
          </a:bodyPr>
          <a:lstStyle/>
          <a:p>
            <a:r>
              <a:rPr lang="en-US" dirty="0"/>
              <a:t>Reconciliation ≠ Revolution </a:t>
            </a:r>
          </a:p>
        </p:txBody>
      </p:sp>
      <p:sp>
        <p:nvSpPr>
          <p:cNvPr id="8" name="Content Placeholder 7">
            <a:extLst>
              <a:ext uri="{FF2B5EF4-FFF2-40B4-BE49-F238E27FC236}">
                <a16:creationId xmlns:a16="http://schemas.microsoft.com/office/drawing/2014/main" id="{400F2B31-B82F-42BC-AA69-3836533C9CC5}"/>
              </a:ext>
            </a:extLst>
          </p:cNvPr>
          <p:cNvSpPr>
            <a:spLocks noGrp="1"/>
          </p:cNvSpPr>
          <p:nvPr>
            <p:ph sz="half" idx="1"/>
          </p:nvPr>
        </p:nvSpPr>
        <p:spPr>
          <a:xfrm>
            <a:off x="838200" y="2476499"/>
            <a:ext cx="5181600" cy="3700463"/>
          </a:xfrm>
        </p:spPr>
        <p:txBody>
          <a:bodyPr>
            <a:normAutofit fontScale="92500" lnSpcReduction="20000"/>
          </a:bodyPr>
          <a:lstStyle/>
          <a:p>
            <a:pPr lvl="0"/>
            <a:r>
              <a:rPr lang="en-US" dirty="0"/>
              <a:t>Limited Scope, No Long-Term Planning</a:t>
            </a:r>
          </a:p>
          <a:p>
            <a:pPr lvl="0"/>
            <a:r>
              <a:rPr lang="en-US" dirty="0"/>
              <a:t>New Deal worked </a:t>
            </a:r>
            <a:r>
              <a:rPr lang="en-US" i="1" dirty="0"/>
              <a:t>within</a:t>
            </a:r>
            <a:r>
              <a:rPr lang="en-US" dirty="0"/>
              <a:t> the Est.</a:t>
            </a:r>
          </a:p>
          <a:p>
            <a:pPr lvl="0"/>
            <a:r>
              <a:rPr lang="en-US" dirty="0"/>
              <a:t>Experimentation makes not Rev.</a:t>
            </a:r>
          </a:p>
          <a:p>
            <a:pPr lvl="0"/>
            <a:r>
              <a:rPr lang="en-US" dirty="0"/>
              <a:t>Reconciliation in a comparative context </a:t>
            </a:r>
          </a:p>
          <a:p>
            <a:pPr lvl="0"/>
            <a:r>
              <a:rPr lang="en-US" dirty="0"/>
              <a:t>Preservation of profit system </a:t>
            </a:r>
          </a:p>
          <a:p>
            <a:pPr lvl="0"/>
            <a:r>
              <a:rPr lang="en-US" dirty="0"/>
              <a:t>FDR p</a:t>
            </a:r>
            <a:r>
              <a:rPr lang="en-US" i="1" dirty="0"/>
              <a:t>revented</a:t>
            </a:r>
            <a:r>
              <a:rPr lang="en-US" dirty="0"/>
              <a:t> a revolution</a:t>
            </a:r>
          </a:p>
          <a:p>
            <a:r>
              <a:rPr lang="en-US" dirty="0"/>
              <a:t>The pendulum </a:t>
            </a:r>
          </a:p>
        </p:txBody>
      </p:sp>
      <p:sp>
        <p:nvSpPr>
          <p:cNvPr id="9" name="Content Placeholder 8">
            <a:extLst>
              <a:ext uri="{FF2B5EF4-FFF2-40B4-BE49-F238E27FC236}">
                <a16:creationId xmlns:a16="http://schemas.microsoft.com/office/drawing/2014/main" id="{4FB5A4EF-9B09-44C5-A4D8-21E6787C8B4C}"/>
              </a:ext>
            </a:extLst>
          </p:cNvPr>
          <p:cNvSpPr>
            <a:spLocks noGrp="1"/>
          </p:cNvSpPr>
          <p:nvPr>
            <p:ph sz="half" idx="2"/>
          </p:nvPr>
        </p:nvSpPr>
        <p:spPr/>
        <p:txBody>
          <a:bodyPr>
            <a:normAutofit fontScale="92500" lnSpcReduction="20000"/>
          </a:bodyPr>
          <a:lstStyle/>
          <a:p>
            <a:endParaRPr lang="en-US"/>
          </a:p>
        </p:txBody>
      </p:sp>
      <p:sp>
        <p:nvSpPr>
          <p:cNvPr id="11" name="TextBox 10">
            <a:extLst>
              <a:ext uri="{FF2B5EF4-FFF2-40B4-BE49-F238E27FC236}">
                <a16:creationId xmlns:a16="http://schemas.microsoft.com/office/drawing/2014/main" id="{C3175456-FA5B-46BC-9B8E-86326D5DA45C}"/>
              </a:ext>
            </a:extLst>
          </p:cNvPr>
          <p:cNvSpPr txBox="1"/>
          <p:nvPr/>
        </p:nvSpPr>
        <p:spPr>
          <a:xfrm>
            <a:off x="838200" y="1511300"/>
            <a:ext cx="5181600" cy="584775"/>
          </a:xfrm>
          <a:prstGeom prst="rect">
            <a:avLst/>
          </a:prstGeom>
          <a:noFill/>
        </p:spPr>
        <p:txBody>
          <a:bodyPr wrap="square" rtlCol="0">
            <a:spAutoFit/>
          </a:bodyPr>
          <a:lstStyle/>
          <a:p>
            <a:r>
              <a:rPr lang="en-US" sz="3200" dirty="0"/>
              <a:t>FDR’s Pragmatism</a:t>
            </a:r>
          </a:p>
        </p:txBody>
      </p:sp>
    </p:spTree>
    <p:extLst>
      <p:ext uri="{BB962C8B-B14F-4D97-AF65-F5344CB8AC3E}">
        <p14:creationId xmlns:p14="http://schemas.microsoft.com/office/powerpoint/2010/main" val="4272708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CF9052-B850-4A14-B358-6E2A13AFE492}"/>
              </a:ext>
            </a:extLst>
          </p:cNvPr>
          <p:cNvSpPr>
            <a:spLocks noGrp="1"/>
          </p:cNvSpPr>
          <p:nvPr>
            <p:ph type="title"/>
          </p:nvPr>
        </p:nvSpPr>
        <p:spPr/>
        <p:txBody>
          <a:bodyPr>
            <a:normAutofit/>
          </a:bodyPr>
          <a:lstStyle/>
          <a:p>
            <a:r>
              <a:rPr lang="en-US" dirty="0"/>
              <a:t>Reconciliation ≠ Revolution </a:t>
            </a:r>
          </a:p>
        </p:txBody>
      </p:sp>
      <p:sp>
        <p:nvSpPr>
          <p:cNvPr id="8" name="Content Placeholder 7">
            <a:extLst>
              <a:ext uri="{FF2B5EF4-FFF2-40B4-BE49-F238E27FC236}">
                <a16:creationId xmlns:a16="http://schemas.microsoft.com/office/drawing/2014/main" id="{400F2B31-B82F-42BC-AA69-3836533C9CC5}"/>
              </a:ext>
            </a:extLst>
          </p:cNvPr>
          <p:cNvSpPr>
            <a:spLocks noGrp="1"/>
          </p:cNvSpPr>
          <p:nvPr>
            <p:ph sz="half" idx="1"/>
          </p:nvPr>
        </p:nvSpPr>
        <p:spPr>
          <a:xfrm>
            <a:off x="838200" y="2476499"/>
            <a:ext cx="5181600" cy="3700463"/>
          </a:xfrm>
        </p:spPr>
        <p:txBody>
          <a:bodyPr>
            <a:normAutofit/>
          </a:bodyPr>
          <a:lstStyle/>
          <a:p>
            <a:r>
              <a:rPr lang="en-US" dirty="0"/>
              <a:t>Interest Fragmentation </a:t>
            </a:r>
          </a:p>
          <a:p>
            <a:r>
              <a:rPr lang="en-US" dirty="0"/>
              <a:t>No theoretical commitment </a:t>
            </a:r>
          </a:p>
          <a:p>
            <a:r>
              <a:rPr lang="en-US" dirty="0"/>
              <a:t>Ask FDR if he was a revolutionary…</a:t>
            </a:r>
          </a:p>
        </p:txBody>
      </p:sp>
      <p:sp>
        <p:nvSpPr>
          <p:cNvPr id="9" name="Content Placeholder 8">
            <a:extLst>
              <a:ext uri="{FF2B5EF4-FFF2-40B4-BE49-F238E27FC236}">
                <a16:creationId xmlns:a16="http://schemas.microsoft.com/office/drawing/2014/main" id="{4FB5A4EF-9B09-44C5-A4D8-21E6787C8B4C}"/>
              </a:ext>
            </a:extLst>
          </p:cNvPr>
          <p:cNvSpPr>
            <a:spLocks noGrp="1"/>
          </p:cNvSpPr>
          <p:nvPr>
            <p:ph sz="half" idx="2"/>
          </p:nvPr>
        </p:nvSpPr>
        <p:spPr/>
        <p:txBody>
          <a:bodyPr>
            <a:normAutofit/>
          </a:bodyPr>
          <a:lstStyle/>
          <a:p>
            <a:endParaRPr lang="en-US"/>
          </a:p>
        </p:txBody>
      </p:sp>
      <p:sp>
        <p:nvSpPr>
          <p:cNvPr id="11" name="TextBox 10">
            <a:extLst>
              <a:ext uri="{FF2B5EF4-FFF2-40B4-BE49-F238E27FC236}">
                <a16:creationId xmlns:a16="http://schemas.microsoft.com/office/drawing/2014/main" id="{C3175456-FA5B-46BC-9B8E-86326D5DA45C}"/>
              </a:ext>
            </a:extLst>
          </p:cNvPr>
          <p:cNvSpPr txBox="1"/>
          <p:nvPr/>
        </p:nvSpPr>
        <p:spPr>
          <a:xfrm>
            <a:off x="838200" y="1511300"/>
            <a:ext cx="5181600" cy="584775"/>
          </a:xfrm>
          <a:prstGeom prst="rect">
            <a:avLst/>
          </a:prstGeom>
          <a:noFill/>
        </p:spPr>
        <p:txBody>
          <a:bodyPr wrap="square" rtlCol="0">
            <a:spAutoFit/>
          </a:bodyPr>
          <a:lstStyle/>
          <a:p>
            <a:r>
              <a:rPr lang="en-US" sz="3200" dirty="0"/>
              <a:t>Piecemeal Planning</a:t>
            </a:r>
          </a:p>
        </p:txBody>
      </p:sp>
    </p:spTree>
    <p:extLst>
      <p:ext uri="{BB962C8B-B14F-4D97-AF65-F5344CB8AC3E}">
        <p14:creationId xmlns:p14="http://schemas.microsoft.com/office/powerpoint/2010/main" val="3837994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CF9052-B850-4A14-B358-6E2A13AFE492}"/>
              </a:ext>
            </a:extLst>
          </p:cNvPr>
          <p:cNvSpPr>
            <a:spLocks noGrp="1"/>
          </p:cNvSpPr>
          <p:nvPr>
            <p:ph type="title"/>
          </p:nvPr>
        </p:nvSpPr>
        <p:spPr/>
        <p:txBody>
          <a:bodyPr>
            <a:normAutofit/>
          </a:bodyPr>
          <a:lstStyle/>
          <a:p>
            <a:r>
              <a:rPr lang="en-US" dirty="0"/>
              <a:t>Reconciliation ≠ Revolution </a:t>
            </a:r>
          </a:p>
        </p:txBody>
      </p:sp>
      <p:sp>
        <p:nvSpPr>
          <p:cNvPr id="8" name="Content Placeholder 7">
            <a:extLst>
              <a:ext uri="{FF2B5EF4-FFF2-40B4-BE49-F238E27FC236}">
                <a16:creationId xmlns:a16="http://schemas.microsoft.com/office/drawing/2014/main" id="{400F2B31-B82F-42BC-AA69-3836533C9CC5}"/>
              </a:ext>
            </a:extLst>
          </p:cNvPr>
          <p:cNvSpPr>
            <a:spLocks noGrp="1"/>
          </p:cNvSpPr>
          <p:nvPr>
            <p:ph sz="half" idx="1"/>
          </p:nvPr>
        </p:nvSpPr>
        <p:spPr>
          <a:xfrm>
            <a:off x="838200" y="2476499"/>
            <a:ext cx="5181600" cy="3700463"/>
          </a:xfrm>
        </p:spPr>
        <p:txBody>
          <a:bodyPr>
            <a:normAutofit/>
          </a:bodyPr>
          <a:lstStyle/>
          <a:p>
            <a:r>
              <a:rPr lang="en-US" dirty="0"/>
              <a:t>No New Deal for Blacks</a:t>
            </a:r>
          </a:p>
          <a:p>
            <a:r>
              <a:rPr lang="en-US" i="1" dirty="0"/>
              <a:t>De facto</a:t>
            </a:r>
            <a:r>
              <a:rPr lang="en-US" dirty="0"/>
              <a:t> and </a:t>
            </a:r>
            <a:r>
              <a:rPr lang="en-US" i="1" dirty="0"/>
              <a:t>de jure</a:t>
            </a:r>
            <a:r>
              <a:rPr lang="en-US" dirty="0"/>
              <a:t> segregation</a:t>
            </a:r>
          </a:p>
          <a:p>
            <a:r>
              <a:rPr lang="en-US" dirty="0"/>
              <a:t>WPA, CCC, PWA, NYA, etc.</a:t>
            </a:r>
          </a:p>
          <a:p>
            <a:r>
              <a:rPr lang="en-US" dirty="0"/>
              <a:t>Eleanor disregarded </a:t>
            </a:r>
          </a:p>
          <a:p>
            <a:r>
              <a:rPr lang="en-US" dirty="0"/>
              <a:t>1943 March on Washington </a:t>
            </a:r>
          </a:p>
        </p:txBody>
      </p:sp>
      <p:sp>
        <p:nvSpPr>
          <p:cNvPr id="9" name="Content Placeholder 8">
            <a:extLst>
              <a:ext uri="{FF2B5EF4-FFF2-40B4-BE49-F238E27FC236}">
                <a16:creationId xmlns:a16="http://schemas.microsoft.com/office/drawing/2014/main" id="{4FB5A4EF-9B09-44C5-A4D8-21E6787C8B4C}"/>
              </a:ext>
            </a:extLst>
          </p:cNvPr>
          <p:cNvSpPr>
            <a:spLocks noGrp="1"/>
          </p:cNvSpPr>
          <p:nvPr>
            <p:ph sz="half" idx="2"/>
          </p:nvPr>
        </p:nvSpPr>
        <p:spPr/>
        <p:txBody>
          <a:bodyPr>
            <a:normAutofit/>
          </a:bodyPr>
          <a:lstStyle/>
          <a:p>
            <a:endParaRPr lang="en-US"/>
          </a:p>
        </p:txBody>
      </p:sp>
      <p:sp>
        <p:nvSpPr>
          <p:cNvPr id="11" name="TextBox 10">
            <a:extLst>
              <a:ext uri="{FF2B5EF4-FFF2-40B4-BE49-F238E27FC236}">
                <a16:creationId xmlns:a16="http://schemas.microsoft.com/office/drawing/2014/main" id="{C3175456-FA5B-46BC-9B8E-86326D5DA45C}"/>
              </a:ext>
            </a:extLst>
          </p:cNvPr>
          <p:cNvSpPr txBox="1"/>
          <p:nvPr/>
        </p:nvSpPr>
        <p:spPr>
          <a:xfrm>
            <a:off x="838200" y="1511300"/>
            <a:ext cx="5181600" cy="584775"/>
          </a:xfrm>
          <a:prstGeom prst="rect">
            <a:avLst/>
          </a:prstGeom>
          <a:noFill/>
        </p:spPr>
        <p:txBody>
          <a:bodyPr wrap="square" rtlCol="0">
            <a:spAutoFit/>
          </a:bodyPr>
          <a:lstStyle/>
          <a:p>
            <a:r>
              <a:rPr lang="en-US" sz="3200" dirty="0"/>
              <a:t>Racial Injustices</a:t>
            </a:r>
          </a:p>
        </p:txBody>
      </p:sp>
    </p:spTree>
    <p:extLst>
      <p:ext uri="{BB962C8B-B14F-4D97-AF65-F5344CB8AC3E}">
        <p14:creationId xmlns:p14="http://schemas.microsoft.com/office/powerpoint/2010/main" val="164922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CF9052-B850-4A14-B358-6E2A13AFE492}"/>
              </a:ext>
            </a:extLst>
          </p:cNvPr>
          <p:cNvSpPr>
            <a:spLocks noGrp="1"/>
          </p:cNvSpPr>
          <p:nvPr>
            <p:ph type="title"/>
          </p:nvPr>
        </p:nvSpPr>
        <p:spPr/>
        <p:txBody>
          <a:bodyPr>
            <a:normAutofit/>
          </a:bodyPr>
          <a:lstStyle/>
          <a:p>
            <a:r>
              <a:rPr lang="en-US" dirty="0"/>
              <a:t>Reconciliation ≠ Revolution </a:t>
            </a:r>
          </a:p>
        </p:txBody>
      </p:sp>
      <p:sp>
        <p:nvSpPr>
          <p:cNvPr id="8" name="Content Placeholder 7">
            <a:extLst>
              <a:ext uri="{FF2B5EF4-FFF2-40B4-BE49-F238E27FC236}">
                <a16:creationId xmlns:a16="http://schemas.microsoft.com/office/drawing/2014/main" id="{400F2B31-B82F-42BC-AA69-3836533C9CC5}"/>
              </a:ext>
            </a:extLst>
          </p:cNvPr>
          <p:cNvSpPr>
            <a:spLocks noGrp="1"/>
          </p:cNvSpPr>
          <p:nvPr>
            <p:ph sz="half" idx="1"/>
          </p:nvPr>
        </p:nvSpPr>
        <p:spPr>
          <a:xfrm>
            <a:off x="838200" y="2476499"/>
            <a:ext cx="5181600" cy="3700463"/>
          </a:xfrm>
        </p:spPr>
        <p:txBody>
          <a:bodyPr>
            <a:normAutofit/>
          </a:bodyPr>
          <a:lstStyle/>
          <a:p>
            <a:r>
              <a:rPr lang="en-US" dirty="0"/>
              <a:t>Self-reliance</a:t>
            </a:r>
          </a:p>
          <a:p>
            <a:r>
              <a:rPr lang="en-US"/>
              <a:t>Rugged </a:t>
            </a:r>
            <a:r>
              <a:rPr lang="en-US" dirty="0"/>
              <a:t>individualism</a:t>
            </a:r>
          </a:p>
          <a:p>
            <a:r>
              <a:rPr lang="en-US" dirty="0"/>
              <a:t>Profit motive</a:t>
            </a:r>
          </a:p>
          <a:p>
            <a:r>
              <a:rPr lang="en-US" dirty="0"/>
              <a:t>Laissez faire (theoretically) </a:t>
            </a:r>
          </a:p>
        </p:txBody>
      </p:sp>
      <p:sp>
        <p:nvSpPr>
          <p:cNvPr id="9" name="Content Placeholder 8">
            <a:extLst>
              <a:ext uri="{FF2B5EF4-FFF2-40B4-BE49-F238E27FC236}">
                <a16:creationId xmlns:a16="http://schemas.microsoft.com/office/drawing/2014/main" id="{4FB5A4EF-9B09-44C5-A4D8-21E6787C8B4C}"/>
              </a:ext>
            </a:extLst>
          </p:cNvPr>
          <p:cNvSpPr>
            <a:spLocks noGrp="1"/>
          </p:cNvSpPr>
          <p:nvPr>
            <p:ph sz="half" idx="2"/>
          </p:nvPr>
        </p:nvSpPr>
        <p:spPr/>
        <p:txBody>
          <a:bodyPr>
            <a:normAutofit/>
          </a:bodyPr>
          <a:lstStyle/>
          <a:p>
            <a:endParaRPr lang="en-US"/>
          </a:p>
        </p:txBody>
      </p:sp>
      <p:sp>
        <p:nvSpPr>
          <p:cNvPr id="11" name="TextBox 10">
            <a:extLst>
              <a:ext uri="{FF2B5EF4-FFF2-40B4-BE49-F238E27FC236}">
                <a16:creationId xmlns:a16="http://schemas.microsoft.com/office/drawing/2014/main" id="{C3175456-FA5B-46BC-9B8E-86326D5DA45C}"/>
              </a:ext>
            </a:extLst>
          </p:cNvPr>
          <p:cNvSpPr txBox="1"/>
          <p:nvPr/>
        </p:nvSpPr>
        <p:spPr>
          <a:xfrm>
            <a:off x="838200" y="1511300"/>
            <a:ext cx="5181600" cy="584775"/>
          </a:xfrm>
          <a:prstGeom prst="rect">
            <a:avLst/>
          </a:prstGeom>
          <a:noFill/>
        </p:spPr>
        <p:txBody>
          <a:bodyPr wrap="square" rtlCol="0">
            <a:spAutoFit/>
          </a:bodyPr>
          <a:lstStyle/>
          <a:p>
            <a:r>
              <a:rPr lang="en-US" sz="3200" dirty="0"/>
              <a:t>Hearts &amp; Minds </a:t>
            </a:r>
          </a:p>
        </p:txBody>
      </p:sp>
    </p:spTree>
    <p:extLst>
      <p:ext uri="{BB962C8B-B14F-4D97-AF65-F5344CB8AC3E}">
        <p14:creationId xmlns:p14="http://schemas.microsoft.com/office/powerpoint/2010/main" val="3584555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CF9052-B850-4A14-B358-6E2A13AFE492}"/>
              </a:ext>
            </a:extLst>
          </p:cNvPr>
          <p:cNvSpPr>
            <a:spLocks noGrp="1"/>
          </p:cNvSpPr>
          <p:nvPr>
            <p:ph type="title"/>
          </p:nvPr>
        </p:nvSpPr>
        <p:spPr/>
        <p:txBody>
          <a:bodyPr>
            <a:normAutofit/>
          </a:bodyPr>
          <a:lstStyle/>
          <a:p>
            <a:r>
              <a:rPr lang="en-US" dirty="0"/>
              <a:t>Reconciliation ≠ Revolution </a:t>
            </a:r>
          </a:p>
        </p:txBody>
      </p:sp>
      <p:sp>
        <p:nvSpPr>
          <p:cNvPr id="8" name="Content Placeholder 7">
            <a:extLst>
              <a:ext uri="{FF2B5EF4-FFF2-40B4-BE49-F238E27FC236}">
                <a16:creationId xmlns:a16="http://schemas.microsoft.com/office/drawing/2014/main" id="{400F2B31-B82F-42BC-AA69-3836533C9CC5}"/>
              </a:ext>
            </a:extLst>
          </p:cNvPr>
          <p:cNvSpPr>
            <a:spLocks noGrp="1"/>
          </p:cNvSpPr>
          <p:nvPr>
            <p:ph sz="half" idx="1"/>
          </p:nvPr>
        </p:nvSpPr>
        <p:spPr>
          <a:xfrm>
            <a:off x="838200" y="2476499"/>
            <a:ext cx="5181600" cy="3700463"/>
          </a:xfrm>
        </p:spPr>
        <p:txBody>
          <a:bodyPr>
            <a:normAutofit/>
          </a:bodyPr>
          <a:lstStyle/>
          <a:p>
            <a:pPr marL="0" indent="0" algn="ctr">
              <a:buNone/>
            </a:pPr>
            <a:r>
              <a:rPr lang="en-US" sz="3200" dirty="0"/>
              <a:t>“FDR shifted back and forth from spending on direct relief to spending on public works. The significant measure however, was not the swings of the pendulum, but the width of the arcs.”</a:t>
            </a:r>
          </a:p>
        </p:txBody>
      </p:sp>
      <p:sp>
        <p:nvSpPr>
          <p:cNvPr id="9" name="Content Placeholder 8">
            <a:extLst>
              <a:ext uri="{FF2B5EF4-FFF2-40B4-BE49-F238E27FC236}">
                <a16:creationId xmlns:a16="http://schemas.microsoft.com/office/drawing/2014/main" id="{4FB5A4EF-9B09-44C5-A4D8-21E6787C8B4C}"/>
              </a:ext>
            </a:extLst>
          </p:cNvPr>
          <p:cNvSpPr>
            <a:spLocks noGrp="1"/>
          </p:cNvSpPr>
          <p:nvPr>
            <p:ph sz="half" idx="2"/>
          </p:nvPr>
        </p:nvSpPr>
        <p:spPr/>
        <p:txBody>
          <a:bodyPr>
            <a:normAutofit/>
          </a:bodyPr>
          <a:lstStyle/>
          <a:p>
            <a:endParaRPr lang="en-US"/>
          </a:p>
        </p:txBody>
      </p:sp>
      <p:sp>
        <p:nvSpPr>
          <p:cNvPr id="11" name="TextBox 10">
            <a:extLst>
              <a:ext uri="{FF2B5EF4-FFF2-40B4-BE49-F238E27FC236}">
                <a16:creationId xmlns:a16="http://schemas.microsoft.com/office/drawing/2014/main" id="{C3175456-FA5B-46BC-9B8E-86326D5DA45C}"/>
              </a:ext>
            </a:extLst>
          </p:cNvPr>
          <p:cNvSpPr txBox="1"/>
          <p:nvPr/>
        </p:nvSpPr>
        <p:spPr>
          <a:xfrm>
            <a:off x="838200" y="1511300"/>
            <a:ext cx="5181600" cy="584775"/>
          </a:xfrm>
          <a:prstGeom prst="rect">
            <a:avLst/>
          </a:prstGeom>
          <a:noFill/>
        </p:spPr>
        <p:txBody>
          <a:bodyPr wrap="square" rtlCol="0">
            <a:spAutoFit/>
          </a:bodyPr>
          <a:lstStyle/>
          <a:p>
            <a:r>
              <a:rPr lang="en-US" sz="3200" dirty="0"/>
              <a:t>Conclusion </a:t>
            </a:r>
          </a:p>
        </p:txBody>
      </p:sp>
    </p:spTree>
    <p:extLst>
      <p:ext uri="{BB962C8B-B14F-4D97-AF65-F5344CB8AC3E}">
        <p14:creationId xmlns:p14="http://schemas.microsoft.com/office/powerpoint/2010/main" val="471828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2EFE0B-8C07-4576-AAB2-83F3DEC269FA}"/>
              </a:ext>
            </a:extLst>
          </p:cNvPr>
          <p:cNvSpPr>
            <a:spLocks noGrp="1"/>
          </p:cNvSpPr>
          <p:nvPr>
            <p:ph type="title"/>
          </p:nvPr>
        </p:nvSpPr>
        <p:spPr/>
        <p:txBody>
          <a:bodyPr/>
          <a:lstStyle/>
          <a:p>
            <a:r>
              <a:rPr lang="en-US" dirty="0"/>
              <a:t>Take a Stand &amp; Argue a Side</a:t>
            </a:r>
          </a:p>
        </p:txBody>
      </p:sp>
      <p:sp>
        <p:nvSpPr>
          <p:cNvPr id="5" name="Text Placeholder 4">
            <a:extLst>
              <a:ext uri="{FF2B5EF4-FFF2-40B4-BE49-F238E27FC236}">
                <a16:creationId xmlns:a16="http://schemas.microsoft.com/office/drawing/2014/main" id="{AB0E8E9C-FA29-4338-8AC2-5B08A5E246F9}"/>
              </a:ext>
            </a:extLst>
          </p:cNvPr>
          <p:cNvSpPr>
            <a:spLocks noGrp="1"/>
          </p:cNvSpPr>
          <p:nvPr>
            <p:ph type="body" idx="1"/>
          </p:nvPr>
        </p:nvSpPr>
        <p:spPr/>
        <p:txBody>
          <a:bodyPr>
            <a:normAutofit lnSpcReduction="10000"/>
          </a:bodyPr>
          <a:lstStyle/>
          <a:p>
            <a:pPr algn="ctr"/>
            <a:r>
              <a:rPr lang="en-US" b="0" dirty="0"/>
              <a:t>Prof. </a:t>
            </a:r>
            <a:r>
              <a:rPr lang="en-US" b="0" dirty="0" err="1"/>
              <a:t>Degler</a:t>
            </a:r>
            <a:endParaRPr lang="en-US" b="0" dirty="0"/>
          </a:p>
          <a:p>
            <a:pPr algn="ctr"/>
            <a:r>
              <a:rPr lang="en-US" b="0" dirty="0"/>
              <a:t>Stanford Historian</a:t>
            </a:r>
          </a:p>
        </p:txBody>
      </p:sp>
      <p:pic>
        <p:nvPicPr>
          <p:cNvPr id="10" name="Content Placeholder 9">
            <a:extLst>
              <a:ext uri="{FF2B5EF4-FFF2-40B4-BE49-F238E27FC236}">
                <a16:creationId xmlns:a16="http://schemas.microsoft.com/office/drawing/2014/main" id="{4DAC014C-7CCF-4E1B-A9BA-B41006C4A9AB}"/>
              </a:ext>
            </a:extLst>
          </p:cNvPr>
          <p:cNvPicPr>
            <a:picLocks noGrp="1" noChangeAspect="1"/>
          </p:cNvPicPr>
          <p:nvPr>
            <p:ph sz="half" idx="2"/>
          </p:nvPr>
        </p:nvPicPr>
        <p:blipFill>
          <a:blip r:embed="rId2"/>
          <a:stretch>
            <a:fillRect/>
          </a:stretch>
        </p:blipFill>
        <p:spPr>
          <a:xfrm>
            <a:off x="2293495" y="2839503"/>
            <a:ext cx="2128603" cy="3108714"/>
          </a:xfrm>
          <a:prstGeom prst="rect">
            <a:avLst/>
          </a:prstGeom>
        </p:spPr>
      </p:pic>
      <p:sp>
        <p:nvSpPr>
          <p:cNvPr id="7" name="Text Placeholder 6">
            <a:extLst>
              <a:ext uri="{FF2B5EF4-FFF2-40B4-BE49-F238E27FC236}">
                <a16:creationId xmlns:a16="http://schemas.microsoft.com/office/drawing/2014/main" id="{9A7ECBC4-9CD6-4754-81C7-70BFD9DA75CC}"/>
              </a:ext>
            </a:extLst>
          </p:cNvPr>
          <p:cNvSpPr>
            <a:spLocks noGrp="1"/>
          </p:cNvSpPr>
          <p:nvPr>
            <p:ph type="body" sz="quarter" idx="3"/>
          </p:nvPr>
        </p:nvSpPr>
        <p:spPr/>
        <p:txBody>
          <a:bodyPr>
            <a:normAutofit lnSpcReduction="10000"/>
          </a:bodyPr>
          <a:lstStyle/>
          <a:p>
            <a:pPr algn="ctr"/>
            <a:r>
              <a:rPr lang="en-US" b="0" dirty="0"/>
              <a:t>Prof. Zinn </a:t>
            </a:r>
          </a:p>
          <a:p>
            <a:pPr algn="ctr"/>
            <a:r>
              <a:rPr lang="en-US" b="0" dirty="0"/>
              <a:t>Spelman and BU Historian</a:t>
            </a:r>
          </a:p>
        </p:txBody>
      </p:sp>
      <p:pic>
        <p:nvPicPr>
          <p:cNvPr id="11" name="Content Placeholder 10">
            <a:extLst>
              <a:ext uri="{FF2B5EF4-FFF2-40B4-BE49-F238E27FC236}">
                <a16:creationId xmlns:a16="http://schemas.microsoft.com/office/drawing/2014/main" id="{09B087A8-7D2D-4CB4-9D3A-41A73013D020}"/>
              </a:ext>
            </a:extLst>
          </p:cNvPr>
          <p:cNvPicPr>
            <a:picLocks noGrp="1" noChangeAspect="1"/>
          </p:cNvPicPr>
          <p:nvPr>
            <p:ph sz="quarter" idx="4"/>
          </p:nvPr>
        </p:nvPicPr>
        <p:blipFill>
          <a:blip r:embed="rId3"/>
          <a:stretch>
            <a:fillRect/>
          </a:stretch>
        </p:blipFill>
        <p:spPr>
          <a:xfrm>
            <a:off x="7901783" y="2798568"/>
            <a:ext cx="2061213" cy="3108715"/>
          </a:xfrm>
          <a:prstGeom prst="rect">
            <a:avLst/>
          </a:prstGeom>
        </p:spPr>
      </p:pic>
    </p:spTree>
    <p:extLst>
      <p:ext uri="{BB962C8B-B14F-4D97-AF65-F5344CB8AC3E}">
        <p14:creationId xmlns:p14="http://schemas.microsoft.com/office/powerpoint/2010/main" val="1829975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1843B-C61F-4FA5-9FD1-94161A528F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7FE9FE-CCE8-4544-AF2D-DDE25752DDE2}"/>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3A2CCB67-4FE9-46B0-9AF9-82CC9C19BF67}"/>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093359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2EFE0B-8C07-4576-AAB2-83F3DEC269FA}"/>
              </a:ext>
            </a:extLst>
          </p:cNvPr>
          <p:cNvSpPr>
            <a:spLocks noGrp="1"/>
          </p:cNvSpPr>
          <p:nvPr>
            <p:ph type="title"/>
          </p:nvPr>
        </p:nvSpPr>
        <p:spPr/>
        <p:txBody>
          <a:bodyPr/>
          <a:lstStyle/>
          <a:p>
            <a:r>
              <a:rPr lang="en-US" dirty="0"/>
              <a:t>The Schism in the Left </a:t>
            </a:r>
          </a:p>
        </p:txBody>
      </p:sp>
      <p:sp>
        <p:nvSpPr>
          <p:cNvPr id="5" name="Text Placeholder 4">
            <a:extLst>
              <a:ext uri="{FF2B5EF4-FFF2-40B4-BE49-F238E27FC236}">
                <a16:creationId xmlns:a16="http://schemas.microsoft.com/office/drawing/2014/main" id="{AB0E8E9C-FA29-4338-8AC2-5B08A5E246F9}"/>
              </a:ext>
            </a:extLst>
          </p:cNvPr>
          <p:cNvSpPr>
            <a:spLocks noGrp="1"/>
          </p:cNvSpPr>
          <p:nvPr>
            <p:ph type="body" idx="1"/>
          </p:nvPr>
        </p:nvSpPr>
        <p:spPr/>
        <p:txBody>
          <a:bodyPr>
            <a:normAutofit lnSpcReduction="10000"/>
          </a:bodyPr>
          <a:lstStyle/>
          <a:p>
            <a:pPr algn="ctr"/>
            <a:r>
              <a:rPr lang="en-US" b="0" dirty="0"/>
              <a:t>Carl </a:t>
            </a:r>
            <a:r>
              <a:rPr lang="en-US" b="0" dirty="0" err="1"/>
              <a:t>Degler</a:t>
            </a:r>
            <a:r>
              <a:rPr lang="en-US" b="0" dirty="0"/>
              <a:t> (1921-2014)</a:t>
            </a:r>
          </a:p>
          <a:p>
            <a:pPr algn="ctr"/>
            <a:r>
              <a:rPr lang="en-US" b="0" dirty="0"/>
              <a:t>Stanford Historian</a:t>
            </a:r>
          </a:p>
        </p:txBody>
      </p:sp>
      <p:pic>
        <p:nvPicPr>
          <p:cNvPr id="10" name="Content Placeholder 9">
            <a:extLst>
              <a:ext uri="{FF2B5EF4-FFF2-40B4-BE49-F238E27FC236}">
                <a16:creationId xmlns:a16="http://schemas.microsoft.com/office/drawing/2014/main" id="{4DAC014C-7CCF-4E1B-A9BA-B41006C4A9AB}"/>
              </a:ext>
            </a:extLst>
          </p:cNvPr>
          <p:cNvPicPr>
            <a:picLocks noGrp="1" noChangeAspect="1"/>
          </p:cNvPicPr>
          <p:nvPr>
            <p:ph sz="half" idx="2"/>
          </p:nvPr>
        </p:nvPicPr>
        <p:blipFill>
          <a:blip r:embed="rId2"/>
          <a:stretch>
            <a:fillRect/>
          </a:stretch>
        </p:blipFill>
        <p:spPr>
          <a:xfrm>
            <a:off x="2293495" y="2839503"/>
            <a:ext cx="2128603" cy="3108714"/>
          </a:xfrm>
          <a:prstGeom prst="rect">
            <a:avLst/>
          </a:prstGeom>
        </p:spPr>
      </p:pic>
      <p:sp>
        <p:nvSpPr>
          <p:cNvPr id="7" name="Text Placeholder 6">
            <a:extLst>
              <a:ext uri="{FF2B5EF4-FFF2-40B4-BE49-F238E27FC236}">
                <a16:creationId xmlns:a16="http://schemas.microsoft.com/office/drawing/2014/main" id="{9A7ECBC4-9CD6-4754-81C7-70BFD9DA75CC}"/>
              </a:ext>
            </a:extLst>
          </p:cNvPr>
          <p:cNvSpPr>
            <a:spLocks noGrp="1"/>
          </p:cNvSpPr>
          <p:nvPr>
            <p:ph type="body" sz="quarter" idx="3"/>
          </p:nvPr>
        </p:nvSpPr>
        <p:spPr/>
        <p:txBody>
          <a:bodyPr>
            <a:normAutofit lnSpcReduction="10000"/>
          </a:bodyPr>
          <a:lstStyle/>
          <a:p>
            <a:pPr algn="ctr"/>
            <a:r>
              <a:rPr lang="en-US" b="0" dirty="0"/>
              <a:t>Howard Zinn (1922-2010)</a:t>
            </a:r>
          </a:p>
          <a:p>
            <a:pPr algn="ctr"/>
            <a:r>
              <a:rPr lang="en-US" b="0" dirty="0"/>
              <a:t>Spelman and BU Historian</a:t>
            </a:r>
          </a:p>
        </p:txBody>
      </p:sp>
      <p:pic>
        <p:nvPicPr>
          <p:cNvPr id="11" name="Content Placeholder 10">
            <a:extLst>
              <a:ext uri="{FF2B5EF4-FFF2-40B4-BE49-F238E27FC236}">
                <a16:creationId xmlns:a16="http://schemas.microsoft.com/office/drawing/2014/main" id="{09B087A8-7D2D-4CB4-9D3A-41A73013D020}"/>
              </a:ext>
            </a:extLst>
          </p:cNvPr>
          <p:cNvPicPr>
            <a:picLocks noGrp="1" noChangeAspect="1"/>
          </p:cNvPicPr>
          <p:nvPr>
            <p:ph sz="quarter" idx="4"/>
          </p:nvPr>
        </p:nvPicPr>
        <p:blipFill>
          <a:blip r:embed="rId3"/>
          <a:stretch>
            <a:fillRect/>
          </a:stretch>
        </p:blipFill>
        <p:spPr>
          <a:xfrm>
            <a:off x="7901783" y="2798568"/>
            <a:ext cx="2061213" cy="3108715"/>
          </a:xfrm>
          <a:prstGeom prst="rect">
            <a:avLst/>
          </a:prstGeom>
        </p:spPr>
      </p:pic>
      <p:sp>
        <p:nvSpPr>
          <p:cNvPr id="9" name="TextBox 8">
            <a:extLst>
              <a:ext uri="{FF2B5EF4-FFF2-40B4-BE49-F238E27FC236}">
                <a16:creationId xmlns:a16="http://schemas.microsoft.com/office/drawing/2014/main" id="{571319C2-2CC1-4F82-A35C-67DAC1669D61}"/>
              </a:ext>
            </a:extLst>
          </p:cNvPr>
          <p:cNvSpPr txBox="1"/>
          <p:nvPr/>
        </p:nvSpPr>
        <p:spPr>
          <a:xfrm>
            <a:off x="1147086" y="6026046"/>
            <a:ext cx="5157787" cy="646331"/>
          </a:xfrm>
          <a:prstGeom prst="rect">
            <a:avLst/>
          </a:prstGeom>
          <a:noFill/>
        </p:spPr>
        <p:txBody>
          <a:bodyPr wrap="square" rtlCol="0">
            <a:spAutoFit/>
          </a:bodyPr>
          <a:lstStyle/>
          <a:p>
            <a:r>
              <a:rPr lang="en-US" b="0" dirty="0"/>
              <a:t>"The Third American Revolution." Out</a:t>
            </a:r>
            <a:r>
              <a:rPr lang="en-US" b="0" i="1" dirty="0"/>
              <a:t> of Our Past: The Forces that Shaped Modern America</a:t>
            </a:r>
            <a:r>
              <a:rPr lang="en-US" b="0" dirty="0"/>
              <a:t>. 1959. </a:t>
            </a:r>
            <a:endParaRPr lang="en-US" dirty="0"/>
          </a:p>
        </p:txBody>
      </p:sp>
      <p:sp>
        <p:nvSpPr>
          <p:cNvPr id="12" name="TextBox 11">
            <a:extLst>
              <a:ext uri="{FF2B5EF4-FFF2-40B4-BE49-F238E27FC236}">
                <a16:creationId xmlns:a16="http://schemas.microsoft.com/office/drawing/2014/main" id="{85D153CB-EAB5-4763-8FBD-E23402316F8F}"/>
              </a:ext>
            </a:extLst>
          </p:cNvPr>
          <p:cNvSpPr txBox="1"/>
          <p:nvPr/>
        </p:nvSpPr>
        <p:spPr>
          <a:xfrm>
            <a:off x="7315200" y="6123543"/>
            <a:ext cx="3582649" cy="369332"/>
          </a:xfrm>
          <a:prstGeom prst="rect">
            <a:avLst/>
          </a:prstGeom>
          <a:noFill/>
        </p:spPr>
        <p:txBody>
          <a:bodyPr wrap="square" rtlCol="0">
            <a:spAutoFit/>
          </a:bodyPr>
          <a:lstStyle/>
          <a:p>
            <a:r>
              <a:rPr lang="en-US" i="1" dirty="0"/>
              <a:t>New Deal Thought</a:t>
            </a:r>
            <a:r>
              <a:rPr lang="en-US" dirty="0"/>
              <a:t>. Zinn (ed). 1966. </a:t>
            </a:r>
          </a:p>
        </p:txBody>
      </p:sp>
    </p:spTree>
    <p:extLst>
      <p:ext uri="{BB962C8B-B14F-4D97-AF65-F5344CB8AC3E}">
        <p14:creationId xmlns:p14="http://schemas.microsoft.com/office/powerpoint/2010/main" val="3950575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CA83F2C-9B94-4AB8-8C00-03E954F2E406}"/>
              </a:ext>
            </a:extLst>
          </p:cNvPr>
          <p:cNvSpPr>
            <a:spLocks noGrp="1"/>
          </p:cNvSpPr>
          <p:nvPr>
            <p:ph type="title"/>
          </p:nvPr>
        </p:nvSpPr>
        <p:spPr/>
        <p:txBody>
          <a:bodyPr/>
          <a:lstStyle/>
          <a:p>
            <a:pPr lvl="0"/>
            <a:r>
              <a:rPr lang="en-US" dirty="0"/>
              <a:t>Why This Debate Matters</a:t>
            </a:r>
          </a:p>
        </p:txBody>
      </p:sp>
      <p:sp>
        <p:nvSpPr>
          <p:cNvPr id="8" name="Content Placeholder 7">
            <a:extLst>
              <a:ext uri="{FF2B5EF4-FFF2-40B4-BE49-F238E27FC236}">
                <a16:creationId xmlns:a16="http://schemas.microsoft.com/office/drawing/2014/main" id="{A4C6012B-5B2F-4616-A019-EBB87FB7C90E}"/>
              </a:ext>
            </a:extLst>
          </p:cNvPr>
          <p:cNvSpPr>
            <a:spLocks noGrp="1"/>
          </p:cNvSpPr>
          <p:nvPr>
            <p:ph sz="half" idx="1"/>
          </p:nvPr>
        </p:nvSpPr>
        <p:spPr/>
        <p:txBody>
          <a:bodyPr>
            <a:normAutofit lnSpcReduction="10000"/>
          </a:bodyPr>
          <a:lstStyle/>
          <a:p>
            <a:r>
              <a:rPr lang="en-US" dirty="0"/>
              <a:t>It’s interesting. So there.</a:t>
            </a:r>
          </a:p>
          <a:p>
            <a:r>
              <a:rPr lang="en-US" dirty="0"/>
              <a:t>The New Deal represents a turning point in USH</a:t>
            </a:r>
          </a:p>
          <a:p>
            <a:r>
              <a:rPr lang="en-US" dirty="0"/>
              <a:t>Represents the Schism in the Left: ND Libs and Progs</a:t>
            </a:r>
          </a:p>
          <a:p>
            <a:r>
              <a:rPr lang="en-US" dirty="0"/>
              <a:t>While the Left was Divided…</a:t>
            </a:r>
          </a:p>
          <a:p>
            <a:r>
              <a:rPr lang="en-US" dirty="0"/>
              <a:t>If the New Deal WAS revolutionary…</a:t>
            </a:r>
          </a:p>
          <a:p>
            <a:r>
              <a:rPr lang="en-US" dirty="0"/>
              <a:t>If the New Deal was NOT revolutionary…</a:t>
            </a:r>
          </a:p>
        </p:txBody>
      </p:sp>
      <p:sp>
        <p:nvSpPr>
          <p:cNvPr id="9" name="Content Placeholder 8">
            <a:extLst>
              <a:ext uri="{FF2B5EF4-FFF2-40B4-BE49-F238E27FC236}">
                <a16:creationId xmlns:a16="http://schemas.microsoft.com/office/drawing/2014/main" id="{E395408E-6C78-4AE1-91C8-F3777B221A1D}"/>
              </a:ext>
            </a:extLst>
          </p:cNvPr>
          <p:cNvSpPr>
            <a:spLocks noGrp="1"/>
          </p:cNvSpPr>
          <p:nvPr>
            <p:ph sz="half" idx="2"/>
          </p:nvPr>
        </p:nvSpPr>
        <p:spPr/>
        <p:txBody>
          <a:bodyPr>
            <a:normAutofit lnSpcReduction="10000"/>
          </a:bodyPr>
          <a:lstStyle/>
          <a:p>
            <a:endParaRPr lang="en-US"/>
          </a:p>
        </p:txBody>
      </p:sp>
    </p:spTree>
    <p:extLst>
      <p:ext uri="{BB962C8B-B14F-4D97-AF65-F5344CB8AC3E}">
        <p14:creationId xmlns:p14="http://schemas.microsoft.com/office/powerpoint/2010/main" val="1884690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CF9052-B850-4A14-B358-6E2A13AFE492}"/>
              </a:ext>
            </a:extLst>
          </p:cNvPr>
          <p:cNvSpPr>
            <a:spLocks noGrp="1"/>
          </p:cNvSpPr>
          <p:nvPr>
            <p:ph type="title"/>
          </p:nvPr>
        </p:nvSpPr>
        <p:spPr/>
        <p:txBody>
          <a:bodyPr>
            <a:normAutofit/>
          </a:bodyPr>
          <a:lstStyle/>
          <a:p>
            <a:r>
              <a:rPr lang="en-US" dirty="0"/>
              <a:t>The Third American Revolution</a:t>
            </a:r>
          </a:p>
        </p:txBody>
      </p:sp>
      <p:sp>
        <p:nvSpPr>
          <p:cNvPr id="8" name="Content Placeholder 7">
            <a:extLst>
              <a:ext uri="{FF2B5EF4-FFF2-40B4-BE49-F238E27FC236}">
                <a16:creationId xmlns:a16="http://schemas.microsoft.com/office/drawing/2014/main" id="{400F2B31-B82F-42BC-AA69-3836533C9CC5}"/>
              </a:ext>
            </a:extLst>
          </p:cNvPr>
          <p:cNvSpPr>
            <a:spLocks noGrp="1"/>
          </p:cNvSpPr>
          <p:nvPr>
            <p:ph sz="half" idx="1"/>
          </p:nvPr>
        </p:nvSpPr>
        <p:spPr>
          <a:xfrm>
            <a:off x="838200" y="2476499"/>
            <a:ext cx="5181600" cy="3700463"/>
          </a:xfrm>
        </p:spPr>
        <p:txBody>
          <a:bodyPr>
            <a:normAutofit/>
          </a:bodyPr>
          <a:lstStyle/>
          <a:p>
            <a:pPr marL="0" indent="0" algn="ctr">
              <a:buNone/>
            </a:pPr>
            <a:r>
              <a:rPr lang="en-US" sz="3600" dirty="0"/>
              <a:t>The New Deal fomented a “new conception of the good society </a:t>
            </a:r>
            <a:r>
              <a:rPr lang="en-US" sz="3600" i="1" dirty="0"/>
              <a:t>fundamentally</a:t>
            </a:r>
            <a:r>
              <a:rPr lang="en-US" sz="3600" dirty="0"/>
              <a:t> altered Americans’ perception of the role of government.”</a:t>
            </a:r>
          </a:p>
          <a:p>
            <a:pPr marL="0" indent="0" algn="ctr">
              <a:buNone/>
            </a:pPr>
            <a:endParaRPr lang="en-US" sz="3600" dirty="0"/>
          </a:p>
        </p:txBody>
      </p:sp>
      <p:sp>
        <p:nvSpPr>
          <p:cNvPr id="9" name="Content Placeholder 8">
            <a:extLst>
              <a:ext uri="{FF2B5EF4-FFF2-40B4-BE49-F238E27FC236}">
                <a16:creationId xmlns:a16="http://schemas.microsoft.com/office/drawing/2014/main" id="{4FB5A4EF-9B09-44C5-A4D8-21E6787C8B4C}"/>
              </a:ext>
            </a:extLst>
          </p:cNvPr>
          <p:cNvSpPr>
            <a:spLocks noGrp="1"/>
          </p:cNvSpPr>
          <p:nvPr>
            <p:ph sz="half" idx="2"/>
          </p:nvPr>
        </p:nvSpPr>
        <p:spPr/>
        <p:txBody>
          <a:bodyPr>
            <a:normAutofit/>
          </a:bodyPr>
          <a:lstStyle/>
          <a:p>
            <a:endParaRPr lang="en-US"/>
          </a:p>
        </p:txBody>
      </p:sp>
      <p:sp>
        <p:nvSpPr>
          <p:cNvPr id="11" name="TextBox 10">
            <a:extLst>
              <a:ext uri="{FF2B5EF4-FFF2-40B4-BE49-F238E27FC236}">
                <a16:creationId xmlns:a16="http://schemas.microsoft.com/office/drawing/2014/main" id="{C3175456-FA5B-46BC-9B8E-86326D5DA45C}"/>
              </a:ext>
            </a:extLst>
          </p:cNvPr>
          <p:cNvSpPr txBox="1"/>
          <p:nvPr/>
        </p:nvSpPr>
        <p:spPr>
          <a:xfrm>
            <a:off x="838200" y="1511300"/>
            <a:ext cx="5181600" cy="584775"/>
          </a:xfrm>
          <a:prstGeom prst="rect">
            <a:avLst/>
          </a:prstGeom>
          <a:noFill/>
        </p:spPr>
        <p:txBody>
          <a:bodyPr wrap="square" rtlCol="0">
            <a:spAutoFit/>
          </a:bodyPr>
          <a:lstStyle/>
          <a:p>
            <a:r>
              <a:rPr lang="en-US" sz="3200" dirty="0" err="1"/>
              <a:t>Degler’s</a:t>
            </a:r>
            <a:r>
              <a:rPr lang="en-US" sz="3200" dirty="0"/>
              <a:t> Thesis</a:t>
            </a:r>
          </a:p>
        </p:txBody>
      </p:sp>
    </p:spTree>
    <p:extLst>
      <p:ext uri="{BB962C8B-B14F-4D97-AF65-F5344CB8AC3E}">
        <p14:creationId xmlns:p14="http://schemas.microsoft.com/office/powerpoint/2010/main" val="1214091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CF9052-B850-4A14-B358-6E2A13AFE492}"/>
              </a:ext>
            </a:extLst>
          </p:cNvPr>
          <p:cNvSpPr>
            <a:spLocks noGrp="1"/>
          </p:cNvSpPr>
          <p:nvPr>
            <p:ph type="title"/>
          </p:nvPr>
        </p:nvSpPr>
        <p:spPr/>
        <p:txBody>
          <a:bodyPr>
            <a:normAutofit/>
          </a:bodyPr>
          <a:lstStyle/>
          <a:p>
            <a:r>
              <a:rPr lang="en-US" dirty="0"/>
              <a:t>The Third American Revolution</a:t>
            </a:r>
          </a:p>
        </p:txBody>
      </p:sp>
      <p:sp>
        <p:nvSpPr>
          <p:cNvPr id="8" name="Content Placeholder 7">
            <a:extLst>
              <a:ext uri="{FF2B5EF4-FFF2-40B4-BE49-F238E27FC236}">
                <a16:creationId xmlns:a16="http://schemas.microsoft.com/office/drawing/2014/main" id="{400F2B31-B82F-42BC-AA69-3836533C9CC5}"/>
              </a:ext>
            </a:extLst>
          </p:cNvPr>
          <p:cNvSpPr>
            <a:spLocks noGrp="1"/>
          </p:cNvSpPr>
          <p:nvPr>
            <p:ph sz="half" idx="1"/>
          </p:nvPr>
        </p:nvSpPr>
        <p:spPr>
          <a:xfrm>
            <a:off x="838200" y="2476499"/>
            <a:ext cx="5181600" cy="3700463"/>
          </a:xfrm>
        </p:spPr>
        <p:txBody>
          <a:bodyPr>
            <a:normAutofit/>
          </a:bodyPr>
          <a:lstStyle/>
          <a:p>
            <a:r>
              <a:rPr lang="en-US" dirty="0"/>
              <a:t>SEC</a:t>
            </a:r>
          </a:p>
          <a:p>
            <a:r>
              <a:rPr lang="en-US" dirty="0"/>
              <a:t>AAA</a:t>
            </a:r>
          </a:p>
          <a:p>
            <a:r>
              <a:rPr lang="en-US" dirty="0"/>
              <a:t>TVA</a:t>
            </a:r>
          </a:p>
          <a:p>
            <a:r>
              <a:rPr lang="en-US" dirty="0"/>
              <a:t>WPA, NYA, CWA</a:t>
            </a:r>
          </a:p>
          <a:p>
            <a:r>
              <a:rPr lang="en-US" dirty="0"/>
              <a:t>Social Security</a:t>
            </a:r>
          </a:p>
          <a:p>
            <a:endParaRPr lang="en-US" dirty="0"/>
          </a:p>
        </p:txBody>
      </p:sp>
      <p:sp>
        <p:nvSpPr>
          <p:cNvPr id="9" name="Content Placeholder 8">
            <a:extLst>
              <a:ext uri="{FF2B5EF4-FFF2-40B4-BE49-F238E27FC236}">
                <a16:creationId xmlns:a16="http://schemas.microsoft.com/office/drawing/2014/main" id="{4FB5A4EF-9B09-44C5-A4D8-21E6787C8B4C}"/>
              </a:ext>
            </a:extLst>
          </p:cNvPr>
          <p:cNvSpPr>
            <a:spLocks noGrp="1"/>
          </p:cNvSpPr>
          <p:nvPr>
            <p:ph sz="half" idx="2"/>
          </p:nvPr>
        </p:nvSpPr>
        <p:spPr/>
        <p:txBody>
          <a:bodyPr>
            <a:normAutofit/>
          </a:bodyPr>
          <a:lstStyle/>
          <a:p>
            <a:endParaRPr lang="en-US"/>
          </a:p>
        </p:txBody>
      </p:sp>
      <p:sp>
        <p:nvSpPr>
          <p:cNvPr id="11" name="TextBox 10">
            <a:extLst>
              <a:ext uri="{FF2B5EF4-FFF2-40B4-BE49-F238E27FC236}">
                <a16:creationId xmlns:a16="http://schemas.microsoft.com/office/drawing/2014/main" id="{C3175456-FA5B-46BC-9B8E-86326D5DA45C}"/>
              </a:ext>
            </a:extLst>
          </p:cNvPr>
          <p:cNvSpPr txBox="1"/>
          <p:nvPr/>
        </p:nvSpPr>
        <p:spPr>
          <a:xfrm>
            <a:off x="838200" y="1511300"/>
            <a:ext cx="5181600" cy="584775"/>
          </a:xfrm>
          <a:prstGeom prst="rect">
            <a:avLst/>
          </a:prstGeom>
          <a:noFill/>
        </p:spPr>
        <p:txBody>
          <a:bodyPr wrap="square" rtlCol="0">
            <a:spAutoFit/>
          </a:bodyPr>
          <a:lstStyle/>
          <a:p>
            <a:r>
              <a:rPr lang="en-US" sz="3200" dirty="0"/>
              <a:t>The End of Laissez Faire </a:t>
            </a:r>
          </a:p>
        </p:txBody>
      </p:sp>
    </p:spTree>
    <p:extLst>
      <p:ext uri="{BB962C8B-B14F-4D97-AF65-F5344CB8AC3E}">
        <p14:creationId xmlns:p14="http://schemas.microsoft.com/office/powerpoint/2010/main" val="3407514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CF9052-B850-4A14-B358-6E2A13AFE492}"/>
              </a:ext>
            </a:extLst>
          </p:cNvPr>
          <p:cNvSpPr>
            <a:spLocks noGrp="1"/>
          </p:cNvSpPr>
          <p:nvPr>
            <p:ph type="title"/>
          </p:nvPr>
        </p:nvSpPr>
        <p:spPr/>
        <p:txBody>
          <a:bodyPr>
            <a:normAutofit/>
          </a:bodyPr>
          <a:lstStyle/>
          <a:p>
            <a:r>
              <a:rPr lang="en-US" dirty="0"/>
              <a:t>The Third American Revolution</a:t>
            </a:r>
          </a:p>
        </p:txBody>
      </p:sp>
      <p:sp>
        <p:nvSpPr>
          <p:cNvPr id="8" name="Content Placeholder 7">
            <a:extLst>
              <a:ext uri="{FF2B5EF4-FFF2-40B4-BE49-F238E27FC236}">
                <a16:creationId xmlns:a16="http://schemas.microsoft.com/office/drawing/2014/main" id="{400F2B31-B82F-42BC-AA69-3836533C9CC5}"/>
              </a:ext>
            </a:extLst>
          </p:cNvPr>
          <p:cNvSpPr>
            <a:spLocks noGrp="1"/>
          </p:cNvSpPr>
          <p:nvPr>
            <p:ph sz="half" idx="1"/>
          </p:nvPr>
        </p:nvSpPr>
        <p:spPr>
          <a:xfrm>
            <a:off x="838200" y="2476499"/>
            <a:ext cx="5181600" cy="3700463"/>
          </a:xfrm>
        </p:spPr>
        <p:txBody>
          <a:bodyPr>
            <a:normAutofit/>
          </a:bodyPr>
          <a:lstStyle/>
          <a:p>
            <a:pPr lvl="0"/>
            <a:r>
              <a:rPr lang="en-US" sz="3200" dirty="0"/>
              <a:t>Populism </a:t>
            </a:r>
          </a:p>
          <a:p>
            <a:pPr lvl="0"/>
            <a:r>
              <a:rPr lang="en-US" sz="3200" dirty="0"/>
              <a:t>Working Class </a:t>
            </a:r>
          </a:p>
          <a:p>
            <a:pPr lvl="0"/>
            <a:r>
              <a:rPr lang="en-US" sz="3200" dirty="0"/>
              <a:t>The Black Vote</a:t>
            </a:r>
          </a:p>
          <a:p>
            <a:r>
              <a:rPr lang="en-US" sz="3200" dirty="0"/>
              <a:t>“Black Brains Trust”</a:t>
            </a:r>
          </a:p>
          <a:p>
            <a:pPr lvl="0"/>
            <a:endParaRPr lang="en-US" sz="3200" dirty="0"/>
          </a:p>
          <a:p>
            <a:endParaRPr lang="en-US" sz="3200" dirty="0"/>
          </a:p>
        </p:txBody>
      </p:sp>
      <p:sp>
        <p:nvSpPr>
          <p:cNvPr id="9" name="Content Placeholder 8">
            <a:extLst>
              <a:ext uri="{FF2B5EF4-FFF2-40B4-BE49-F238E27FC236}">
                <a16:creationId xmlns:a16="http://schemas.microsoft.com/office/drawing/2014/main" id="{4FB5A4EF-9B09-44C5-A4D8-21E6787C8B4C}"/>
              </a:ext>
            </a:extLst>
          </p:cNvPr>
          <p:cNvSpPr>
            <a:spLocks noGrp="1"/>
          </p:cNvSpPr>
          <p:nvPr>
            <p:ph sz="half" idx="2"/>
          </p:nvPr>
        </p:nvSpPr>
        <p:spPr/>
        <p:txBody>
          <a:bodyPr>
            <a:normAutofit/>
          </a:bodyPr>
          <a:lstStyle/>
          <a:p>
            <a:endParaRPr lang="en-US"/>
          </a:p>
        </p:txBody>
      </p:sp>
      <p:sp>
        <p:nvSpPr>
          <p:cNvPr id="11" name="TextBox 10">
            <a:extLst>
              <a:ext uri="{FF2B5EF4-FFF2-40B4-BE49-F238E27FC236}">
                <a16:creationId xmlns:a16="http://schemas.microsoft.com/office/drawing/2014/main" id="{C3175456-FA5B-46BC-9B8E-86326D5DA45C}"/>
              </a:ext>
            </a:extLst>
          </p:cNvPr>
          <p:cNvSpPr txBox="1"/>
          <p:nvPr/>
        </p:nvSpPr>
        <p:spPr>
          <a:xfrm>
            <a:off x="838200" y="1511300"/>
            <a:ext cx="5181600" cy="584775"/>
          </a:xfrm>
          <a:prstGeom prst="rect">
            <a:avLst/>
          </a:prstGeom>
          <a:noFill/>
        </p:spPr>
        <p:txBody>
          <a:bodyPr wrap="square" rtlCol="0">
            <a:spAutoFit/>
          </a:bodyPr>
          <a:lstStyle/>
          <a:p>
            <a:r>
              <a:rPr lang="en-US" sz="3200" dirty="0"/>
              <a:t>Political Revolution </a:t>
            </a:r>
          </a:p>
        </p:txBody>
      </p:sp>
    </p:spTree>
    <p:extLst>
      <p:ext uri="{BB962C8B-B14F-4D97-AF65-F5344CB8AC3E}">
        <p14:creationId xmlns:p14="http://schemas.microsoft.com/office/powerpoint/2010/main" val="1185420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CF9052-B850-4A14-B358-6E2A13AFE492}"/>
              </a:ext>
            </a:extLst>
          </p:cNvPr>
          <p:cNvSpPr>
            <a:spLocks noGrp="1"/>
          </p:cNvSpPr>
          <p:nvPr>
            <p:ph type="title"/>
          </p:nvPr>
        </p:nvSpPr>
        <p:spPr/>
        <p:txBody>
          <a:bodyPr>
            <a:normAutofit/>
          </a:bodyPr>
          <a:lstStyle/>
          <a:p>
            <a:r>
              <a:rPr lang="en-US" dirty="0"/>
              <a:t>The Third American Revolution</a:t>
            </a:r>
          </a:p>
        </p:txBody>
      </p:sp>
      <p:sp>
        <p:nvSpPr>
          <p:cNvPr id="8" name="Content Placeholder 7">
            <a:extLst>
              <a:ext uri="{FF2B5EF4-FFF2-40B4-BE49-F238E27FC236}">
                <a16:creationId xmlns:a16="http://schemas.microsoft.com/office/drawing/2014/main" id="{400F2B31-B82F-42BC-AA69-3836533C9CC5}"/>
              </a:ext>
            </a:extLst>
          </p:cNvPr>
          <p:cNvSpPr>
            <a:spLocks noGrp="1"/>
          </p:cNvSpPr>
          <p:nvPr>
            <p:ph sz="half" idx="1"/>
          </p:nvPr>
        </p:nvSpPr>
        <p:spPr>
          <a:xfrm>
            <a:off x="838200" y="2476499"/>
            <a:ext cx="5181600" cy="3700463"/>
          </a:xfrm>
        </p:spPr>
        <p:txBody>
          <a:bodyPr>
            <a:normAutofit/>
          </a:bodyPr>
          <a:lstStyle/>
          <a:p>
            <a:r>
              <a:rPr lang="en-US" dirty="0"/>
              <a:t>Union membership </a:t>
            </a:r>
          </a:p>
          <a:p>
            <a:r>
              <a:rPr lang="en-US" dirty="0"/>
              <a:t>National Labor Relations Act (Wagner Act)</a:t>
            </a:r>
          </a:p>
          <a:p>
            <a:pPr lvl="1"/>
            <a:r>
              <a:rPr lang="en-US" dirty="0"/>
              <a:t>NLRB</a:t>
            </a:r>
          </a:p>
          <a:p>
            <a:r>
              <a:rPr lang="en-US" dirty="0"/>
              <a:t>Wages and Hours Act </a:t>
            </a:r>
          </a:p>
        </p:txBody>
      </p:sp>
      <p:sp>
        <p:nvSpPr>
          <p:cNvPr id="9" name="Content Placeholder 8">
            <a:extLst>
              <a:ext uri="{FF2B5EF4-FFF2-40B4-BE49-F238E27FC236}">
                <a16:creationId xmlns:a16="http://schemas.microsoft.com/office/drawing/2014/main" id="{4FB5A4EF-9B09-44C5-A4D8-21E6787C8B4C}"/>
              </a:ext>
            </a:extLst>
          </p:cNvPr>
          <p:cNvSpPr>
            <a:spLocks noGrp="1"/>
          </p:cNvSpPr>
          <p:nvPr>
            <p:ph sz="half" idx="2"/>
          </p:nvPr>
        </p:nvSpPr>
        <p:spPr/>
        <p:txBody>
          <a:bodyPr>
            <a:normAutofit/>
          </a:bodyPr>
          <a:lstStyle/>
          <a:p>
            <a:endParaRPr lang="en-US"/>
          </a:p>
        </p:txBody>
      </p:sp>
      <p:sp>
        <p:nvSpPr>
          <p:cNvPr id="11" name="TextBox 10">
            <a:extLst>
              <a:ext uri="{FF2B5EF4-FFF2-40B4-BE49-F238E27FC236}">
                <a16:creationId xmlns:a16="http://schemas.microsoft.com/office/drawing/2014/main" id="{C3175456-FA5B-46BC-9B8E-86326D5DA45C}"/>
              </a:ext>
            </a:extLst>
          </p:cNvPr>
          <p:cNvSpPr txBox="1"/>
          <p:nvPr/>
        </p:nvSpPr>
        <p:spPr>
          <a:xfrm>
            <a:off x="838200" y="1511300"/>
            <a:ext cx="5181600" cy="584775"/>
          </a:xfrm>
          <a:prstGeom prst="rect">
            <a:avLst/>
          </a:prstGeom>
          <a:noFill/>
        </p:spPr>
        <p:txBody>
          <a:bodyPr wrap="square" rtlCol="0">
            <a:spAutoFit/>
          </a:bodyPr>
          <a:lstStyle/>
          <a:p>
            <a:r>
              <a:rPr lang="en-US" sz="3200" dirty="0"/>
              <a:t>Revolution in Labor</a:t>
            </a:r>
          </a:p>
        </p:txBody>
      </p:sp>
    </p:spTree>
    <p:extLst>
      <p:ext uri="{BB962C8B-B14F-4D97-AF65-F5344CB8AC3E}">
        <p14:creationId xmlns:p14="http://schemas.microsoft.com/office/powerpoint/2010/main" val="2976840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CF9052-B850-4A14-B358-6E2A13AFE492}"/>
              </a:ext>
            </a:extLst>
          </p:cNvPr>
          <p:cNvSpPr>
            <a:spLocks noGrp="1"/>
          </p:cNvSpPr>
          <p:nvPr>
            <p:ph type="title"/>
          </p:nvPr>
        </p:nvSpPr>
        <p:spPr/>
        <p:txBody>
          <a:bodyPr>
            <a:normAutofit/>
          </a:bodyPr>
          <a:lstStyle/>
          <a:p>
            <a:r>
              <a:rPr lang="en-US" dirty="0"/>
              <a:t>The Third American Revolution</a:t>
            </a:r>
          </a:p>
        </p:txBody>
      </p:sp>
      <p:sp>
        <p:nvSpPr>
          <p:cNvPr id="8" name="Content Placeholder 7">
            <a:extLst>
              <a:ext uri="{FF2B5EF4-FFF2-40B4-BE49-F238E27FC236}">
                <a16:creationId xmlns:a16="http://schemas.microsoft.com/office/drawing/2014/main" id="{400F2B31-B82F-42BC-AA69-3836533C9CC5}"/>
              </a:ext>
            </a:extLst>
          </p:cNvPr>
          <p:cNvSpPr>
            <a:spLocks noGrp="1"/>
          </p:cNvSpPr>
          <p:nvPr>
            <p:ph sz="half" idx="1"/>
          </p:nvPr>
        </p:nvSpPr>
        <p:spPr>
          <a:xfrm>
            <a:off x="838200" y="2476499"/>
            <a:ext cx="5181600" cy="3700463"/>
          </a:xfrm>
        </p:spPr>
        <p:txBody>
          <a:bodyPr>
            <a:normAutofit/>
          </a:bodyPr>
          <a:lstStyle/>
          <a:p>
            <a:pPr lvl="0"/>
            <a:r>
              <a:rPr lang="en-US" dirty="0"/>
              <a:t>Progressivism was reformist, New Deal was Revolutionary</a:t>
            </a:r>
          </a:p>
          <a:p>
            <a:pPr lvl="0"/>
            <a:r>
              <a:rPr lang="en-US" dirty="0"/>
              <a:t>Flexibility &amp; Experimentation </a:t>
            </a:r>
          </a:p>
          <a:p>
            <a:r>
              <a:rPr lang="en-US" dirty="0"/>
              <a:t>Guarantor State</a:t>
            </a:r>
          </a:p>
          <a:p>
            <a:pPr lvl="0"/>
            <a:r>
              <a:rPr lang="en-US" dirty="0"/>
              <a:t>Tamed spirit of individualism </a:t>
            </a:r>
          </a:p>
          <a:p>
            <a:pPr lvl="0"/>
            <a:r>
              <a:rPr lang="en-US" dirty="0"/>
              <a:t>Humanitarianism </a:t>
            </a:r>
          </a:p>
          <a:p>
            <a:pPr lvl="0"/>
            <a:r>
              <a:rPr lang="en-US" dirty="0"/>
              <a:t>Permanence  	</a:t>
            </a:r>
          </a:p>
        </p:txBody>
      </p:sp>
      <p:sp>
        <p:nvSpPr>
          <p:cNvPr id="9" name="Content Placeholder 8">
            <a:extLst>
              <a:ext uri="{FF2B5EF4-FFF2-40B4-BE49-F238E27FC236}">
                <a16:creationId xmlns:a16="http://schemas.microsoft.com/office/drawing/2014/main" id="{4FB5A4EF-9B09-44C5-A4D8-21E6787C8B4C}"/>
              </a:ext>
            </a:extLst>
          </p:cNvPr>
          <p:cNvSpPr>
            <a:spLocks noGrp="1"/>
          </p:cNvSpPr>
          <p:nvPr>
            <p:ph sz="half" idx="2"/>
          </p:nvPr>
        </p:nvSpPr>
        <p:spPr/>
        <p:txBody>
          <a:bodyPr>
            <a:normAutofit/>
          </a:bodyPr>
          <a:lstStyle/>
          <a:p>
            <a:endParaRPr lang="en-US"/>
          </a:p>
        </p:txBody>
      </p:sp>
      <p:sp>
        <p:nvSpPr>
          <p:cNvPr id="11" name="TextBox 10">
            <a:extLst>
              <a:ext uri="{FF2B5EF4-FFF2-40B4-BE49-F238E27FC236}">
                <a16:creationId xmlns:a16="http://schemas.microsoft.com/office/drawing/2014/main" id="{C3175456-FA5B-46BC-9B8E-86326D5DA45C}"/>
              </a:ext>
            </a:extLst>
          </p:cNvPr>
          <p:cNvSpPr txBox="1"/>
          <p:nvPr/>
        </p:nvSpPr>
        <p:spPr>
          <a:xfrm>
            <a:off x="838200" y="1511300"/>
            <a:ext cx="5181600" cy="584775"/>
          </a:xfrm>
          <a:prstGeom prst="rect">
            <a:avLst/>
          </a:prstGeom>
          <a:noFill/>
        </p:spPr>
        <p:txBody>
          <a:bodyPr wrap="square" rtlCol="0">
            <a:spAutoFit/>
          </a:bodyPr>
          <a:lstStyle/>
          <a:p>
            <a:r>
              <a:rPr lang="en-US" sz="3200" dirty="0"/>
              <a:t>Concluding Remarks</a:t>
            </a:r>
          </a:p>
        </p:txBody>
      </p:sp>
    </p:spTree>
    <p:extLst>
      <p:ext uri="{BB962C8B-B14F-4D97-AF65-F5344CB8AC3E}">
        <p14:creationId xmlns:p14="http://schemas.microsoft.com/office/powerpoint/2010/main" val="280001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2EFE0B-8C07-4576-AAB2-83F3DEC269FA}"/>
              </a:ext>
            </a:extLst>
          </p:cNvPr>
          <p:cNvSpPr>
            <a:spLocks noGrp="1"/>
          </p:cNvSpPr>
          <p:nvPr>
            <p:ph type="title"/>
          </p:nvPr>
        </p:nvSpPr>
        <p:spPr/>
        <p:txBody>
          <a:bodyPr/>
          <a:lstStyle/>
          <a:p>
            <a:r>
              <a:rPr lang="en-US" dirty="0"/>
              <a:t>Take a Stock: Support, Modify, Refute</a:t>
            </a:r>
          </a:p>
        </p:txBody>
      </p:sp>
      <p:sp>
        <p:nvSpPr>
          <p:cNvPr id="5" name="Text Placeholder 4">
            <a:extLst>
              <a:ext uri="{FF2B5EF4-FFF2-40B4-BE49-F238E27FC236}">
                <a16:creationId xmlns:a16="http://schemas.microsoft.com/office/drawing/2014/main" id="{AB0E8E9C-FA29-4338-8AC2-5B08A5E246F9}"/>
              </a:ext>
            </a:extLst>
          </p:cNvPr>
          <p:cNvSpPr>
            <a:spLocks noGrp="1"/>
          </p:cNvSpPr>
          <p:nvPr>
            <p:ph type="body" idx="1"/>
          </p:nvPr>
        </p:nvSpPr>
        <p:spPr/>
        <p:txBody>
          <a:bodyPr>
            <a:normAutofit lnSpcReduction="10000"/>
          </a:bodyPr>
          <a:lstStyle/>
          <a:p>
            <a:pPr algn="ctr"/>
            <a:r>
              <a:rPr lang="en-US" b="0" dirty="0"/>
              <a:t>Prof. </a:t>
            </a:r>
            <a:r>
              <a:rPr lang="en-US" b="0" dirty="0" err="1"/>
              <a:t>Degler</a:t>
            </a:r>
            <a:endParaRPr lang="en-US" b="0" dirty="0"/>
          </a:p>
          <a:p>
            <a:pPr algn="ctr"/>
            <a:r>
              <a:rPr lang="en-US" b="0" dirty="0"/>
              <a:t>Stanford Historian</a:t>
            </a:r>
          </a:p>
        </p:txBody>
      </p:sp>
      <p:pic>
        <p:nvPicPr>
          <p:cNvPr id="10" name="Content Placeholder 9">
            <a:extLst>
              <a:ext uri="{FF2B5EF4-FFF2-40B4-BE49-F238E27FC236}">
                <a16:creationId xmlns:a16="http://schemas.microsoft.com/office/drawing/2014/main" id="{4DAC014C-7CCF-4E1B-A9BA-B41006C4A9AB}"/>
              </a:ext>
            </a:extLst>
          </p:cNvPr>
          <p:cNvPicPr>
            <a:picLocks noGrp="1" noChangeAspect="1"/>
          </p:cNvPicPr>
          <p:nvPr>
            <p:ph sz="half" idx="2"/>
          </p:nvPr>
        </p:nvPicPr>
        <p:blipFill>
          <a:blip r:embed="rId2"/>
          <a:stretch>
            <a:fillRect/>
          </a:stretch>
        </p:blipFill>
        <p:spPr>
          <a:xfrm>
            <a:off x="2293495" y="2839503"/>
            <a:ext cx="2128603" cy="3108714"/>
          </a:xfrm>
          <a:prstGeom prst="rect">
            <a:avLst/>
          </a:prstGeom>
        </p:spPr>
      </p:pic>
      <p:sp>
        <p:nvSpPr>
          <p:cNvPr id="7" name="Text Placeholder 6">
            <a:extLst>
              <a:ext uri="{FF2B5EF4-FFF2-40B4-BE49-F238E27FC236}">
                <a16:creationId xmlns:a16="http://schemas.microsoft.com/office/drawing/2014/main" id="{9A7ECBC4-9CD6-4754-81C7-70BFD9DA75CC}"/>
              </a:ext>
            </a:extLst>
          </p:cNvPr>
          <p:cNvSpPr>
            <a:spLocks noGrp="1"/>
          </p:cNvSpPr>
          <p:nvPr>
            <p:ph type="body" sz="quarter" idx="3"/>
          </p:nvPr>
        </p:nvSpPr>
        <p:spPr/>
        <p:txBody>
          <a:bodyPr>
            <a:normAutofit lnSpcReduction="10000"/>
          </a:bodyPr>
          <a:lstStyle/>
          <a:p>
            <a:pPr algn="ctr"/>
            <a:r>
              <a:rPr lang="en-US" b="0" dirty="0"/>
              <a:t>Prof. Zinn </a:t>
            </a:r>
          </a:p>
          <a:p>
            <a:pPr algn="ctr"/>
            <a:r>
              <a:rPr lang="en-US" b="0" dirty="0"/>
              <a:t>Spelman and BU Historian</a:t>
            </a:r>
          </a:p>
        </p:txBody>
      </p:sp>
      <p:pic>
        <p:nvPicPr>
          <p:cNvPr id="11" name="Content Placeholder 10">
            <a:extLst>
              <a:ext uri="{FF2B5EF4-FFF2-40B4-BE49-F238E27FC236}">
                <a16:creationId xmlns:a16="http://schemas.microsoft.com/office/drawing/2014/main" id="{09B087A8-7D2D-4CB4-9D3A-41A73013D020}"/>
              </a:ext>
            </a:extLst>
          </p:cNvPr>
          <p:cNvPicPr>
            <a:picLocks noGrp="1" noChangeAspect="1"/>
          </p:cNvPicPr>
          <p:nvPr>
            <p:ph sz="quarter" idx="4"/>
          </p:nvPr>
        </p:nvPicPr>
        <p:blipFill>
          <a:blip r:embed="rId3"/>
          <a:stretch>
            <a:fillRect/>
          </a:stretch>
        </p:blipFill>
        <p:spPr>
          <a:xfrm>
            <a:off x="7901783" y="2798568"/>
            <a:ext cx="2061213" cy="3108715"/>
          </a:xfrm>
          <a:prstGeom prst="rect">
            <a:avLst/>
          </a:prstGeom>
        </p:spPr>
      </p:pic>
      <p:sp>
        <p:nvSpPr>
          <p:cNvPr id="2" name="TextBox 1">
            <a:extLst>
              <a:ext uri="{FF2B5EF4-FFF2-40B4-BE49-F238E27FC236}">
                <a16:creationId xmlns:a16="http://schemas.microsoft.com/office/drawing/2014/main" id="{F814C598-868C-4911-AE14-C2BA293AF263}"/>
              </a:ext>
            </a:extLst>
          </p:cNvPr>
          <p:cNvSpPr txBox="1"/>
          <p:nvPr/>
        </p:nvSpPr>
        <p:spPr>
          <a:xfrm>
            <a:off x="4909279" y="3275351"/>
            <a:ext cx="2128603" cy="1446550"/>
          </a:xfrm>
          <a:prstGeom prst="rect">
            <a:avLst/>
          </a:prstGeom>
          <a:noFill/>
        </p:spPr>
        <p:txBody>
          <a:bodyPr wrap="square" rtlCol="0">
            <a:spAutoFit/>
          </a:bodyPr>
          <a:lstStyle/>
          <a:p>
            <a:pPr algn="ctr"/>
            <a:r>
              <a:rPr lang="en-US" sz="8800" dirty="0"/>
              <a:t>→</a:t>
            </a:r>
          </a:p>
        </p:txBody>
      </p:sp>
    </p:spTree>
    <p:extLst>
      <p:ext uri="{BB962C8B-B14F-4D97-AF65-F5344CB8AC3E}">
        <p14:creationId xmlns:p14="http://schemas.microsoft.com/office/powerpoint/2010/main" val="40570608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7025</TotalTime>
  <Words>474</Words>
  <Application>Microsoft Office PowerPoint</Application>
  <PresentationFormat>Widescreen</PresentationFormat>
  <Paragraphs>99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Opposing Perspectives:  Was the New Deal Revolutionary? </vt:lpstr>
      <vt:lpstr>The Schism in the Left </vt:lpstr>
      <vt:lpstr>Why This Debate Matters</vt:lpstr>
      <vt:lpstr>The Third American Revolution</vt:lpstr>
      <vt:lpstr>The Third American Revolution</vt:lpstr>
      <vt:lpstr>The Third American Revolution</vt:lpstr>
      <vt:lpstr>The Third American Revolution</vt:lpstr>
      <vt:lpstr>The Third American Revolution</vt:lpstr>
      <vt:lpstr>Take a Stock: Support, Modify, Refute</vt:lpstr>
      <vt:lpstr>Reconciliation ≠ Revolution </vt:lpstr>
      <vt:lpstr>Reconciliation ≠ Revolution </vt:lpstr>
      <vt:lpstr>Reconciliation ≠ Revolution </vt:lpstr>
      <vt:lpstr>Reconciliation ≠ Revolution </vt:lpstr>
      <vt:lpstr>Reconciliation ≠ Revolution </vt:lpstr>
      <vt:lpstr>Reconciliation ≠ Revolution </vt:lpstr>
      <vt:lpstr>Reconciliation ≠ Revolution </vt:lpstr>
      <vt:lpstr>Take a Stand &amp; Argue a Side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Lazar</dc:creator>
  <cp:lastModifiedBy>Daniel Lazar</cp:lastModifiedBy>
  <cp:revision>16</cp:revision>
  <dcterms:created xsi:type="dcterms:W3CDTF">2020-04-29T12:51:05Z</dcterms:created>
  <dcterms:modified xsi:type="dcterms:W3CDTF">2020-05-04T09:56:26Z</dcterms:modified>
</cp:coreProperties>
</file>