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256" r:id="rId2"/>
    <p:sldId id="362" r:id="rId3"/>
    <p:sldId id="363" r:id="rId4"/>
    <p:sldId id="524" r:id="rId5"/>
    <p:sldId id="259" r:id="rId6"/>
    <p:sldId id="264" r:id="rId7"/>
    <p:sldId id="265" r:id="rId8"/>
    <p:sldId id="266" r:id="rId9"/>
    <p:sldId id="529" r:id="rId10"/>
    <p:sldId id="261" r:id="rId11"/>
    <p:sldId id="404" r:id="rId12"/>
    <p:sldId id="528" r:id="rId13"/>
    <p:sldId id="364" r:id="rId14"/>
    <p:sldId id="367" r:id="rId15"/>
    <p:sldId id="368" r:id="rId16"/>
    <p:sldId id="370" r:id="rId17"/>
    <p:sldId id="372" r:id="rId18"/>
    <p:sldId id="373" r:id="rId19"/>
    <p:sldId id="287" r:id="rId20"/>
    <p:sldId id="288" r:id="rId21"/>
    <p:sldId id="297" r:id="rId22"/>
    <p:sldId id="298" r:id="rId23"/>
    <p:sldId id="299" r:id="rId24"/>
    <p:sldId id="300" r:id="rId25"/>
    <p:sldId id="381" r:id="rId26"/>
    <p:sldId id="302" r:id="rId27"/>
    <p:sldId id="305" r:id="rId28"/>
    <p:sldId id="380" r:id="rId29"/>
    <p:sldId id="384" r:id="rId30"/>
    <p:sldId id="378" r:id="rId31"/>
    <p:sldId id="382" r:id="rId32"/>
    <p:sldId id="383" r:id="rId33"/>
    <p:sldId id="308" r:id="rId34"/>
    <p:sldId id="309" r:id="rId35"/>
    <p:sldId id="311" r:id="rId36"/>
    <p:sldId id="313" r:id="rId37"/>
    <p:sldId id="314" r:id="rId38"/>
    <p:sldId id="530" r:id="rId39"/>
    <p:sldId id="315" r:id="rId40"/>
    <p:sldId id="316" r:id="rId41"/>
    <p:sldId id="317" r:id="rId42"/>
    <p:sldId id="318" r:id="rId43"/>
    <p:sldId id="319" r:id="rId44"/>
    <p:sldId id="385" r:id="rId45"/>
    <p:sldId id="320" r:id="rId46"/>
    <p:sldId id="321" r:id="rId47"/>
    <p:sldId id="322" r:id="rId48"/>
    <p:sldId id="324" r:id="rId49"/>
    <p:sldId id="323" r:id="rId50"/>
    <p:sldId id="386" r:id="rId51"/>
    <p:sldId id="329" r:id="rId52"/>
    <p:sldId id="328" r:id="rId53"/>
    <p:sldId id="330" r:id="rId54"/>
    <p:sldId id="331" r:id="rId55"/>
    <p:sldId id="387" r:id="rId56"/>
    <p:sldId id="333" r:id="rId57"/>
    <p:sldId id="388" r:id="rId58"/>
    <p:sldId id="525" r:id="rId59"/>
    <p:sldId id="403" r:id="rId60"/>
    <p:sldId id="390" r:id="rId61"/>
    <p:sldId id="391" r:id="rId62"/>
    <p:sldId id="396" r:id="rId63"/>
    <p:sldId id="399" r:id="rId64"/>
    <p:sldId id="392" r:id="rId65"/>
    <p:sldId id="393" r:id="rId66"/>
    <p:sldId id="398" r:id="rId67"/>
    <p:sldId id="395" r:id="rId68"/>
    <p:sldId id="397" r:id="rId69"/>
    <p:sldId id="345" r:id="rId70"/>
    <p:sldId id="401" r:id="rId71"/>
    <p:sldId id="394" r:id="rId72"/>
    <p:sldId id="389" r:id="rId73"/>
    <p:sldId id="402" r:id="rId74"/>
    <p:sldId id="405" r:id="rId75"/>
    <p:sldId id="406" r:id="rId76"/>
    <p:sldId id="407" r:id="rId77"/>
    <p:sldId id="408" r:id="rId78"/>
    <p:sldId id="409" r:id="rId79"/>
    <p:sldId id="410" r:id="rId80"/>
    <p:sldId id="411" r:id="rId81"/>
    <p:sldId id="412" r:id="rId82"/>
    <p:sldId id="413" r:id="rId83"/>
    <p:sldId id="527" r:id="rId84"/>
    <p:sldId id="414" r:id="rId85"/>
    <p:sldId id="415" r:id="rId86"/>
    <p:sldId id="416" r:id="rId87"/>
    <p:sldId id="417" r:id="rId88"/>
    <p:sldId id="420" r:id="rId89"/>
    <p:sldId id="418" r:id="rId90"/>
    <p:sldId id="419" r:id="rId91"/>
    <p:sldId id="493" r:id="rId92"/>
    <p:sldId id="523" r:id="rId93"/>
    <p:sldId id="422" r:id="rId94"/>
    <p:sldId id="423" r:id="rId95"/>
    <p:sldId id="496" r:id="rId96"/>
    <p:sldId id="494" r:id="rId97"/>
    <p:sldId id="495" r:id="rId98"/>
    <p:sldId id="426" r:id="rId99"/>
    <p:sldId id="503" r:id="rId100"/>
    <p:sldId id="522" r:id="rId101"/>
    <p:sldId id="509" r:id="rId102"/>
    <p:sldId id="508"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p:cViewPr varScale="1">
        <p:scale>
          <a:sx n="68" d="100"/>
          <a:sy n="68" d="100"/>
        </p:scale>
        <p:origin x="90"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E:\Railroad%20Graph%2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19594308115426"/>
          <c:y val="6.9644216331231121E-2"/>
          <c:w val="0.8125974924270567"/>
          <c:h val="0.81002412124617673"/>
        </c:manualLayout>
      </c:layout>
      <c:scatterChart>
        <c:scatterStyle val="lineMarker"/>
        <c:varyColors val="0"/>
        <c:ser>
          <c:idx val="0"/>
          <c:order val="0"/>
          <c:tx>
            <c:strRef>
              <c:f>'Sheet 1'!$B$2</c:f>
              <c:strCache>
                <c:ptCount val="1"/>
                <c:pt idx="0">
                  <c:v>Length of Railroad </c:v>
                </c:pt>
              </c:strCache>
            </c:strRef>
          </c:tx>
          <c:spPr>
            <a:ln w="38100">
              <a:solidFill>
                <a:schemeClr val="tx1"/>
              </a:solidFill>
            </a:ln>
          </c:spPr>
          <c:xVal>
            <c:numRef>
              <c:f>'Sheet 1'!$A$3:$A$9</c:f>
              <c:numCache>
                <c:formatCode>General</c:formatCode>
                <c:ptCount val="7"/>
                <c:pt idx="0">
                  <c:v>1816</c:v>
                </c:pt>
                <c:pt idx="1">
                  <c:v>1820</c:v>
                </c:pt>
                <c:pt idx="2">
                  <c:v>1830</c:v>
                </c:pt>
                <c:pt idx="3">
                  <c:v>1835</c:v>
                </c:pt>
                <c:pt idx="4">
                  <c:v>1840</c:v>
                </c:pt>
                <c:pt idx="5">
                  <c:v>1850</c:v>
                </c:pt>
                <c:pt idx="6">
                  <c:v>1870</c:v>
                </c:pt>
              </c:numCache>
            </c:numRef>
          </c:xVal>
          <c:yVal>
            <c:numRef>
              <c:f>'Sheet 1'!$B$3:$B$9</c:f>
              <c:numCache>
                <c:formatCode>General</c:formatCode>
                <c:ptCount val="7"/>
                <c:pt idx="0">
                  <c:v>0</c:v>
                </c:pt>
                <c:pt idx="1">
                  <c:v>0</c:v>
                </c:pt>
                <c:pt idx="2">
                  <c:v>0</c:v>
                </c:pt>
                <c:pt idx="3">
                  <c:v>6</c:v>
                </c:pt>
                <c:pt idx="4">
                  <c:v>579</c:v>
                </c:pt>
                <c:pt idx="5">
                  <c:v>7123</c:v>
                </c:pt>
                <c:pt idx="6">
                  <c:v>24769</c:v>
                </c:pt>
              </c:numCache>
            </c:numRef>
          </c:yVal>
          <c:smooth val="0"/>
        </c:ser>
        <c:dLbls>
          <c:showLegendKey val="0"/>
          <c:showVal val="0"/>
          <c:showCatName val="0"/>
          <c:showSerName val="0"/>
          <c:showPercent val="0"/>
          <c:showBubbleSize val="0"/>
        </c:dLbls>
        <c:axId val="238437768"/>
        <c:axId val="238268968"/>
      </c:scatterChart>
      <c:valAx>
        <c:axId val="238437768"/>
        <c:scaling>
          <c:orientation val="minMax"/>
        </c:scaling>
        <c:delete val="0"/>
        <c:axPos val="b"/>
        <c:title>
          <c:tx>
            <c:rich>
              <a:bodyPr/>
              <a:lstStyle/>
              <a:p>
                <a:pPr>
                  <a:defRPr/>
                </a:pPr>
                <a:r>
                  <a:rPr lang="en-US"/>
                  <a:t>Year</a:t>
                </a:r>
              </a:p>
            </c:rich>
          </c:tx>
          <c:layout/>
          <c:overlay val="0"/>
        </c:title>
        <c:numFmt formatCode="General" sourceLinked="1"/>
        <c:majorTickMark val="out"/>
        <c:minorTickMark val="none"/>
        <c:tickLblPos val="nextTo"/>
        <c:crossAx val="238268968"/>
        <c:crosses val="autoZero"/>
        <c:crossBetween val="midCat"/>
      </c:valAx>
      <c:valAx>
        <c:axId val="238268968"/>
        <c:scaling>
          <c:orientation val="minMax"/>
        </c:scaling>
        <c:delete val="0"/>
        <c:axPos val="l"/>
        <c:majorGridlines/>
        <c:title>
          <c:tx>
            <c:rich>
              <a:bodyPr rot="-5400000" vert="horz"/>
              <a:lstStyle/>
              <a:p>
                <a:pPr>
                  <a:defRPr/>
                </a:pPr>
                <a:r>
                  <a:rPr lang="en-US" sz="1800" dirty="0"/>
                  <a:t>Length of Railroad</a:t>
                </a:r>
                <a:r>
                  <a:rPr lang="en-US" sz="1800" baseline="0" dirty="0"/>
                  <a:t> in km</a:t>
                </a:r>
                <a:endParaRPr lang="en-US" sz="1800" dirty="0"/>
              </a:p>
            </c:rich>
          </c:tx>
          <c:layout>
            <c:manualLayout>
              <c:xMode val="edge"/>
              <c:yMode val="edge"/>
              <c:x val="5.6893320097050164E-3"/>
              <c:y val="0.29718905371236631"/>
            </c:manualLayout>
          </c:layout>
          <c:overlay val="0"/>
        </c:title>
        <c:numFmt formatCode="General" sourceLinked="1"/>
        <c:majorTickMark val="out"/>
        <c:minorTickMark val="none"/>
        <c:tickLblPos val="nextTo"/>
        <c:crossAx val="238437768"/>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89E13B-04F9-4AB3-A19F-CDD740BC7B71}" type="datetimeFigureOut">
              <a:rPr lang="en-US" smtClean="0"/>
              <a:t>11/3/2015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09384-F4FC-4EA5-8271-EAB982CFDB74}" type="slidenum">
              <a:rPr lang="en-US" smtClean="0"/>
              <a:t>‹#›</a:t>
            </a:fld>
            <a:endParaRPr lang="en-US"/>
          </a:p>
        </p:txBody>
      </p:sp>
    </p:spTree>
    <p:extLst>
      <p:ext uri="{BB962C8B-B14F-4D97-AF65-F5344CB8AC3E}">
        <p14:creationId xmlns:p14="http://schemas.microsoft.com/office/powerpoint/2010/main" val="1966200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71" indent="-181171">
              <a:buFont typeface="Arial" pitchFamily="34" charset="0"/>
              <a:buChar char="•"/>
            </a:pPr>
            <a:endParaRPr lang="en-GB" sz="1300" dirty="0"/>
          </a:p>
        </p:txBody>
      </p:sp>
      <p:sp>
        <p:nvSpPr>
          <p:cNvPr id="4" name="Slide Number Placeholder 3"/>
          <p:cNvSpPr>
            <a:spLocks noGrp="1"/>
          </p:cNvSpPr>
          <p:nvPr>
            <p:ph type="sldNum" sz="quarter" idx="10"/>
          </p:nvPr>
        </p:nvSpPr>
        <p:spPr/>
        <p:txBody>
          <a:bodyPr/>
          <a:lstStyle/>
          <a:p>
            <a:fld id="{ED016BB0-667C-4554-AEA2-B26A176B85DA}" type="slidenum">
              <a:rPr lang="en-GB" smtClean="0"/>
              <a:pPr/>
              <a:t>9</a:t>
            </a:fld>
            <a:endParaRPr lang="en-GB"/>
          </a:p>
        </p:txBody>
      </p:sp>
    </p:spTree>
    <p:extLst>
      <p:ext uri="{BB962C8B-B14F-4D97-AF65-F5344CB8AC3E}">
        <p14:creationId xmlns:p14="http://schemas.microsoft.com/office/powerpoint/2010/main" val="1048655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528635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478697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E6020C-CA56-4538-9446-BE82419A08CB}" type="slidenum">
              <a:rPr lang="en-US"/>
              <a:pPr/>
              <a:t>33</a:t>
            </a:fld>
            <a:endParaRPr lang="en-US"/>
          </a:p>
        </p:txBody>
      </p:sp>
      <p:sp>
        <p:nvSpPr>
          <p:cNvPr id="83970" name="Rectangle 2"/>
          <p:cNvSpPr txBox="1">
            <a:spLocks noGrp="1" noRot="1" noChangeAspect="1" noChangeArrowheads="1" noTextEdit="1"/>
          </p:cNvSpPr>
          <p:nvPr>
            <p:ph type="sldImg"/>
          </p:nvPr>
        </p:nvSpPr>
        <p:spPr>
          <a:xfrm>
            <a:off x="382588" y="695325"/>
            <a:ext cx="6091237" cy="3427413"/>
          </a:xfrm>
          <a:ln/>
        </p:spPr>
      </p:sp>
      <p:sp>
        <p:nvSpPr>
          <p:cNvPr id="83971" name="Rectangle 3"/>
          <p:cNvSpPr txBox="1">
            <a:spLocks noGrp="1" noChangeArrowheads="1"/>
          </p:cNvSpPr>
          <p:nvPr>
            <p:ph type="body" idx="1"/>
          </p:nvPr>
        </p:nvSpPr>
        <p:spPr>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2429377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FC5442-24C0-4B04-A579-B90981FAA5D8}" type="slidenum">
              <a:rPr lang="en-US"/>
              <a:pPr/>
              <a:t>34</a:t>
            </a:fld>
            <a:endParaRPr lang="en-US"/>
          </a:p>
        </p:txBody>
      </p:sp>
      <p:sp>
        <p:nvSpPr>
          <p:cNvPr id="86018" name="Rectangle 2"/>
          <p:cNvSpPr txBox="1">
            <a:spLocks noGrp="1" noRot="1" noChangeAspect="1" noChangeArrowheads="1" noTextEdit="1"/>
          </p:cNvSpPr>
          <p:nvPr>
            <p:ph type="sldImg"/>
          </p:nvPr>
        </p:nvSpPr>
        <p:spPr>
          <a:xfrm>
            <a:off x="382588" y="695325"/>
            <a:ext cx="6091237" cy="3427413"/>
          </a:xfrm>
          <a:ln/>
        </p:spPr>
      </p:sp>
      <p:sp>
        <p:nvSpPr>
          <p:cNvPr id="86019" name="Rectangle 3"/>
          <p:cNvSpPr txBox="1">
            <a:spLocks noGrp="1" noChangeArrowheads="1"/>
          </p:cNvSpPr>
          <p:nvPr>
            <p:ph type="body" idx="1"/>
          </p:nvPr>
        </p:nvSpPr>
        <p:spPr>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731583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86C99B-F958-43EA-9701-E0505BF2B1DA}" type="slidenum">
              <a:rPr lang="en-US"/>
              <a:pPr/>
              <a:t>69</a:t>
            </a:fld>
            <a:endParaRPr lang="en-US"/>
          </a:p>
        </p:txBody>
      </p:sp>
      <p:sp>
        <p:nvSpPr>
          <p:cNvPr id="160770" name="Rectangle 2"/>
          <p:cNvSpPr txBox="1">
            <a:spLocks noGrp="1" noRot="1" noChangeAspect="1" noChangeArrowheads="1" noTextEdit="1"/>
          </p:cNvSpPr>
          <p:nvPr>
            <p:ph type="sldImg"/>
          </p:nvPr>
        </p:nvSpPr>
        <p:spPr>
          <a:xfrm>
            <a:off x="382588" y="695325"/>
            <a:ext cx="6091237" cy="3427413"/>
          </a:xfrm>
          <a:ln/>
        </p:spPr>
      </p:sp>
      <p:sp>
        <p:nvSpPr>
          <p:cNvPr id="160771" name="Rectangle 3"/>
          <p:cNvSpPr txBox="1">
            <a:spLocks noGrp="1" noChangeArrowheads="1"/>
          </p:cNvSpPr>
          <p:nvPr>
            <p:ph type="body" idx="1"/>
          </p:nvPr>
        </p:nvSpPr>
        <p:spPr>
          <a:ln/>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2761433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2"/>
          <p:cNvSpPr txBox="1">
            <a:spLocks noGrp="1" noRot="1" noChangeAspect="1" noChangeArrowheads="1" noTextEdit="1"/>
          </p:cNvSpPr>
          <p:nvPr>
            <p:ph type="sldImg"/>
          </p:nvPr>
        </p:nvSpPr>
        <p:spPr>
          <a:xfrm>
            <a:off x="382588" y="695325"/>
            <a:ext cx="6091237" cy="3427413"/>
          </a:xfrm>
          <a:ln/>
        </p:spPr>
      </p:sp>
      <p:sp>
        <p:nvSpPr>
          <p:cNvPr id="74755" name="Rectangle 3"/>
          <p:cNvSpPr txBox="1">
            <a:spLocks noGrp="1" noChangeArrowheads="1"/>
          </p:cNvSpPr>
          <p:nvPr>
            <p:ph type="body" idx="1"/>
          </p:nvPr>
        </p:nvSpPr>
        <p:spPr>
          <a:xfrm>
            <a:off x="685800" y="4343400"/>
            <a:ext cx="5486400" cy="4037013"/>
          </a:xfrm>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3148478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2"/>
          <p:cNvSpPr txBox="1">
            <a:spLocks noGrp="1" noRot="1" noChangeAspect="1" noChangeArrowheads="1" noTextEdit="1"/>
          </p:cNvSpPr>
          <p:nvPr>
            <p:ph type="sldImg"/>
          </p:nvPr>
        </p:nvSpPr>
        <p:spPr>
          <a:xfrm>
            <a:off x="381000" y="695325"/>
            <a:ext cx="6096000" cy="3429000"/>
          </a:xfrm>
          <a:ln/>
        </p:spPr>
      </p:sp>
      <p:sp>
        <p:nvSpPr>
          <p:cNvPr id="88067" name="Rectangle 3"/>
          <p:cNvSpPr txBox="1">
            <a:spLocks noGrp="1" noChangeArrowheads="1"/>
          </p:cNvSpPr>
          <p:nvPr>
            <p:ph type="body" idx="1"/>
          </p:nvPr>
        </p:nvSpPr>
        <p:spPr>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2527419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2"/>
          <p:cNvSpPr txBox="1">
            <a:spLocks noGrp="1" noRot="1" noChangeAspect="1" noChangeArrowheads="1" noTextEdit="1"/>
          </p:cNvSpPr>
          <p:nvPr>
            <p:ph type="sldImg"/>
          </p:nvPr>
        </p:nvSpPr>
        <p:spPr>
          <a:xfrm>
            <a:off x="381000" y="695325"/>
            <a:ext cx="6096000" cy="3429000"/>
          </a:xfrm>
          <a:ln/>
        </p:spPr>
      </p:sp>
      <p:sp>
        <p:nvSpPr>
          <p:cNvPr id="90115" name="Rectangle 3"/>
          <p:cNvSpPr txBox="1">
            <a:spLocks noGrp="1" noChangeArrowheads="1"/>
          </p:cNvSpPr>
          <p:nvPr>
            <p:ph type="body" idx="1"/>
          </p:nvPr>
        </p:nvSpPr>
        <p:spPr>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2283962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2"/>
          <p:cNvSpPr txBox="1">
            <a:spLocks noGrp="1" noRot="1" noChangeAspect="1" noChangeArrowheads="1" noTextEdit="1"/>
          </p:cNvSpPr>
          <p:nvPr>
            <p:ph type="sldImg"/>
          </p:nvPr>
        </p:nvSpPr>
        <p:spPr>
          <a:xfrm>
            <a:off x="1588" y="0"/>
            <a:ext cx="1587" cy="1588"/>
          </a:xfrm>
          <a:ln/>
        </p:spPr>
      </p:sp>
      <p:sp>
        <p:nvSpPr>
          <p:cNvPr id="96259" name="Rectangle 3"/>
          <p:cNvSpPr txBox="1">
            <a:spLocks noGrp="1" noChangeArrowheads="1"/>
          </p:cNvSpPr>
          <p:nvPr>
            <p:ph type="body" idx="1"/>
          </p:nvPr>
        </p:nvSpPr>
        <p:spPr>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570673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ED016BB0-667C-4554-AEA2-B26A176B85DA}" type="slidenum">
              <a:rPr lang="en-GB" smtClean="0"/>
              <a:pPr/>
              <a:t>12</a:t>
            </a:fld>
            <a:endParaRPr lang="en-GB"/>
          </a:p>
        </p:txBody>
      </p:sp>
    </p:spTree>
    <p:extLst>
      <p:ext uri="{BB962C8B-B14F-4D97-AF65-F5344CB8AC3E}">
        <p14:creationId xmlns:p14="http://schemas.microsoft.com/office/powerpoint/2010/main" val="1081323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DA9FE2-D981-4598-9837-E02BDAABD4E5}" type="slidenum">
              <a:rPr lang="en-US"/>
              <a:pPr/>
              <a:t>21</a:t>
            </a:fld>
            <a:endParaRPr lang="en-US"/>
          </a:p>
        </p:txBody>
      </p:sp>
      <p:sp>
        <p:nvSpPr>
          <p:cNvPr id="61442" name="Rectangle 2"/>
          <p:cNvSpPr txBox="1">
            <a:spLocks noGrp="1" noRot="1" noChangeAspect="1" noChangeArrowheads="1" noTextEdit="1"/>
          </p:cNvSpPr>
          <p:nvPr>
            <p:ph type="sldImg"/>
          </p:nvPr>
        </p:nvSpPr>
        <p:spPr>
          <a:xfrm>
            <a:off x="382588" y="695325"/>
            <a:ext cx="6091237" cy="3427413"/>
          </a:xfrm>
          <a:ln/>
        </p:spPr>
      </p:sp>
      <p:sp>
        <p:nvSpPr>
          <p:cNvPr id="61443" name="Rectangle 3"/>
          <p:cNvSpPr txBox="1">
            <a:spLocks noGrp="1" noChangeArrowheads="1"/>
          </p:cNvSpPr>
          <p:nvPr>
            <p:ph type="body" idx="1"/>
          </p:nvPr>
        </p:nvSpPr>
        <p:spPr>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2632273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C56F9E-FD9C-4A95-82BB-37EDF3AF7748}" type="slidenum">
              <a:rPr lang="en-US"/>
              <a:pPr/>
              <a:t>22</a:t>
            </a:fld>
            <a:endParaRPr lang="en-US"/>
          </a:p>
        </p:txBody>
      </p:sp>
      <p:sp>
        <p:nvSpPr>
          <p:cNvPr id="63490" name="Rectangle 2"/>
          <p:cNvSpPr txBox="1">
            <a:spLocks noGrp="1" noRot="1" noChangeAspect="1" noChangeArrowheads="1" noTextEdit="1"/>
          </p:cNvSpPr>
          <p:nvPr>
            <p:ph type="sldImg"/>
          </p:nvPr>
        </p:nvSpPr>
        <p:spPr>
          <a:xfrm>
            <a:off x="382588" y="695325"/>
            <a:ext cx="6091237" cy="3427413"/>
          </a:xfrm>
          <a:ln/>
        </p:spPr>
      </p:sp>
      <p:sp>
        <p:nvSpPr>
          <p:cNvPr id="63491" name="Rectangle 3"/>
          <p:cNvSpPr txBox="1">
            <a:spLocks noGrp="1" noChangeArrowheads="1"/>
          </p:cNvSpPr>
          <p:nvPr>
            <p:ph type="body" idx="1"/>
          </p:nvPr>
        </p:nvSpPr>
        <p:spPr>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1050206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C06B4D-4451-4743-813A-E8CC5A7CD65A}" type="slidenum">
              <a:rPr lang="en-US"/>
              <a:pPr/>
              <a:t>23</a:t>
            </a:fld>
            <a:endParaRPr lang="en-US"/>
          </a:p>
        </p:txBody>
      </p:sp>
      <p:sp>
        <p:nvSpPr>
          <p:cNvPr id="65538" name="Rectangle 2"/>
          <p:cNvSpPr txBox="1">
            <a:spLocks noGrp="1" noRot="1" noChangeAspect="1" noChangeArrowheads="1" noTextEdit="1"/>
          </p:cNvSpPr>
          <p:nvPr>
            <p:ph type="sldImg"/>
          </p:nvPr>
        </p:nvSpPr>
        <p:spPr>
          <a:xfrm>
            <a:off x="382588" y="695325"/>
            <a:ext cx="6091237" cy="3427413"/>
          </a:xfrm>
          <a:ln/>
        </p:spPr>
      </p:sp>
      <p:sp>
        <p:nvSpPr>
          <p:cNvPr id="65539" name="Rectangle 3"/>
          <p:cNvSpPr txBox="1">
            <a:spLocks noGrp="1" noChangeArrowheads="1"/>
          </p:cNvSpPr>
          <p:nvPr>
            <p:ph type="body" idx="1"/>
          </p:nvPr>
        </p:nvSpPr>
        <p:spPr>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1024345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5C036E-C828-4A19-AC03-FBEE80BC5824}" type="slidenum">
              <a:rPr lang="en-US"/>
              <a:pPr/>
              <a:t>24</a:t>
            </a:fld>
            <a:endParaRPr lang="en-US"/>
          </a:p>
        </p:txBody>
      </p:sp>
      <p:sp>
        <p:nvSpPr>
          <p:cNvPr id="67586" name="Rectangle 2"/>
          <p:cNvSpPr txBox="1">
            <a:spLocks noGrp="1" noRot="1" noChangeAspect="1" noChangeArrowheads="1" noTextEdit="1"/>
          </p:cNvSpPr>
          <p:nvPr>
            <p:ph type="sldImg"/>
          </p:nvPr>
        </p:nvSpPr>
        <p:spPr>
          <a:xfrm>
            <a:off x="382588" y="695325"/>
            <a:ext cx="6091237" cy="3427413"/>
          </a:xfrm>
          <a:ln/>
        </p:spPr>
      </p:sp>
      <p:sp>
        <p:nvSpPr>
          <p:cNvPr id="67587" name="Rectangle 3"/>
          <p:cNvSpPr txBox="1">
            <a:spLocks noGrp="1" noChangeArrowheads="1"/>
          </p:cNvSpPr>
          <p:nvPr>
            <p:ph type="body" idx="1"/>
          </p:nvPr>
        </p:nvSpPr>
        <p:spPr>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978451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lang="en" dirty="0"/>
          </a:p>
        </p:txBody>
      </p:sp>
    </p:spTree>
    <p:extLst>
      <p:ext uri="{BB962C8B-B14F-4D97-AF65-F5344CB8AC3E}">
        <p14:creationId xmlns:p14="http://schemas.microsoft.com/office/powerpoint/2010/main" val="3070607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99E41C-E5F8-425D-BBB0-AB0FF7CD8DBD}" type="slidenum">
              <a:rPr lang="en-US"/>
              <a:pPr/>
              <a:t>26</a:t>
            </a:fld>
            <a:endParaRPr lang="en-US"/>
          </a:p>
        </p:txBody>
      </p:sp>
      <p:sp>
        <p:nvSpPr>
          <p:cNvPr id="71682" name="Rectangle 2"/>
          <p:cNvSpPr txBox="1">
            <a:spLocks noGrp="1" noRot="1" noChangeAspect="1" noChangeArrowheads="1" noTextEdit="1"/>
          </p:cNvSpPr>
          <p:nvPr>
            <p:ph type="sldImg"/>
          </p:nvPr>
        </p:nvSpPr>
        <p:spPr>
          <a:xfrm>
            <a:off x="382588" y="695325"/>
            <a:ext cx="6091237" cy="3427413"/>
          </a:xfrm>
          <a:ln/>
        </p:spPr>
      </p:sp>
      <p:sp>
        <p:nvSpPr>
          <p:cNvPr id="71683" name="Rectangle 3"/>
          <p:cNvSpPr txBox="1">
            <a:spLocks noGrp="1" noChangeArrowheads="1"/>
          </p:cNvSpPr>
          <p:nvPr>
            <p:ph type="body" idx="1"/>
          </p:nvPr>
        </p:nvSpPr>
        <p:spPr>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1279766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27D06-B4BF-4192-A129-C3040CFAE0C6}" type="slidenum">
              <a:rPr lang="en-US"/>
              <a:pPr/>
              <a:t>27</a:t>
            </a:fld>
            <a:endParaRPr lang="en-US"/>
          </a:p>
        </p:txBody>
      </p:sp>
      <p:sp>
        <p:nvSpPr>
          <p:cNvPr id="77826" name="Rectangle 2"/>
          <p:cNvSpPr txBox="1">
            <a:spLocks noGrp="1" noRot="1" noChangeAspect="1" noChangeArrowheads="1" noTextEdit="1"/>
          </p:cNvSpPr>
          <p:nvPr>
            <p:ph type="sldImg"/>
          </p:nvPr>
        </p:nvSpPr>
        <p:spPr>
          <a:xfrm>
            <a:off x="382588" y="695325"/>
            <a:ext cx="6091237" cy="3427413"/>
          </a:xfrm>
          <a:ln/>
        </p:spPr>
      </p:sp>
      <p:sp>
        <p:nvSpPr>
          <p:cNvPr id="77827" name="Rectangle 3"/>
          <p:cNvSpPr txBox="1">
            <a:spLocks noGrp="1" noChangeArrowheads="1"/>
          </p:cNvSpPr>
          <p:nvPr>
            <p:ph type="body" idx="1"/>
          </p:nvPr>
        </p:nvSpPr>
        <p:spPr>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2612516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E44129-7AC5-435E-9E28-500CBA4D34B0}"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43E8A6-D0AA-488D-B64D-D7970315C914}" type="slidenum">
              <a:rPr lang="en-US" smtClean="0"/>
              <a:t>‹#›</a:t>
            </a:fld>
            <a:endParaRPr lang="en-US"/>
          </a:p>
        </p:txBody>
      </p:sp>
    </p:spTree>
    <p:extLst>
      <p:ext uri="{BB962C8B-B14F-4D97-AF65-F5344CB8AC3E}">
        <p14:creationId xmlns:p14="http://schemas.microsoft.com/office/powerpoint/2010/main" val="247106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E44129-7AC5-435E-9E28-500CBA4D34B0}"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43E8A6-D0AA-488D-B64D-D7970315C914}" type="slidenum">
              <a:rPr lang="en-US" smtClean="0"/>
              <a:t>‹#›</a:t>
            </a:fld>
            <a:endParaRPr lang="en-US"/>
          </a:p>
        </p:txBody>
      </p:sp>
    </p:spTree>
    <p:extLst>
      <p:ext uri="{BB962C8B-B14F-4D97-AF65-F5344CB8AC3E}">
        <p14:creationId xmlns:p14="http://schemas.microsoft.com/office/powerpoint/2010/main" val="1095720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E44129-7AC5-435E-9E28-500CBA4D34B0}"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43E8A6-D0AA-488D-B64D-D7970315C914}" type="slidenum">
              <a:rPr lang="en-US" smtClean="0"/>
              <a:t>‹#›</a:t>
            </a:fld>
            <a:endParaRPr lang="en-US"/>
          </a:p>
        </p:txBody>
      </p:sp>
    </p:spTree>
    <p:extLst>
      <p:ext uri="{BB962C8B-B14F-4D97-AF65-F5344CB8AC3E}">
        <p14:creationId xmlns:p14="http://schemas.microsoft.com/office/powerpoint/2010/main" val="3341877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6968F48E-40D7-4AA9-B7D4-DDF6888EEFBE}" type="slidenum">
              <a:rPr lang="en-US"/>
              <a:pPr/>
              <a:t>‹#›</a:t>
            </a:fld>
            <a:endParaRPr lang="en-US"/>
          </a:p>
        </p:txBody>
      </p:sp>
    </p:spTree>
    <p:extLst>
      <p:ext uri="{BB962C8B-B14F-4D97-AF65-F5344CB8AC3E}">
        <p14:creationId xmlns:p14="http://schemas.microsoft.com/office/powerpoint/2010/main" val="783479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609600" y="5875080"/>
            <a:ext cx="10972800" cy="692693"/>
          </a:xfrm>
          <a:prstGeom prst="rect">
            <a:avLst/>
          </a:prstGeom>
        </p:spPr>
        <p:txBody>
          <a:bodyPr lIns="91425" tIns="91425" rIns="91425" bIns="91425" anchor="t" anchorCtr="0"/>
          <a:lstStyle>
            <a:lvl1pPr algn="ctr">
              <a:spcBef>
                <a:spcPts val="360"/>
              </a:spcBef>
              <a:buSzPct val="100000"/>
              <a:buNone/>
              <a:defRPr sz="1800"/>
            </a:lvl1pPr>
          </a:lstStyle>
          <a:p>
            <a:endParaRPr/>
          </a:p>
        </p:txBody>
      </p:sp>
    </p:spTree>
    <p:extLst>
      <p:ext uri="{BB962C8B-B14F-4D97-AF65-F5344CB8AC3E}">
        <p14:creationId xmlns:p14="http://schemas.microsoft.com/office/powerpoint/2010/main" val="3318322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0" y="274637"/>
            <a:ext cx="109728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609600" y="1600201"/>
            <a:ext cx="10972800" cy="4967573"/>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3505157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GB"/>
          </a:p>
        </p:txBody>
      </p:sp>
      <p:sp>
        <p:nvSpPr>
          <p:cNvPr id="6" name="Rectangle 3"/>
          <p:cNvSpPr>
            <a:spLocks noGrp="1" noChangeArrowheads="1"/>
          </p:cNvSpPr>
          <p:nvPr>
            <p:ph type="sldNum" sz="quarter" idx="11"/>
          </p:nvPr>
        </p:nvSpPr>
        <p:spPr>
          <a:ln/>
        </p:spPr>
        <p:txBody>
          <a:bodyPr/>
          <a:lstStyle>
            <a:lvl1pPr>
              <a:defRPr/>
            </a:lvl1pPr>
          </a:lstStyle>
          <a:p>
            <a:fld id="{748B4682-0BD9-43DF-BEE7-BF77C1DDD232}" type="slidenum">
              <a:rPr lang="en-GB" altLang="en-US"/>
              <a:pPr/>
              <a:t>‹#›</a:t>
            </a:fld>
            <a:endParaRPr lang="en-GB"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9524888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E44129-7AC5-435E-9E28-500CBA4D34B0}"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43E8A6-D0AA-488D-B64D-D7970315C914}" type="slidenum">
              <a:rPr lang="en-US" smtClean="0"/>
              <a:t>‹#›</a:t>
            </a:fld>
            <a:endParaRPr lang="en-US"/>
          </a:p>
        </p:txBody>
      </p:sp>
    </p:spTree>
    <p:extLst>
      <p:ext uri="{BB962C8B-B14F-4D97-AF65-F5344CB8AC3E}">
        <p14:creationId xmlns:p14="http://schemas.microsoft.com/office/powerpoint/2010/main" val="691312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E44129-7AC5-435E-9E28-500CBA4D34B0}"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43E8A6-D0AA-488D-B64D-D7970315C914}" type="slidenum">
              <a:rPr lang="en-US" smtClean="0"/>
              <a:t>‹#›</a:t>
            </a:fld>
            <a:endParaRPr lang="en-US"/>
          </a:p>
        </p:txBody>
      </p:sp>
    </p:spTree>
    <p:extLst>
      <p:ext uri="{BB962C8B-B14F-4D97-AF65-F5344CB8AC3E}">
        <p14:creationId xmlns:p14="http://schemas.microsoft.com/office/powerpoint/2010/main" val="671208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E44129-7AC5-435E-9E28-500CBA4D34B0}" type="datetimeFigureOut">
              <a:rPr lang="en-US" smtClean="0"/>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43E8A6-D0AA-488D-B64D-D7970315C914}" type="slidenum">
              <a:rPr lang="en-US" smtClean="0"/>
              <a:t>‹#›</a:t>
            </a:fld>
            <a:endParaRPr lang="en-US"/>
          </a:p>
        </p:txBody>
      </p:sp>
    </p:spTree>
    <p:extLst>
      <p:ext uri="{BB962C8B-B14F-4D97-AF65-F5344CB8AC3E}">
        <p14:creationId xmlns:p14="http://schemas.microsoft.com/office/powerpoint/2010/main" val="3456240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E44129-7AC5-435E-9E28-500CBA4D34B0}" type="datetimeFigureOut">
              <a:rPr lang="en-US" smtClean="0"/>
              <a:t>11/3/2015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43E8A6-D0AA-488D-B64D-D7970315C914}" type="slidenum">
              <a:rPr lang="en-US" smtClean="0"/>
              <a:t>‹#›</a:t>
            </a:fld>
            <a:endParaRPr lang="en-US"/>
          </a:p>
        </p:txBody>
      </p:sp>
    </p:spTree>
    <p:extLst>
      <p:ext uri="{BB962C8B-B14F-4D97-AF65-F5344CB8AC3E}">
        <p14:creationId xmlns:p14="http://schemas.microsoft.com/office/powerpoint/2010/main" val="1893320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E44129-7AC5-435E-9E28-500CBA4D34B0}" type="datetimeFigureOut">
              <a:rPr lang="en-US" smtClean="0"/>
              <a:t>11/3/2015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43E8A6-D0AA-488D-B64D-D7970315C914}" type="slidenum">
              <a:rPr lang="en-US" smtClean="0"/>
              <a:t>‹#›</a:t>
            </a:fld>
            <a:endParaRPr lang="en-US"/>
          </a:p>
        </p:txBody>
      </p:sp>
    </p:spTree>
    <p:extLst>
      <p:ext uri="{BB962C8B-B14F-4D97-AF65-F5344CB8AC3E}">
        <p14:creationId xmlns:p14="http://schemas.microsoft.com/office/powerpoint/2010/main" val="4104657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E44129-7AC5-435E-9E28-500CBA4D34B0}" type="datetimeFigureOut">
              <a:rPr lang="en-US" smtClean="0"/>
              <a:t>11/3/2015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43E8A6-D0AA-488D-B64D-D7970315C914}" type="slidenum">
              <a:rPr lang="en-US" smtClean="0"/>
              <a:t>‹#›</a:t>
            </a:fld>
            <a:endParaRPr lang="en-US"/>
          </a:p>
        </p:txBody>
      </p:sp>
    </p:spTree>
    <p:extLst>
      <p:ext uri="{BB962C8B-B14F-4D97-AF65-F5344CB8AC3E}">
        <p14:creationId xmlns:p14="http://schemas.microsoft.com/office/powerpoint/2010/main" val="2542551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E44129-7AC5-435E-9E28-500CBA4D34B0}" type="datetimeFigureOut">
              <a:rPr lang="en-US" smtClean="0"/>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43E8A6-D0AA-488D-B64D-D7970315C914}" type="slidenum">
              <a:rPr lang="en-US" smtClean="0"/>
              <a:t>‹#›</a:t>
            </a:fld>
            <a:endParaRPr lang="en-US"/>
          </a:p>
        </p:txBody>
      </p:sp>
    </p:spTree>
    <p:extLst>
      <p:ext uri="{BB962C8B-B14F-4D97-AF65-F5344CB8AC3E}">
        <p14:creationId xmlns:p14="http://schemas.microsoft.com/office/powerpoint/2010/main" val="1179465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E44129-7AC5-435E-9E28-500CBA4D34B0}" type="datetimeFigureOut">
              <a:rPr lang="en-US" smtClean="0"/>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43E8A6-D0AA-488D-B64D-D7970315C914}" type="slidenum">
              <a:rPr lang="en-US" smtClean="0"/>
              <a:t>‹#›</a:t>
            </a:fld>
            <a:endParaRPr lang="en-US"/>
          </a:p>
        </p:txBody>
      </p:sp>
    </p:spTree>
    <p:extLst>
      <p:ext uri="{BB962C8B-B14F-4D97-AF65-F5344CB8AC3E}">
        <p14:creationId xmlns:p14="http://schemas.microsoft.com/office/powerpoint/2010/main" val="1473409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61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E44129-7AC5-435E-9E28-500CBA4D34B0}" type="datetimeFigureOut">
              <a:rPr lang="en-US" smtClean="0"/>
              <a:t>11/3/2015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3E8A6-D0AA-488D-B64D-D7970315C914}" type="slidenum">
              <a:rPr lang="en-US" smtClean="0"/>
              <a:t>‹#›</a:t>
            </a:fld>
            <a:endParaRPr lang="en-US"/>
          </a:p>
        </p:txBody>
      </p:sp>
    </p:spTree>
    <p:extLst>
      <p:ext uri="{BB962C8B-B14F-4D97-AF65-F5344CB8AC3E}">
        <p14:creationId xmlns:p14="http://schemas.microsoft.com/office/powerpoint/2010/main" val="1533531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300 </a:t>
            </a:r>
            <a:r>
              <a:rPr lang="en-US" b="1" dirty="0" err="1"/>
              <a:t>Germanies</a:t>
            </a:r>
            <a:r>
              <a:rPr lang="en-US" b="1" dirty="0"/>
              <a:t> to 1: </a:t>
            </a:r>
            <a:r>
              <a:rPr lang="en-US" b="1" dirty="0" smtClean="0"/>
              <a:t/>
            </a:r>
            <a:br>
              <a:rPr lang="en-US" b="1" dirty="0" smtClean="0"/>
            </a:br>
            <a:r>
              <a:rPr lang="en-US" b="1" dirty="0" smtClean="0"/>
              <a:t>The Road to the Second Reich </a:t>
            </a:r>
            <a:endParaRPr lang="en-US" dirty="0"/>
          </a:p>
        </p:txBody>
      </p:sp>
      <p:sp>
        <p:nvSpPr>
          <p:cNvPr id="3" name="Subtitle 2"/>
          <p:cNvSpPr>
            <a:spLocks noGrp="1"/>
          </p:cNvSpPr>
          <p:nvPr>
            <p:ph type="subTitle" idx="1"/>
          </p:nvPr>
        </p:nvSpPr>
        <p:spPr/>
        <p:txBody>
          <a:bodyPr>
            <a:normAutofit/>
          </a:bodyPr>
          <a:lstStyle/>
          <a:p>
            <a:endParaRPr lang="en-US" sz="4000" b="1" dirty="0" smtClean="0"/>
          </a:p>
          <a:p>
            <a:r>
              <a:rPr lang="en-US" sz="4000" b="1" dirty="0" smtClean="0"/>
              <a:t>Mr</a:t>
            </a:r>
            <a:r>
              <a:rPr lang="en-US" sz="4000" b="1" dirty="0"/>
              <a:t>. Daniel Lazar</a:t>
            </a:r>
            <a:endParaRPr lang="en-US" sz="4000" dirty="0"/>
          </a:p>
        </p:txBody>
      </p:sp>
    </p:spTree>
    <p:extLst>
      <p:ext uri="{BB962C8B-B14F-4D97-AF65-F5344CB8AC3E}">
        <p14:creationId xmlns:p14="http://schemas.microsoft.com/office/powerpoint/2010/main" val="6385679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feld 3"/>
          <p:cNvSpPr txBox="1">
            <a:spLocks noChangeArrowheads="1"/>
          </p:cNvSpPr>
          <p:nvPr/>
        </p:nvSpPr>
        <p:spPr bwMode="auto">
          <a:xfrm>
            <a:off x="601980" y="356553"/>
            <a:ext cx="327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de-DE" sz="3200" b="1" dirty="0" smtClean="0">
                <a:latin typeface="Calibri" pitchFamily="34" charset="0"/>
              </a:rPr>
              <a:t>The HRE in 1789</a:t>
            </a:r>
            <a:endParaRPr lang="de-DE" sz="3200" b="1" dirty="0">
              <a:latin typeface="Calibri" pitchFamily="34" charset="0"/>
            </a:endParaRPr>
          </a:p>
        </p:txBody>
      </p:sp>
      <p:pic>
        <p:nvPicPr>
          <p:cNvPr id="4" name="Picture 5" descr="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115" y="940753"/>
            <a:ext cx="6939625" cy="571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80762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Imperial Proclamation, January 18, 1871</a:t>
            </a:r>
            <a:endParaRPr lang="de-DE" dirty="0"/>
          </a:p>
        </p:txBody>
      </p:sp>
      <p:sp>
        <p:nvSpPr>
          <p:cNvPr id="3" name="Content Placeholder 2"/>
          <p:cNvSpPr>
            <a:spLocks noGrp="1"/>
          </p:cNvSpPr>
          <p:nvPr>
            <p:ph idx="1"/>
          </p:nvPr>
        </p:nvSpPr>
        <p:spPr/>
        <p:txBody>
          <a:bodyPr>
            <a:normAutofit/>
          </a:bodyPr>
          <a:lstStyle/>
          <a:p>
            <a:pPr marL="0" indent="0">
              <a:buNone/>
            </a:pPr>
            <a:r>
              <a:rPr lang="en-US" sz="3600" dirty="0"/>
              <a:t>“We assume the imperial title, conscious of the duty of protecting, with German loyalty, the rights of the Empire and of its members, of keeping the peace, and of protecting the independence of Germany, which depends in its turn upon the united strength of the people.” </a:t>
            </a:r>
          </a:p>
          <a:p>
            <a:pPr marL="0" indent="0">
              <a:buNone/>
            </a:pPr>
            <a:endParaRPr lang="de-DE" sz="3600" dirty="0"/>
          </a:p>
        </p:txBody>
      </p:sp>
    </p:spTree>
    <p:extLst>
      <p:ext uri="{BB962C8B-B14F-4D97-AF65-F5344CB8AC3E}">
        <p14:creationId xmlns:p14="http://schemas.microsoft.com/office/powerpoint/2010/main" val="10513724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More Than Iron and </a:t>
            </a:r>
            <a:r>
              <a:rPr lang="de-DE" dirty="0" smtClean="0"/>
              <a:t>Blood</a:t>
            </a:r>
            <a:endParaRPr lang="en-US" dirty="0"/>
          </a:p>
        </p:txBody>
      </p:sp>
      <p:sp>
        <p:nvSpPr>
          <p:cNvPr id="3" name="Content Placeholder 2"/>
          <p:cNvSpPr>
            <a:spLocks noGrp="1"/>
          </p:cNvSpPr>
          <p:nvPr>
            <p:ph idx="1"/>
          </p:nvPr>
        </p:nvSpPr>
        <p:spPr/>
        <p:txBody>
          <a:bodyPr>
            <a:normAutofit/>
          </a:bodyPr>
          <a:lstStyle/>
          <a:p>
            <a:r>
              <a:rPr lang="de-DE" dirty="0" smtClean="0"/>
              <a:t>Karl Baedeker </a:t>
            </a:r>
            <a:r>
              <a:rPr lang="de-DE" dirty="0">
                <a:sym typeface="Wingdings" pitchFamily="2" charset="2"/>
              </a:rPr>
              <a:t> </a:t>
            </a:r>
            <a:r>
              <a:rPr lang="de-DE" dirty="0" smtClean="0">
                <a:sym typeface="Wingdings" pitchFamily="2" charset="2"/>
              </a:rPr>
              <a:t>travel</a:t>
            </a:r>
            <a:endParaRPr lang="de-DE" dirty="0">
              <a:sym typeface="Wingdings" pitchFamily="2" charset="2"/>
            </a:endParaRPr>
          </a:p>
          <a:p>
            <a:r>
              <a:rPr lang="de-DE" dirty="0">
                <a:sym typeface="Wingdings" pitchFamily="2" charset="2"/>
              </a:rPr>
              <a:t>Grimm Brothers  </a:t>
            </a:r>
            <a:r>
              <a:rPr lang="de-DE" dirty="0" smtClean="0">
                <a:sym typeface="Wingdings" pitchFamily="2" charset="2"/>
              </a:rPr>
              <a:t>folklore, myth, and legend</a:t>
            </a:r>
            <a:endParaRPr lang="de-DE" dirty="0">
              <a:sym typeface="Wingdings" pitchFamily="2" charset="2"/>
            </a:endParaRPr>
          </a:p>
          <a:p>
            <a:r>
              <a:rPr lang="de-DE" dirty="0" smtClean="0"/>
              <a:t>August von Fallersleben </a:t>
            </a:r>
            <a:r>
              <a:rPr lang="de-DE" dirty="0">
                <a:sym typeface="Wingdings" pitchFamily="2" charset="2"/>
              </a:rPr>
              <a:t> </a:t>
            </a:r>
            <a:r>
              <a:rPr lang="de-DE" dirty="0" smtClean="0">
                <a:sym typeface="Wingdings" pitchFamily="2" charset="2"/>
              </a:rPr>
              <a:t>poet of German </a:t>
            </a:r>
            <a:r>
              <a:rPr lang="de-DE" dirty="0">
                <a:sym typeface="Wingdings" pitchFamily="2" charset="2"/>
              </a:rPr>
              <a:t>identity</a:t>
            </a:r>
          </a:p>
          <a:p>
            <a:r>
              <a:rPr lang="de-DE" dirty="0" smtClean="0">
                <a:sym typeface="Wingdings" pitchFamily="2" charset="2"/>
              </a:rPr>
              <a:t>Alexander von Humboldt </a:t>
            </a:r>
            <a:r>
              <a:rPr lang="de-DE" dirty="0">
                <a:sym typeface="Wingdings" pitchFamily="2" charset="2"/>
              </a:rPr>
              <a:t> </a:t>
            </a:r>
            <a:r>
              <a:rPr lang="de-DE" dirty="0" smtClean="0">
                <a:sym typeface="Wingdings" pitchFamily="2" charset="2"/>
              </a:rPr>
              <a:t>German Genius </a:t>
            </a:r>
            <a:endParaRPr lang="de-DE" dirty="0">
              <a:sym typeface="Wingdings" pitchFamily="2" charset="2"/>
            </a:endParaRPr>
          </a:p>
          <a:p>
            <a:endParaRPr lang="en-US" dirty="0"/>
          </a:p>
        </p:txBody>
      </p:sp>
    </p:spTree>
    <p:extLst>
      <p:ext uri="{BB962C8B-B14F-4D97-AF65-F5344CB8AC3E}">
        <p14:creationId xmlns:p14="http://schemas.microsoft.com/office/powerpoint/2010/main" val="219661482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53600" y="376348"/>
            <a:ext cx="2133600" cy="3037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318250"/>
            <a:ext cx="4244340" cy="3288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4800" y="376349"/>
            <a:ext cx="5791200" cy="4893647"/>
          </a:xfrm>
          <a:prstGeom prst="rect">
            <a:avLst/>
          </a:prstGeom>
          <a:noFill/>
        </p:spPr>
        <p:txBody>
          <a:bodyPr wrap="square" rtlCol="0">
            <a:spAutoFit/>
          </a:bodyPr>
          <a:lstStyle/>
          <a:p>
            <a:r>
              <a:rPr lang="en-US" sz="2400" b="1" i="1" dirty="0"/>
              <a:t>Das Lied der </a:t>
            </a:r>
            <a:r>
              <a:rPr lang="en-US" sz="2400" b="1" i="1" dirty="0" err="1"/>
              <a:t>Deutschen</a:t>
            </a:r>
            <a:r>
              <a:rPr lang="en-US" sz="2400" b="1" i="1" dirty="0"/>
              <a:t> </a:t>
            </a:r>
            <a:endParaRPr lang="en-US" sz="2400" b="1" i="1" dirty="0" smtClean="0"/>
          </a:p>
          <a:p>
            <a:endParaRPr lang="en-US" sz="2400" b="1" i="1" dirty="0" smtClean="0"/>
          </a:p>
          <a:p>
            <a:r>
              <a:rPr lang="de-DE" sz="2400" i="1" dirty="0" smtClean="0"/>
              <a:t>Deutschland</a:t>
            </a:r>
            <a:r>
              <a:rPr lang="de-DE" sz="2400" i="1" dirty="0"/>
              <a:t>, Deutschland über alles,</a:t>
            </a:r>
            <a:r>
              <a:rPr lang="de-DE" sz="2400" dirty="0"/>
              <a:t/>
            </a:r>
            <a:br>
              <a:rPr lang="de-DE" sz="2400" dirty="0"/>
            </a:br>
            <a:r>
              <a:rPr lang="de-DE" sz="2400" i="1" dirty="0"/>
              <a:t>Über alles in der Welt,</a:t>
            </a:r>
            <a:r>
              <a:rPr lang="de-DE" sz="2400" dirty="0"/>
              <a:t/>
            </a:r>
            <a:br>
              <a:rPr lang="de-DE" sz="2400" dirty="0"/>
            </a:br>
            <a:r>
              <a:rPr lang="de-DE" sz="2400" i="1" dirty="0"/>
              <a:t>Wenn es stets zu Schutz und Trutze</a:t>
            </a:r>
            <a:r>
              <a:rPr lang="de-DE" sz="2400" dirty="0"/>
              <a:t/>
            </a:r>
            <a:br>
              <a:rPr lang="de-DE" sz="2400" dirty="0"/>
            </a:br>
            <a:r>
              <a:rPr lang="de-DE" sz="2400" i="1" dirty="0"/>
              <a:t>Brüderlich zusammenhält,</a:t>
            </a:r>
            <a:r>
              <a:rPr lang="de-DE" sz="2400" dirty="0"/>
              <a:t/>
            </a:r>
            <a:br>
              <a:rPr lang="de-DE" sz="2400" dirty="0"/>
            </a:br>
            <a:r>
              <a:rPr lang="de-DE" sz="2400" i="1" dirty="0"/>
              <a:t>Von der Maas bis an die Memel,</a:t>
            </a:r>
            <a:r>
              <a:rPr lang="de-DE" sz="2400" dirty="0"/>
              <a:t/>
            </a:r>
            <a:br>
              <a:rPr lang="de-DE" sz="2400" dirty="0"/>
            </a:br>
            <a:r>
              <a:rPr lang="de-DE" sz="2400" i="1" dirty="0"/>
              <a:t>Von der Etsch bis an den Belt –</a:t>
            </a:r>
            <a:r>
              <a:rPr lang="de-DE" sz="2400" dirty="0"/>
              <a:t/>
            </a:r>
            <a:br>
              <a:rPr lang="de-DE" sz="2400" dirty="0"/>
            </a:br>
            <a:r>
              <a:rPr lang="de-DE" sz="2400" i="1" dirty="0"/>
              <a:t>Deutschland, Deutschland über alles,</a:t>
            </a:r>
            <a:r>
              <a:rPr lang="de-DE" sz="2400" dirty="0"/>
              <a:t/>
            </a:r>
            <a:br>
              <a:rPr lang="de-DE" sz="2400" dirty="0"/>
            </a:br>
            <a:r>
              <a:rPr lang="de-DE" sz="2400" i="1" dirty="0"/>
              <a:t>Über alles in der Welt!</a:t>
            </a:r>
            <a:r>
              <a:rPr lang="de-DE" sz="2400" dirty="0"/>
              <a:t> </a:t>
            </a:r>
            <a:endParaRPr lang="de-DE" sz="2400" dirty="0" smtClean="0"/>
          </a:p>
          <a:p>
            <a:endParaRPr lang="de-DE" sz="2400" dirty="0"/>
          </a:p>
          <a:p>
            <a:r>
              <a:rPr lang="de-DE" sz="2400" dirty="0" smtClean="0"/>
              <a:t>-von </a:t>
            </a:r>
            <a:r>
              <a:rPr lang="en-US" sz="2400" dirty="0" err="1" smtClean="0"/>
              <a:t>Fallersleben</a:t>
            </a:r>
            <a:r>
              <a:rPr lang="en-US" sz="2400" dirty="0" smtClean="0"/>
              <a:t> </a:t>
            </a:r>
            <a:endParaRPr lang="de-DE" sz="2400" dirty="0"/>
          </a:p>
          <a:p>
            <a:endParaRPr lang="en-US" sz="2400" dirty="0"/>
          </a:p>
        </p:txBody>
      </p:sp>
    </p:spTree>
    <p:extLst>
      <p:ext uri="{BB962C8B-B14F-4D97-AF65-F5344CB8AC3E}">
        <p14:creationId xmlns:p14="http://schemas.microsoft.com/office/powerpoint/2010/main" val="418667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French Revolution &amp; Napoleonic Wars</a:t>
            </a:r>
            <a:endParaRPr lang="de-DE" dirty="0"/>
          </a:p>
        </p:txBody>
      </p:sp>
      <p:sp>
        <p:nvSpPr>
          <p:cNvPr id="3" name="Content Placeholder 2"/>
          <p:cNvSpPr>
            <a:spLocks noGrp="1"/>
          </p:cNvSpPr>
          <p:nvPr>
            <p:ph idx="1"/>
          </p:nvPr>
        </p:nvSpPr>
        <p:spPr/>
        <p:txBody>
          <a:bodyPr/>
          <a:lstStyle/>
          <a:p>
            <a:r>
              <a:rPr lang="de-DE" dirty="0" smtClean="0"/>
              <a:t>HRE </a:t>
            </a:r>
            <a:r>
              <a:rPr lang="en-US" dirty="0" smtClean="0"/>
              <a:t>formally </a:t>
            </a:r>
            <a:r>
              <a:rPr lang="en-US" dirty="0"/>
              <a:t>dissolved on 6 August 1806 by the Treaty of </a:t>
            </a:r>
            <a:r>
              <a:rPr lang="en-US" dirty="0" err="1"/>
              <a:t>Pressburg</a:t>
            </a:r>
            <a:r>
              <a:rPr lang="en-US" dirty="0"/>
              <a:t>, after the defeat of Austria by Napoleon</a:t>
            </a:r>
            <a:r>
              <a:rPr lang="de-DE" dirty="0" smtClean="0"/>
              <a:t> </a:t>
            </a:r>
          </a:p>
          <a:p>
            <a:r>
              <a:rPr lang="de-DE" dirty="0" smtClean="0"/>
              <a:t>French </a:t>
            </a:r>
            <a:r>
              <a:rPr lang="de-DE" dirty="0"/>
              <a:t>Revolution </a:t>
            </a:r>
            <a:r>
              <a:rPr lang="de-DE" dirty="0" smtClean="0"/>
              <a:t>&amp; Napoleonic Wars shook foundations of Europe </a:t>
            </a:r>
          </a:p>
          <a:p>
            <a:pPr lvl="1"/>
            <a:r>
              <a:rPr lang="en-US" dirty="0" smtClean="0"/>
              <a:t>Balance of Power</a:t>
            </a:r>
          </a:p>
          <a:p>
            <a:pPr lvl="1"/>
            <a:r>
              <a:rPr lang="en-US" dirty="0" smtClean="0"/>
              <a:t>People power</a:t>
            </a:r>
          </a:p>
          <a:p>
            <a:pPr lvl="1"/>
            <a:r>
              <a:rPr lang="en-US" dirty="0" smtClean="0"/>
              <a:t>Liberalism</a:t>
            </a:r>
          </a:p>
          <a:p>
            <a:pPr lvl="1"/>
            <a:r>
              <a:rPr lang="en-US" dirty="0" smtClean="0"/>
              <a:t>Democracy (in some circles)</a:t>
            </a:r>
          </a:p>
          <a:p>
            <a:pPr lvl="1"/>
            <a:r>
              <a:rPr lang="en-US" dirty="0" smtClean="0"/>
              <a:t>Nationalism</a:t>
            </a:r>
          </a:p>
          <a:p>
            <a:r>
              <a:rPr lang="en-US" dirty="0" smtClean="0"/>
              <a:t>Peace and order was more or less restored in 1815. But Europe would never be the same. </a:t>
            </a:r>
          </a:p>
        </p:txBody>
      </p:sp>
    </p:spTree>
    <p:extLst>
      <p:ext uri="{BB962C8B-B14F-4D97-AF65-F5344CB8AC3E}">
        <p14:creationId xmlns:p14="http://schemas.microsoft.com/office/powerpoint/2010/main" val="23581141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a:t>French Revolution &amp; Napoleonic Wars</a:t>
            </a:r>
            <a:endParaRPr lang="en-US" dirty="0"/>
          </a:p>
        </p:txBody>
      </p:sp>
      <p:sp>
        <p:nvSpPr>
          <p:cNvPr id="2" name="Content Placeholder 1"/>
          <p:cNvSpPr>
            <a:spLocks noGrp="1"/>
          </p:cNvSpPr>
          <p:nvPr>
            <p:ph idx="1"/>
          </p:nvPr>
        </p:nvSpPr>
        <p:spPr/>
        <p:txBody>
          <a:bodyPr/>
          <a:lstStyle/>
          <a:p>
            <a:pPr marL="0" indent="0" algn="just">
              <a:buNone/>
            </a:pPr>
            <a:r>
              <a:rPr lang="en-GB" sz="3600" dirty="0" smtClean="0">
                <a:latin typeface="Calibri"/>
                <a:cs typeface="Calibri"/>
              </a:rPr>
              <a:t>“</a:t>
            </a:r>
            <a:r>
              <a:rPr lang="en-GB" sz="3600" dirty="0" smtClean="0">
                <a:latin typeface="Calibri"/>
                <a:cs typeface="Calibri"/>
              </a:rPr>
              <a:t>The </a:t>
            </a:r>
            <a:r>
              <a:rPr lang="en-GB" sz="3600" dirty="0">
                <a:latin typeface="Calibri"/>
                <a:cs typeface="Calibri"/>
              </a:rPr>
              <a:t>Revolutionary and Napoleonic wars witnessed the first upsurge of Nationalism in European history, partly under the inspiration of the French armies and message of liberation, partly in reaction against those armies and the realities of occupation and oppression</a:t>
            </a:r>
            <a:r>
              <a:rPr lang="en-GB" sz="3600" dirty="0" smtClean="0">
                <a:latin typeface="Calibri"/>
                <a:cs typeface="Calibri"/>
              </a:rPr>
              <a:t>.”  </a:t>
            </a:r>
            <a:endParaRPr lang="en-GB" sz="3600" dirty="0">
              <a:latin typeface="Calibri"/>
              <a:cs typeface="Calibri"/>
            </a:endParaRPr>
          </a:p>
          <a:p>
            <a:endParaRPr lang="en-GB" dirty="0">
              <a:latin typeface="Calibri"/>
              <a:cs typeface="Calibri"/>
            </a:endParaRPr>
          </a:p>
          <a:p>
            <a:pPr marL="0" indent="0">
              <a:buNone/>
            </a:pPr>
            <a:r>
              <a:rPr lang="en-GB" sz="2000" dirty="0" smtClean="0">
                <a:latin typeface="Calibri"/>
                <a:cs typeface="Calibri"/>
              </a:rPr>
              <a:t>	</a:t>
            </a:r>
            <a:r>
              <a:rPr lang="en-GB" sz="2400" dirty="0" smtClean="0">
                <a:latin typeface="Calibri"/>
                <a:cs typeface="Calibri"/>
              </a:rPr>
              <a:t>-Robert </a:t>
            </a:r>
            <a:r>
              <a:rPr lang="en-GB" sz="2400" dirty="0" err="1">
                <a:latin typeface="Calibri"/>
                <a:cs typeface="Calibri"/>
              </a:rPr>
              <a:t>Gildea</a:t>
            </a:r>
            <a:r>
              <a:rPr lang="en-GB" sz="2400" dirty="0">
                <a:latin typeface="Calibri"/>
                <a:cs typeface="Calibri"/>
              </a:rPr>
              <a:t>, </a:t>
            </a:r>
            <a:r>
              <a:rPr lang="en-GB" sz="2400" i="1" dirty="0">
                <a:latin typeface="Calibri"/>
                <a:cs typeface="Calibri"/>
              </a:rPr>
              <a:t>Barricades and Borders: Europe 1800-1914</a:t>
            </a:r>
            <a:r>
              <a:rPr lang="en-GB" sz="2400" dirty="0">
                <a:latin typeface="Calibri"/>
                <a:cs typeface="Calibri"/>
              </a:rPr>
              <a:t> (</a:t>
            </a:r>
            <a:r>
              <a:rPr lang="en-GB" sz="2400" dirty="0" smtClean="0">
                <a:latin typeface="Calibri"/>
                <a:cs typeface="Calibri"/>
              </a:rPr>
              <a:t>Oxford, </a:t>
            </a:r>
            <a:r>
              <a:rPr lang="en-GB" sz="2400" dirty="0">
                <a:latin typeface="Calibri"/>
                <a:cs typeface="Calibri"/>
              </a:rPr>
              <a:t>1996)</a:t>
            </a:r>
          </a:p>
          <a:p>
            <a:endParaRPr lang="en-GB" dirty="0">
              <a:latin typeface="Calibri"/>
              <a:cs typeface="Calibri"/>
            </a:endParaRPr>
          </a:p>
        </p:txBody>
      </p:sp>
    </p:spTree>
    <p:extLst>
      <p:ext uri="{BB962C8B-B14F-4D97-AF65-F5344CB8AC3E}">
        <p14:creationId xmlns:p14="http://schemas.microsoft.com/office/powerpoint/2010/main" val="3445132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descr="map-Napoleon’s Empire at Its Height, 1812"/>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2616200" y="882650"/>
            <a:ext cx="71374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Europe in 1812</a:t>
            </a:r>
            <a:br>
              <a:rPr lang="en-US" dirty="0" smtClean="0"/>
            </a:b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222759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676400" y="76201"/>
            <a:ext cx="8839200" cy="16160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US" sz="5000" dirty="0">
                <a:latin typeface="+mn-lt"/>
              </a:rPr>
              <a:t>Key Players </a:t>
            </a:r>
            <a:br>
              <a:rPr lang="en-US" sz="5000" dirty="0">
                <a:latin typeface="+mn-lt"/>
              </a:rPr>
            </a:br>
            <a:r>
              <a:rPr lang="en-US" sz="5000" dirty="0">
                <a:latin typeface="+mn-lt"/>
              </a:rPr>
              <a:t>at Vienna</a:t>
            </a:r>
          </a:p>
        </p:txBody>
      </p:sp>
      <p:pic>
        <p:nvPicPr>
          <p:cNvPr id="5123" name="Picture 4" descr="Tallyrand"/>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8497888" y="4038600"/>
            <a:ext cx="1865312" cy="25908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124" name="Picture 5" descr="Castlereag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8076" y="381000"/>
            <a:ext cx="1558925" cy="2286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125" name="Picture 6" descr="Czar Alexander 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138" y="762000"/>
            <a:ext cx="1744662" cy="20574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126" name="Picture 7" descr="Metternich"/>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5011739" y="1752600"/>
            <a:ext cx="2130425" cy="28194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127" name="Picture 8" descr="Prus-Frederick William II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810000"/>
            <a:ext cx="1658938" cy="21336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128" name="Text Box 9"/>
          <p:cNvSpPr txBox="1">
            <a:spLocks noChangeArrowheads="1"/>
          </p:cNvSpPr>
          <p:nvPr/>
        </p:nvSpPr>
        <p:spPr bwMode="auto">
          <a:xfrm>
            <a:off x="4857750" y="4648201"/>
            <a:ext cx="2438400"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US" sz="1900" dirty="0">
                <a:latin typeface="+mn-lt"/>
              </a:rPr>
              <a:t>The “Host”</a:t>
            </a:r>
            <a:br>
              <a:rPr lang="en-US" sz="1900" dirty="0">
                <a:latin typeface="+mn-lt"/>
              </a:rPr>
            </a:br>
            <a:r>
              <a:rPr lang="en-US" sz="1900" dirty="0">
                <a:latin typeface="+mn-lt"/>
              </a:rPr>
              <a:t>Prince </a:t>
            </a:r>
            <a:r>
              <a:rPr lang="en-US" sz="1900" dirty="0" err="1">
                <a:latin typeface="+mn-lt"/>
              </a:rPr>
              <a:t>Klemens</a:t>
            </a:r>
            <a:r>
              <a:rPr lang="en-US" sz="1900" dirty="0">
                <a:latin typeface="+mn-lt"/>
              </a:rPr>
              <a:t> von Metternich (Aus.)</a:t>
            </a:r>
          </a:p>
        </p:txBody>
      </p:sp>
      <p:sp>
        <p:nvSpPr>
          <p:cNvPr id="5129" name="Text Box 10"/>
          <p:cNvSpPr txBox="1">
            <a:spLocks noChangeArrowheads="1"/>
          </p:cNvSpPr>
          <p:nvPr/>
        </p:nvSpPr>
        <p:spPr bwMode="auto">
          <a:xfrm>
            <a:off x="7239000" y="2743201"/>
            <a:ext cx="32766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defRPr/>
            </a:pPr>
            <a:r>
              <a:rPr lang="en-US" sz="1900" dirty="0">
                <a:latin typeface="+mn-lt"/>
              </a:rPr>
              <a:t>Foreign Minister, </a:t>
            </a:r>
            <a:br>
              <a:rPr lang="en-US" sz="1900" dirty="0">
                <a:latin typeface="+mn-lt"/>
              </a:rPr>
            </a:br>
            <a:r>
              <a:rPr lang="en-US" sz="1900" dirty="0">
                <a:latin typeface="+mn-lt"/>
              </a:rPr>
              <a:t>Viscount Castlereagh (Br.)</a:t>
            </a:r>
          </a:p>
        </p:txBody>
      </p:sp>
      <p:sp>
        <p:nvSpPr>
          <p:cNvPr id="5130" name="Text Box 11"/>
          <p:cNvSpPr txBox="1">
            <a:spLocks noChangeArrowheads="1"/>
          </p:cNvSpPr>
          <p:nvPr/>
        </p:nvSpPr>
        <p:spPr bwMode="auto">
          <a:xfrm>
            <a:off x="1676400" y="2819401"/>
            <a:ext cx="2438400"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US" sz="1900" dirty="0">
                <a:latin typeface="+mn-lt"/>
              </a:rPr>
              <a:t>Tsar Alexander I (Rus.)</a:t>
            </a:r>
          </a:p>
        </p:txBody>
      </p:sp>
      <p:sp>
        <p:nvSpPr>
          <p:cNvPr id="5131" name="Text Box 12"/>
          <p:cNvSpPr txBox="1">
            <a:spLocks noChangeArrowheads="1"/>
          </p:cNvSpPr>
          <p:nvPr/>
        </p:nvSpPr>
        <p:spPr bwMode="auto">
          <a:xfrm>
            <a:off x="1676400" y="5943601"/>
            <a:ext cx="24384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US" sz="1900" dirty="0" smtClean="0">
                <a:latin typeface="+mn-lt"/>
              </a:rPr>
              <a:t>King Frederick William III (</a:t>
            </a:r>
            <a:r>
              <a:rPr lang="en-US" sz="1900" dirty="0" err="1" smtClean="0">
                <a:latin typeface="+mn-lt"/>
              </a:rPr>
              <a:t>Prus</a:t>
            </a:r>
            <a:r>
              <a:rPr lang="en-US" sz="1900" dirty="0" smtClean="0">
                <a:latin typeface="+mn-lt"/>
              </a:rPr>
              <a:t>.)</a:t>
            </a:r>
            <a:endParaRPr lang="en-US" sz="1900" dirty="0">
              <a:latin typeface="+mn-lt"/>
            </a:endParaRPr>
          </a:p>
        </p:txBody>
      </p:sp>
      <p:sp>
        <p:nvSpPr>
          <p:cNvPr id="5132" name="Text Box 13"/>
          <p:cNvSpPr txBox="1">
            <a:spLocks noChangeArrowheads="1"/>
          </p:cNvSpPr>
          <p:nvPr/>
        </p:nvSpPr>
        <p:spPr bwMode="auto">
          <a:xfrm>
            <a:off x="4648200" y="6064251"/>
            <a:ext cx="38100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defRPr/>
            </a:pPr>
            <a:r>
              <a:rPr lang="en-US" sz="1900" dirty="0">
                <a:latin typeface="+mn-lt"/>
              </a:rPr>
              <a:t>Foreign Minister, Charles Maurice de </a:t>
            </a:r>
            <a:r>
              <a:rPr lang="en-US" sz="1900" dirty="0" err="1">
                <a:latin typeface="+mn-lt"/>
              </a:rPr>
              <a:t>Tallyrand</a:t>
            </a:r>
            <a:r>
              <a:rPr lang="en-US" sz="1900" dirty="0">
                <a:latin typeface="+mn-lt"/>
              </a:rPr>
              <a:t> (Fr.)</a:t>
            </a:r>
          </a:p>
        </p:txBody>
      </p:sp>
    </p:spTree>
    <p:extLst>
      <p:ext uri="{BB962C8B-B14F-4D97-AF65-F5344CB8AC3E}">
        <p14:creationId xmlns:p14="http://schemas.microsoft.com/office/powerpoint/2010/main" val="39886593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631065" y="1600201"/>
            <a:ext cx="11050073"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15938" indent="-51593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buClr>
                <a:srgbClr val="FF9F9F"/>
              </a:buClr>
              <a:buFont typeface="Arial" panose="020B0604020202020204" pitchFamily="34" charset="0"/>
              <a:buChar char="•"/>
              <a:defRPr/>
            </a:pPr>
            <a:r>
              <a:rPr lang="en-US" sz="2600" dirty="0">
                <a:cs typeface="Arial" panose="020B0604020202020204" pitchFamily="34" charset="0"/>
              </a:rPr>
              <a:t>France was deprived of all territory conquered by Napoleon</a:t>
            </a:r>
          </a:p>
          <a:p>
            <a:pPr marL="457200" indent="-457200" eaLnBrk="1" hangingPunct="1">
              <a:buClr>
                <a:srgbClr val="FF9F9F"/>
              </a:buClr>
              <a:buFont typeface="Arial" panose="020B0604020202020204" pitchFamily="34" charset="0"/>
              <a:buChar char="•"/>
              <a:defRPr/>
            </a:pPr>
            <a:r>
              <a:rPr lang="en-US" sz="2600" dirty="0">
                <a:cs typeface="Arial" panose="020B0604020202020204" pitchFamily="34" charset="0"/>
              </a:rPr>
              <a:t>Russia was given most of Duchy of </a:t>
            </a:r>
            <a:r>
              <a:rPr lang="en-US" sz="2600" dirty="0" smtClean="0">
                <a:cs typeface="Arial" panose="020B0604020202020204" pitchFamily="34" charset="0"/>
              </a:rPr>
              <a:t>Warsaw</a:t>
            </a:r>
            <a:endParaRPr lang="en-US" sz="2600" dirty="0">
              <a:cs typeface="Arial" panose="020B0604020202020204" pitchFamily="34" charset="0"/>
            </a:endParaRPr>
          </a:p>
          <a:p>
            <a:pPr marL="457200" indent="-457200" eaLnBrk="1" hangingPunct="1">
              <a:buClr>
                <a:srgbClr val="FF9F9F"/>
              </a:buClr>
              <a:buFont typeface="Arial" panose="020B0604020202020204" pitchFamily="34" charset="0"/>
              <a:buChar char="•"/>
              <a:defRPr/>
            </a:pPr>
            <a:r>
              <a:rPr lang="en-US" sz="2600" dirty="0" smtClean="0">
                <a:cs typeface="Arial" panose="020B0604020202020204" pitchFamily="34" charset="0"/>
              </a:rPr>
              <a:t>House </a:t>
            </a:r>
            <a:r>
              <a:rPr lang="en-US" sz="2600" dirty="0">
                <a:cs typeface="Arial" panose="020B0604020202020204" pitchFamily="34" charset="0"/>
              </a:rPr>
              <a:t>of </a:t>
            </a:r>
            <a:r>
              <a:rPr lang="en-US" sz="2600" dirty="0" smtClean="0">
                <a:cs typeface="Arial" panose="020B0604020202020204" pitchFamily="34" charset="0"/>
              </a:rPr>
              <a:t>Orange given </a:t>
            </a:r>
            <a:r>
              <a:rPr lang="en-US" sz="2600" dirty="0">
                <a:cs typeface="Arial" panose="020B0604020202020204" pitchFamily="34" charset="0"/>
              </a:rPr>
              <a:t>Dutch Republic and </a:t>
            </a:r>
            <a:r>
              <a:rPr lang="en-US" sz="2600" dirty="0" smtClean="0">
                <a:cs typeface="Arial" panose="020B0604020202020204" pitchFamily="34" charset="0"/>
              </a:rPr>
              <a:t> </a:t>
            </a:r>
            <a:r>
              <a:rPr lang="en-US" sz="2600" dirty="0">
                <a:cs typeface="Arial" panose="020B0604020202020204" pitchFamily="34" charset="0"/>
              </a:rPr>
              <a:t>Austrian </a:t>
            </a:r>
            <a:r>
              <a:rPr lang="en-US" sz="2600" dirty="0" smtClean="0">
                <a:cs typeface="Arial" panose="020B0604020202020204" pitchFamily="34" charset="0"/>
              </a:rPr>
              <a:t>Netherlands</a:t>
            </a:r>
          </a:p>
          <a:p>
            <a:pPr marL="457200" indent="-457200" eaLnBrk="1" hangingPunct="1">
              <a:buClr>
                <a:srgbClr val="FF9F9F"/>
              </a:buClr>
              <a:buFont typeface="Arial" panose="020B0604020202020204" pitchFamily="34" charset="0"/>
              <a:buChar char="•"/>
              <a:defRPr/>
            </a:pPr>
            <a:r>
              <a:rPr lang="en-US" sz="2600" dirty="0" smtClean="0">
                <a:cs typeface="Arial" panose="020B0604020202020204" pitchFamily="34" charset="0"/>
              </a:rPr>
              <a:t>Norway </a:t>
            </a:r>
            <a:r>
              <a:rPr lang="en-US" sz="2600" dirty="0">
                <a:cs typeface="Arial" panose="020B0604020202020204" pitchFamily="34" charset="0"/>
              </a:rPr>
              <a:t>and </a:t>
            </a:r>
            <a:r>
              <a:rPr lang="en-US" sz="2600" dirty="0" smtClean="0">
                <a:cs typeface="Arial" panose="020B0604020202020204" pitchFamily="34" charset="0"/>
              </a:rPr>
              <a:t>Sweden </a:t>
            </a:r>
            <a:r>
              <a:rPr lang="en-US" sz="2600" dirty="0">
                <a:cs typeface="Arial" panose="020B0604020202020204" pitchFamily="34" charset="0"/>
              </a:rPr>
              <a:t>joined</a:t>
            </a:r>
          </a:p>
          <a:p>
            <a:pPr eaLnBrk="1" hangingPunct="1">
              <a:buClr>
                <a:srgbClr val="FF9F9F"/>
              </a:buClr>
              <a:buFont typeface="Arial" panose="020B0604020202020204" pitchFamily="34" charset="0"/>
              <a:buChar char="•"/>
              <a:defRPr/>
            </a:pPr>
            <a:r>
              <a:rPr lang="en-US" sz="2600" dirty="0">
                <a:cs typeface="Arial" panose="020B0604020202020204" pitchFamily="34" charset="0"/>
              </a:rPr>
              <a:t>Neutrality of Switzerland  guaranteed</a:t>
            </a:r>
          </a:p>
          <a:p>
            <a:pPr eaLnBrk="1" hangingPunct="1">
              <a:buClr>
                <a:srgbClr val="FF9F9F"/>
              </a:buClr>
              <a:buFont typeface="Arial" panose="020B0604020202020204" pitchFamily="34" charset="0"/>
              <a:buChar char="•"/>
              <a:defRPr/>
            </a:pPr>
            <a:r>
              <a:rPr lang="en-US" sz="2600" dirty="0"/>
              <a:t>Britain given Cape Colony, South Africa and other colonies in Africa and Asia.</a:t>
            </a:r>
          </a:p>
          <a:p>
            <a:pPr eaLnBrk="1" hangingPunct="1">
              <a:buClr>
                <a:srgbClr val="FF9F9F"/>
              </a:buClr>
              <a:buFont typeface="Arial" panose="020B0604020202020204" pitchFamily="34" charset="0"/>
              <a:buChar char="•"/>
              <a:defRPr/>
            </a:pPr>
            <a:r>
              <a:rPr lang="en-US" sz="2600" dirty="0"/>
              <a:t>Sardinia given Piedmont, Nice, Savoy, and Genoa.</a:t>
            </a:r>
          </a:p>
          <a:p>
            <a:pPr eaLnBrk="1" hangingPunct="1">
              <a:buClr>
                <a:srgbClr val="FF9F9F"/>
              </a:buClr>
              <a:buFont typeface="Arial" panose="020B0604020202020204" pitchFamily="34" charset="0"/>
              <a:buChar char="•"/>
              <a:defRPr/>
            </a:pPr>
            <a:r>
              <a:rPr lang="en-US" sz="2600" dirty="0"/>
              <a:t>Bourbon Ferdinand I restored in the Two </a:t>
            </a:r>
            <a:r>
              <a:rPr lang="en-US" sz="2600" dirty="0" err="1"/>
              <a:t>Sicilies</a:t>
            </a:r>
            <a:endParaRPr lang="en-US" sz="2600" dirty="0"/>
          </a:p>
          <a:p>
            <a:pPr eaLnBrk="1" hangingPunct="1">
              <a:buClr>
                <a:srgbClr val="FF9F9F"/>
              </a:buClr>
              <a:buFont typeface="Arial" panose="020B0604020202020204" pitchFamily="34" charset="0"/>
              <a:buChar char="•"/>
              <a:defRPr/>
            </a:pPr>
            <a:r>
              <a:rPr lang="en-US" sz="2600" dirty="0"/>
              <a:t>Duchy of Parma was given to Marie Louise.</a:t>
            </a:r>
          </a:p>
          <a:p>
            <a:pPr marL="0" indent="0" eaLnBrk="1" hangingPunct="1">
              <a:buClr>
                <a:srgbClr val="FF9F9F"/>
              </a:buClr>
              <a:defRPr/>
            </a:pPr>
            <a:endParaRPr lang="en-US" sz="2600" dirty="0">
              <a:cs typeface="Arial" panose="020B0604020202020204" pitchFamily="34" charset="0"/>
            </a:endParaRPr>
          </a:p>
          <a:p>
            <a:pPr marL="457200" indent="-457200" eaLnBrk="1" hangingPunct="1">
              <a:buClr>
                <a:srgbClr val="FF9F9F"/>
              </a:buClr>
              <a:buFont typeface="Arial" panose="020B0604020202020204" pitchFamily="34" charset="0"/>
              <a:buChar char="•"/>
              <a:defRPr/>
            </a:pPr>
            <a:endParaRPr lang="en-US" sz="2600" dirty="0" smtClean="0">
              <a:cs typeface="Arial" panose="020B0604020202020204" pitchFamily="34" charset="0"/>
            </a:endParaRPr>
          </a:p>
        </p:txBody>
      </p:sp>
      <p:sp>
        <p:nvSpPr>
          <p:cNvPr id="6147" name="Text Box 5"/>
          <p:cNvSpPr txBox="1">
            <a:spLocks noChangeArrowheads="1"/>
          </p:cNvSpPr>
          <p:nvPr/>
        </p:nvSpPr>
        <p:spPr bwMode="auto">
          <a:xfrm>
            <a:off x="631065" y="371341"/>
            <a:ext cx="8839200" cy="8080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700" dirty="0">
                <a:cs typeface="Arial" panose="020B0604020202020204" pitchFamily="34" charset="0"/>
              </a:rPr>
              <a:t>Changes Made at Vienna </a:t>
            </a:r>
          </a:p>
        </p:txBody>
      </p:sp>
    </p:spTree>
    <p:extLst>
      <p:ext uri="{BB962C8B-B14F-4D97-AF65-F5344CB8AC3E}">
        <p14:creationId xmlns:p14="http://schemas.microsoft.com/office/powerpoint/2010/main" val="1895496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321972" y="269383"/>
            <a:ext cx="10193628" cy="830997"/>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4800" dirty="0"/>
              <a:t>Congress of Vienna (1815)</a:t>
            </a:r>
            <a:endParaRPr lang="en-US" altLang="en-US" sz="4700" dirty="0">
              <a:solidFill>
                <a:srgbClr val="CACAEE"/>
              </a:solidFill>
              <a:latin typeface="BlackChancery" pitchFamily="2" charset="0"/>
            </a:endParaRPr>
          </a:p>
        </p:txBody>
      </p:sp>
      <p:sp>
        <p:nvSpPr>
          <p:cNvPr id="9219" name="Rectangle 3"/>
          <p:cNvSpPr>
            <a:spLocks noChangeArrowheads="1"/>
          </p:cNvSpPr>
          <p:nvPr/>
        </p:nvSpPr>
        <p:spPr bwMode="auto">
          <a:xfrm>
            <a:off x="321972" y="1524001"/>
            <a:ext cx="11629622"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FF9F9F"/>
              </a:buClr>
              <a:buFont typeface="Arial" panose="020B0604020202020204" pitchFamily="34" charset="0"/>
              <a:buChar char="•"/>
              <a:defRPr/>
            </a:pPr>
            <a:r>
              <a:rPr lang="en-US" sz="2800" dirty="0" smtClean="0">
                <a:cs typeface="Arial" panose="020B0604020202020204" pitchFamily="34" charset="0"/>
              </a:rPr>
              <a:t>Freedom </a:t>
            </a:r>
            <a:r>
              <a:rPr lang="en-US" sz="2800" dirty="0">
                <a:cs typeface="Arial" panose="020B0604020202020204" pitchFamily="34" charset="0"/>
              </a:rPr>
              <a:t>of navigation guaranteed for many rivers (trade</a:t>
            </a:r>
            <a:r>
              <a:rPr lang="en-US" sz="2800" dirty="0" smtClean="0">
                <a:cs typeface="Arial" panose="020B0604020202020204" pitchFamily="34" charset="0"/>
              </a:rPr>
              <a:t>)</a:t>
            </a:r>
          </a:p>
          <a:p>
            <a:pPr eaLnBrk="1" hangingPunct="1">
              <a:buClr>
                <a:srgbClr val="FF9F9F"/>
              </a:buClr>
              <a:buFont typeface="Arial" panose="020B0604020202020204" pitchFamily="34" charset="0"/>
              <a:buChar char="•"/>
              <a:defRPr/>
            </a:pPr>
            <a:r>
              <a:rPr lang="en-US" sz="2800" dirty="0">
                <a:cs typeface="Arial" panose="020B0604020202020204" pitchFamily="34" charset="0"/>
              </a:rPr>
              <a:t>Austria given back territory it had lost, plus more in Germany and </a:t>
            </a:r>
            <a:r>
              <a:rPr lang="en-US" sz="2800" dirty="0" smtClean="0">
                <a:cs typeface="Arial" panose="020B0604020202020204" pitchFamily="34" charset="0"/>
              </a:rPr>
              <a:t>Italy</a:t>
            </a:r>
          </a:p>
          <a:p>
            <a:pPr eaLnBrk="1" hangingPunct="1">
              <a:buClr>
                <a:srgbClr val="FF9F9F"/>
              </a:buClr>
              <a:buFont typeface="Arial" panose="020B0604020202020204" pitchFamily="34" charset="0"/>
              <a:buChar char="•"/>
              <a:defRPr/>
            </a:pPr>
            <a:r>
              <a:rPr lang="en-US" sz="2800" dirty="0" smtClean="0">
                <a:cs typeface="Arial" panose="020B0604020202020204" pitchFamily="34" charset="0"/>
              </a:rPr>
              <a:t>Hanover </a:t>
            </a:r>
            <a:r>
              <a:rPr lang="en-US" sz="2800" dirty="0">
                <a:cs typeface="Arial" panose="020B0604020202020204" pitchFamily="34" charset="0"/>
              </a:rPr>
              <a:t>enlarged and made a kingdom </a:t>
            </a:r>
            <a:endParaRPr lang="en-US" sz="2800" dirty="0" smtClean="0">
              <a:cs typeface="Arial" panose="020B0604020202020204" pitchFamily="34" charset="0"/>
            </a:endParaRPr>
          </a:p>
          <a:p>
            <a:pPr eaLnBrk="1" hangingPunct="1">
              <a:buClr>
                <a:srgbClr val="FF9F9F"/>
              </a:buClr>
              <a:buFont typeface="Arial" panose="020B0604020202020204" pitchFamily="34" charset="0"/>
              <a:buChar char="•"/>
              <a:defRPr/>
            </a:pPr>
            <a:r>
              <a:rPr lang="en-US" sz="2800" dirty="0" smtClean="0">
                <a:cs typeface="Arial" panose="020B0604020202020204" pitchFamily="34" charset="0"/>
              </a:rPr>
              <a:t>Prussia </a:t>
            </a:r>
            <a:r>
              <a:rPr lang="en-US" sz="2800" dirty="0">
                <a:cs typeface="Arial" panose="020B0604020202020204" pitchFamily="34" charset="0"/>
              </a:rPr>
              <a:t>given half of Saxony, parts of Poland, and other German territories. </a:t>
            </a:r>
          </a:p>
          <a:p>
            <a:pPr eaLnBrk="1" hangingPunct="1">
              <a:buClr>
                <a:srgbClr val="FF9F9F"/>
              </a:buClr>
              <a:buFont typeface="Arial" panose="020B0604020202020204" pitchFamily="34" charset="0"/>
              <a:buChar char="•"/>
              <a:defRPr/>
            </a:pPr>
            <a:r>
              <a:rPr lang="en-US" sz="2800" b="1" dirty="0" smtClean="0">
                <a:solidFill>
                  <a:srgbClr val="FF0000"/>
                </a:solidFill>
                <a:cs typeface="Arial" panose="020B0604020202020204" pitchFamily="34" charset="0"/>
              </a:rPr>
              <a:t>Germanic </a:t>
            </a:r>
            <a:r>
              <a:rPr lang="en-US" sz="2800" b="1" dirty="0">
                <a:solidFill>
                  <a:srgbClr val="FF0000"/>
                </a:solidFill>
                <a:cs typeface="Arial" panose="020B0604020202020204" pitchFamily="34" charset="0"/>
              </a:rPr>
              <a:t>Confederation</a:t>
            </a:r>
            <a:r>
              <a:rPr lang="en-US" sz="2800" dirty="0">
                <a:solidFill>
                  <a:srgbClr val="FF0000"/>
                </a:solidFill>
                <a:cs typeface="Arial" panose="020B0604020202020204" pitchFamily="34" charset="0"/>
              </a:rPr>
              <a:t> </a:t>
            </a:r>
            <a:r>
              <a:rPr lang="en-US" sz="2800" dirty="0">
                <a:cs typeface="Arial" panose="020B0604020202020204" pitchFamily="34" charset="0"/>
              </a:rPr>
              <a:t>of </a:t>
            </a:r>
            <a:r>
              <a:rPr lang="en-US" sz="2800" dirty="0" smtClean="0">
                <a:cs typeface="Arial" panose="020B0604020202020204" pitchFamily="34" charset="0"/>
              </a:rPr>
              <a:t>39 states, from the 300</a:t>
            </a:r>
          </a:p>
          <a:p>
            <a:pPr eaLnBrk="1" hangingPunct="1">
              <a:buClr>
                <a:srgbClr val="FF9F9F"/>
              </a:buClr>
              <a:buFont typeface="Arial" panose="020B0604020202020204" pitchFamily="34" charset="0"/>
              <a:buChar char="•"/>
              <a:defRPr/>
            </a:pPr>
            <a:endParaRPr lang="en-US" sz="2800" dirty="0">
              <a:cs typeface="Arial" panose="020B0604020202020204" pitchFamily="34" charset="0"/>
            </a:endParaRPr>
          </a:p>
        </p:txBody>
      </p:sp>
    </p:spTree>
    <p:extLst>
      <p:ext uri="{BB962C8B-B14F-4D97-AF65-F5344CB8AC3E}">
        <p14:creationId xmlns:p14="http://schemas.microsoft.com/office/powerpoint/2010/main" val="2427571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spcBef>
                <a:spcPct val="50000"/>
              </a:spcBef>
            </a:pPr>
            <a:r>
              <a:rPr lang="en-US" altLang="en-US" sz="3200" dirty="0" smtClean="0">
                <a:latin typeface="Arial" panose="020B0604020202020204" pitchFamily="34" charset="0"/>
                <a:cs typeface="Arial" panose="020B0604020202020204" pitchFamily="34" charset="0"/>
              </a:rPr>
              <a:t>Before / After the Congress of Vienna</a:t>
            </a:r>
          </a:p>
        </p:txBody>
      </p:sp>
      <p:pic>
        <p:nvPicPr>
          <p:cNvPr id="102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62187" y="1554070"/>
            <a:ext cx="5721497" cy="443749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54070"/>
            <a:ext cx="5446400" cy="443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Tree>
    <p:extLst>
      <p:ext uri="{BB962C8B-B14F-4D97-AF65-F5344CB8AC3E}">
        <p14:creationId xmlns:p14="http://schemas.microsoft.com/office/powerpoint/2010/main" val="28251674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dirty="0" smtClean="0">
                <a:solidFill>
                  <a:schemeClr val="tx1"/>
                </a:solidFill>
              </a:rPr>
              <a:t>Analysis of Congress of Vienna </a:t>
            </a:r>
          </a:p>
        </p:txBody>
      </p:sp>
      <p:sp>
        <p:nvSpPr>
          <p:cNvPr id="11267"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2400" dirty="0" smtClean="0">
                <a:solidFill>
                  <a:srgbClr val="FF0000"/>
                </a:solidFill>
              </a:rPr>
              <a:t>Conservative</a:t>
            </a:r>
            <a:r>
              <a:rPr lang="en-US" altLang="en-US" sz="2400" dirty="0" smtClean="0"/>
              <a:t> </a:t>
            </a:r>
            <a:r>
              <a:rPr lang="en-US" altLang="en-US" sz="2400" dirty="0"/>
              <a:t>if not Reactionary</a:t>
            </a:r>
          </a:p>
          <a:p>
            <a:pPr lvl="1"/>
            <a:r>
              <a:rPr lang="en-US" altLang="en-US" dirty="0"/>
              <a:t>Common goal: prevent another revolution </a:t>
            </a:r>
          </a:p>
          <a:p>
            <a:pPr lvl="1"/>
            <a:r>
              <a:rPr lang="en-US" altLang="en-US" dirty="0"/>
              <a:t>Liberties and rights of American and French Revolutions de-emphasized</a:t>
            </a:r>
          </a:p>
          <a:p>
            <a:pPr lvl="1"/>
            <a:r>
              <a:rPr lang="en-US" altLang="en-US" dirty="0" smtClean="0"/>
              <a:t>Big </a:t>
            </a:r>
            <a:r>
              <a:rPr lang="en-US" altLang="en-US" dirty="0"/>
              <a:t>4 as </a:t>
            </a:r>
            <a:r>
              <a:rPr lang="en-US" altLang="en-US" dirty="0">
                <a:solidFill>
                  <a:srgbClr val="FF0000"/>
                </a:solidFill>
              </a:rPr>
              <a:t>Policemen </a:t>
            </a:r>
            <a:r>
              <a:rPr lang="en-US" altLang="en-US" dirty="0"/>
              <a:t>against </a:t>
            </a:r>
            <a:r>
              <a:rPr lang="en-US" altLang="en-US" dirty="0" smtClean="0"/>
              <a:t>Rev</a:t>
            </a:r>
          </a:p>
          <a:p>
            <a:pPr lvl="1"/>
            <a:r>
              <a:rPr lang="en-US" altLang="en-US" dirty="0"/>
              <a:t>The two great 19</a:t>
            </a:r>
            <a:r>
              <a:rPr lang="en-US" altLang="en-US" baseline="30000" dirty="0"/>
              <a:t>th</a:t>
            </a:r>
            <a:r>
              <a:rPr lang="en-US" altLang="en-US" dirty="0"/>
              <a:t> Century European Movements - </a:t>
            </a:r>
            <a:r>
              <a:rPr lang="en-US" altLang="en-US" dirty="0">
                <a:solidFill>
                  <a:srgbClr val="FF0000"/>
                </a:solidFill>
              </a:rPr>
              <a:t>liberalism and nationalism </a:t>
            </a:r>
            <a:r>
              <a:rPr lang="en-US" altLang="en-US" dirty="0"/>
              <a:t>- halted, temporarily.  </a:t>
            </a:r>
          </a:p>
          <a:p>
            <a:pPr lvl="1"/>
            <a:r>
              <a:rPr lang="en-US" altLang="en-US" dirty="0"/>
              <a:t>Not crushed : Italy under Garibaldi and Cavour, Prussia under Bismarck</a:t>
            </a:r>
          </a:p>
          <a:p>
            <a:r>
              <a:rPr lang="en-US" altLang="en-US" sz="2400" dirty="0">
                <a:solidFill>
                  <a:srgbClr val="FF0000"/>
                </a:solidFill>
              </a:rPr>
              <a:t>Austria</a:t>
            </a:r>
            <a:r>
              <a:rPr lang="en-US" altLang="en-US" sz="2400" dirty="0"/>
              <a:t> won undue influence </a:t>
            </a:r>
            <a:endParaRPr lang="en-US" altLang="en-US" sz="2400" dirty="0" smtClean="0"/>
          </a:p>
          <a:p>
            <a:r>
              <a:rPr lang="en-US" altLang="en-US" sz="2400" dirty="0"/>
              <a:t>Prevented widespread European war for nearly </a:t>
            </a:r>
            <a:r>
              <a:rPr lang="en-US" altLang="en-US" sz="2400" dirty="0">
                <a:solidFill>
                  <a:srgbClr val="FF0000"/>
                </a:solidFill>
              </a:rPr>
              <a:t>100 years </a:t>
            </a:r>
            <a:r>
              <a:rPr lang="en-US" altLang="en-US" sz="2400" dirty="0"/>
              <a:t>(1815–1914)</a:t>
            </a:r>
          </a:p>
          <a:p>
            <a:r>
              <a:rPr lang="en-US" altLang="en-US" sz="2400" dirty="0"/>
              <a:t>“Gentlemen's Agreement" - verbal, no constitution</a:t>
            </a:r>
          </a:p>
          <a:p>
            <a:endParaRPr lang="en-US" altLang="en-US" sz="2400" dirty="0"/>
          </a:p>
          <a:p>
            <a:endParaRPr lang="en-US" altLang="en-US" sz="2400" dirty="0"/>
          </a:p>
        </p:txBody>
      </p:sp>
    </p:spTree>
    <p:extLst>
      <p:ext uri="{BB962C8B-B14F-4D97-AF65-F5344CB8AC3E}">
        <p14:creationId xmlns:p14="http://schemas.microsoft.com/office/powerpoint/2010/main" val="1172464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p:txBody>
          <a:bodyPr>
            <a:noAutofit/>
          </a:bodyPr>
          <a:lstStyle/>
          <a:p>
            <a:r>
              <a:rPr lang="en-US" altLang="en-US" sz="3600" dirty="0"/>
              <a:t>Analysis of Congress of Vienna </a:t>
            </a:r>
            <a:r>
              <a:rPr lang="en-US" altLang="en-US" sz="3600" dirty="0" smtClean="0">
                <a:solidFill>
                  <a:srgbClr val="FF0000"/>
                </a:solidFill>
              </a:rPr>
              <a:t>on Prussia and Germany </a:t>
            </a:r>
            <a:endParaRPr lang="en-US" sz="3600" dirty="0">
              <a:solidFill>
                <a:srgbClr val="FF0000"/>
              </a:solidFill>
            </a:endParaRPr>
          </a:p>
        </p:txBody>
      </p:sp>
      <p:sp>
        <p:nvSpPr>
          <p:cNvPr id="49155" name="Inhaltsplatzhalter 1"/>
          <p:cNvSpPr>
            <a:spLocks noGrp="1"/>
          </p:cNvSpPr>
          <p:nvPr>
            <p:ph idx="4294967295"/>
          </p:nvPr>
        </p:nvSpPr>
        <p:spPr/>
        <p:txBody>
          <a:bodyPr>
            <a:normAutofit lnSpcReduction="10000"/>
          </a:bodyPr>
          <a:lstStyle/>
          <a:p>
            <a:r>
              <a:rPr lang="en-US" dirty="0" smtClean="0">
                <a:solidFill>
                  <a:srgbClr val="FF0000"/>
                </a:solidFill>
              </a:rPr>
              <a:t>German Confederation </a:t>
            </a:r>
          </a:p>
          <a:p>
            <a:r>
              <a:rPr lang="en-US" dirty="0" smtClean="0"/>
              <a:t>Prussian Dominance </a:t>
            </a:r>
          </a:p>
          <a:p>
            <a:pPr lvl="1"/>
            <a:r>
              <a:rPr lang="en-US" dirty="0" smtClean="0"/>
              <a:t>Prussia was obvious candidate to challenge France</a:t>
            </a:r>
            <a:endParaRPr lang="en-US" dirty="0"/>
          </a:p>
          <a:p>
            <a:pPr lvl="1"/>
            <a:r>
              <a:rPr lang="en-US" dirty="0" smtClean="0"/>
              <a:t>Prussia as defender </a:t>
            </a:r>
            <a:r>
              <a:rPr lang="en-US" dirty="0"/>
              <a:t>of small western German </a:t>
            </a:r>
            <a:r>
              <a:rPr lang="en-US" dirty="0" smtClean="0"/>
              <a:t>states</a:t>
            </a:r>
          </a:p>
          <a:p>
            <a:pPr lvl="1"/>
            <a:r>
              <a:rPr lang="en-US" dirty="0"/>
              <a:t>Prussia didn’t want </a:t>
            </a:r>
            <a:r>
              <a:rPr lang="en-US" dirty="0" smtClean="0"/>
              <a:t>German unification…or wanted it strictly on their terms </a:t>
            </a:r>
          </a:p>
          <a:p>
            <a:r>
              <a:rPr lang="en-US" dirty="0" smtClean="0"/>
              <a:t>People </a:t>
            </a:r>
            <a:r>
              <a:rPr lang="en-US" dirty="0"/>
              <a:t>saw need in reformation of institutions -&gt;  constitutions were written </a:t>
            </a:r>
          </a:p>
          <a:p>
            <a:r>
              <a:rPr lang="en-US" dirty="0" err="1">
                <a:solidFill>
                  <a:srgbClr val="FF0000"/>
                </a:solidFill>
              </a:rPr>
              <a:t>Burschenschaften</a:t>
            </a:r>
            <a:r>
              <a:rPr lang="en-US" dirty="0"/>
              <a:t> – wanted unity and national power </a:t>
            </a:r>
            <a:endParaRPr lang="en-US" u="sng" dirty="0"/>
          </a:p>
          <a:p>
            <a:r>
              <a:rPr lang="en-US" dirty="0">
                <a:solidFill>
                  <a:srgbClr val="FF0000"/>
                </a:solidFill>
              </a:rPr>
              <a:t>Prussian Customs Law of 1818 </a:t>
            </a:r>
            <a:r>
              <a:rPr lang="en-US" dirty="0"/>
              <a:t>– united territories into custom unions </a:t>
            </a:r>
          </a:p>
          <a:p>
            <a:r>
              <a:rPr lang="en-US" dirty="0" smtClean="0"/>
              <a:t>1830’s </a:t>
            </a:r>
            <a:r>
              <a:rPr lang="en-US" dirty="0"/>
              <a:t>– formation of Zollverein (Customs Union) excluding Austria </a:t>
            </a:r>
          </a:p>
          <a:p>
            <a:endParaRPr lang="en-US" dirty="0"/>
          </a:p>
          <a:p>
            <a:endParaRPr lang="en-US" dirty="0"/>
          </a:p>
        </p:txBody>
      </p:sp>
    </p:spTree>
    <p:extLst>
      <p:ext uri="{BB962C8B-B14F-4D97-AF65-F5344CB8AC3E}">
        <p14:creationId xmlns:p14="http://schemas.microsoft.com/office/powerpoint/2010/main" val="1404563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Outline </a:t>
            </a:r>
            <a:endParaRPr lang="en-US" dirty="0"/>
          </a:p>
        </p:txBody>
      </p:sp>
      <p:sp>
        <p:nvSpPr>
          <p:cNvPr id="3" name="Content Placeholder 2"/>
          <p:cNvSpPr>
            <a:spLocks noGrp="1"/>
          </p:cNvSpPr>
          <p:nvPr>
            <p:ph idx="1"/>
          </p:nvPr>
        </p:nvSpPr>
        <p:spPr/>
        <p:txBody>
          <a:bodyPr>
            <a:normAutofit fontScale="92500" lnSpcReduction="20000"/>
          </a:bodyPr>
          <a:lstStyle/>
          <a:p>
            <a:pPr lvl="0"/>
            <a:r>
              <a:rPr lang="en-US" dirty="0"/>
              <a:t>Neither holy, nor Roman, nor an Empire: “300 </a:t>
            </a:r>
            <a:r>
              <a:rPr lang="en-US" dirty="0" err="1"/>
              <a:t>Germanies</a:t>
            </a:r>
            <a:r>
              <a:rPr lang="en-US" dirty="0"/>
              <a:t>” </a:t>
            </a:r>
            <a:endParaRPr lang="en-US" dirty="0" smtClean="0"/>
          </a:p>
          <a:p>
            <a:pPr lvl="0"/>
            <a:r>
              <a:rPr lang="en-US" dirty="0" smtClean="0"/>
              <a:t>Impact </a:t>
            </a:r>
            <a:r>
              <a:rPr lang="en-US" dirty="0"/>
              <a:t>of the Congress of Vienna on Germany and Prussia </a:t>
            </a:r>
            <a:endParaRPr lang="en-US" dirty="0" smtClean="0"/>
          </a:p>
          <a:p>
            <a:pPr lvl="0"/>
            <a:r>
              <a:rPr lang="en-US" dirty="0" smtClean="0"/>
              <a:t>"</a:t>
            </a:r>
            <a:r>
              <a:rPr lang="en-US" dirty="0" smtClean="0"/>
              <a:t>Siamese </a:t>
            </a:r>
            <a:r>
              <a:rPr lang="en-US" dirty="0"/>
              <a:t>Twins</a:t>
            </a:r>
            <a:r>
              <a:rPr lang="en-US" dirty="0" smtClean="0"/>
              <a:t>":  </a:t>
            </a:r>
            <a:r>
              <a:rPr lang="en-US" dirty="0" err="1" smtClean="0"/>
              <a:t>Zollverien</a:t>
            </a:r>
            <a:r>
              <a:rPr lang="en-US" dirty="0" smtClean="0"/>
              <a:t> </a:t>
            </a:r>
            <a:r>
              <a:rPr lang="en-US" dirty="0"/>
              <a:t>and Railroads </a:t>
            </a:r>
            <a:endParaRPr lang="en-US" dirty="0" smtClean="0"/>
          </a:p>
          <a:p>
            <a:pPr lvl="0"/>
            <a:r>
              <a:rPr lang="en-US" dirty="0" smtClean="0"/>
              <a:t>Struggles </a:t>
            </a:r>
            <a:r>
              <a:rPr lang="en-US" dirty="0"/>
              <a:t>for Nationalism, Liberalism and Democracy in </a:t>
            </a:r>
            <a:r>
              <a:rPr lang="en-US" dirty="0" err="1" smtClean="0"/>
              <a:t>Vormaerz</a:t>
            </a:r>
            <a:r>
              <a:rPr lang="en-US" dirty="0" smtClean="0"/>
              <a:t>:</a:t>
            </a:r>
            <a:endParaRPr lang="en-US" dirty="0" smtClean="0"/>
          </a:p>
          <a:p>
            <a:pPr lvl="1"/>
            <a:r>
              <a:rPr lang="en-US" dirty="0" smtClean="0"/>
              <a:t>Wartburg </a:t>
            </a:r>
            <a:r>
              <a:rPr lang="en-US" dirty="0"/>
              <a:t>Festival (</a:t>
            </a:r>
            <a:r>
              <a:rPr lang="en-US" dirty="0" smtClean="0"/>
              <a:t>1817)</a:t>
            </a:r>
          </a:p>
          <a:p>
            <a:pPr lvl="1"/>
            <a:r>
              <a:rPr lang="en-US" dirty="0" smtClean="0"/>
              <a:t>Carlsbad Decrees </a:t>
            </a:r>
            <a:r>
              <a:rPr lang="en-US" dirty="0"/>
              <a:t>(</a:t>
            </a:r>
            <a:r>
              <a:rPr lang="en-US" dirty="0" smtClean="0"/>
              <a:t>1819)</a:t>
            </a:r>
          </a:p>
          <a:p>
            <a:pPr lvl="1"/>
            <a:r>
              <a:rPr lang="en-US" dirty="0" err="1" smtClean="0"/>
              <a:t>Hambach</a:t>
            </a:r>
            <a:r>
              <a:rPr lang="en-US" dirty="0" smtClean="0"/>
              <a:t> </a:t>
            </a:r>
            <a:r>
              <a:rPr lang="en-US" dirty="0"/>
              <a:t>Festival (1832) </a:t>
            </a:r>
            <a:endParaRPr lang="en-US" dirty="0" smtClean="0"/>
          </a:p>
          <a:p>
            <a:pPr lvl="1"/>
            <a:r>
              <a:rPr lang="en-US" dirty="0" smtClean="0"/>
              <a:t>Gottingen </a:t>
            </a:r>
            <a:r>
              <a:rPr lang="en-US" dirty="0"/>
              <a:t>Seven (</a:t>
            </a:r>
            <a:r>
              <a:rPr lang="en-US" dirty="0" smtClean="0"/>
              <a:t>1837)</a:t>
            </a:r>
          </a:p>
          <a:p>
            <a:r>
              <a:rPr lang="en-US" dirty="0" smtClean="0"/>
              <a:t>The Spirit of ‘48</a:t>
            </a:r>
          </a:p>
          <a:p>
            <a:pPr lvl="1"/>
            <a:r>
              <a:rPr lang="en-US" dirty="0" smtClean="0"/>
              <a:t>Frankfurt </a:t>
            </a:r>
            <a:r>
              <a:rPr lang="en-US" dirty="0"/>
              <a:t>Parliament </a:t>
            </a:r>
          </a:p>
          <a:p>
            <a:pPr lvl="1"/>
            <a:r>
              <a:rPr lang="en-US" dirty="0" smtClean="0"/>
              <a:t>Constitution </a:t>
            </a:r>
            <a:r>
              <a:rPr lang="en-US" dirty="0"/>
              <a:t>of St. Paul's </a:t>
            </a:r>
            <a:r>
              <a:rPr lang="en-US" dirty="0" smtClean="0"/>
              <a:t>Church</a:t>
            </a:r>
          </a:p>
          <a:p>
            <a:pPr lvl="1"/>
            <a:r>
              <a:rPr lang="en-US" dirty="0"/>
              <a:t>Erfurt </a:t>
            </a:r>
            <a:r>
              <a:rPr lang="en-US" dirty="0" smtClean="0"/>
              <a:t>Union &amp; Punctuation/Humiliation </a:t>
            </a:r>
            <a:r>
              <a:rPr lang="en-US" dirty="0"/>
              <a:t>of </a:t>
            </a:r>
            <a:r>
              <a:rPr lang="en-US" dirty="0" err="1"/>
              <a:t>Olmutz</a:t>
            </a:r>
            <a:endParaRPr lang="en-US" dirty="0"/>
          </a:p>
          <a:p>
            <a:endParaRPr lang="en-US" dirty="0"/>
          </a:p>
        </p:txBody>
      </p:sp>
    </p:spTree>
    <p:extLst>
      <p:ext uri="{BB962C8B-B14F-4D97-AF65-F5344CB8AC3E}">
        <p14:creationId xmlns:p14="http://schemas.microsoft.com/office/powerpoint/2010/main" val="479023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p:txBody>
          <a:bodyPr>
            <a:noAutofit/>
          </a:bodyPr>
          <a:lstStyle/>
          <a:p>
            <a:r>
              <a:rPr lang="en-US" dirty="0"/>
              <a:t>Congress of Vienna’s Impact on Prussia</a:t>
            </a:r>
          </a:p>
        </p:txBody>
      </p:sp>
      <p:sp>
        <p:nvSpPr>
          <p:cNvPr id="50179" name="Inhaltsplatzhalter 2"/>
          <p:cNvSpPr>
            <a:spLocks noGrp="1"/>
          </p:cNvSpPr>
          <p:nvPr>
            <p:ph idx="4294967295"/>
          </p:nvPr>
        </p:nvSpPr>
        <p:spPr/>
        <p:txBody>
          <a:bodyPr/>
          <a:lstStyle/>
          <a:p>
            <a:endParaRPr lang="en-US"/>
          </a:p>
        </p:txBody>
      </p:sp>
      <p:pic>
        <p:nvPicPr>
          <p:cNvPr id="50180" name="Picture 2" descr="http://www.zum.de/whkmla/histatlas/germany/pr181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508125"/>
            <a:ext cx="8351838"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4941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28789" y="407988"/>
            <a:ext cx="11565228" cy="2360970"/>
          </a:xfrm>
          <a:ln/>
          <a:extLst>
            <a:ext uri="{91240B29-F687-4F45-9708-019B960494DF}">
              <a14:hiddenLine xmlns:a14="http://schemas.microsoft.com/office/drawing/2010/main" w="9525">
                <a:solidFill>
                  <a:srgbClr val="000000"/>
                </a:solidFill>
                <a:round/>
                <a:headEnd/>
                <a:tailEnd/>
              </a14:hiddenLine>
            </a:ext>
          </a:extLst>
        </p:spPr>
        <p:txBody>
          <a:bodyPr vert="horz" lIns="0" tIns="30857" rIns="0" bIns="0" rtlCol="0" anchor="ctr">
            <a:normAutofit fontScale="90000"/>
          </a:bodyPr>
          <a:lstStyle/>
          <a:p>
            <a:pPr algn="ctr">
              <a:tabLst>
                <a:tab pos="657225" algn="l"/>
                <a:tab pos="1312863" algn="l"/>
                <a:tab pos="1970088" algn="l"/>
                <a:tab pos="2627313" algn="l"/>
                <a:tab pos="3282950" algn="l"/>
                <a:tab pos="3940175" algn="l"/>
                <a:tab pos="4595813" algn="l"/>
                <a:tab pos="5253038" algn="l"/>
                <a:tab pos="5910263" algn="l"/>
                <a:tab pos="6564313" algn="l"/>
                <a:tab pos="7221538" algn="l"/>
              </a:tabLst>
            </a:pPr>
            <a:r>
              <a:rPr lang="de-DE" dirty="0" smtClean="0"/>
              <a:t>'</a:t>
            </a:r>
            <a:r>
              <a:rPr lang="de-DE" dirty="0"/>
              <a:t>'Siamese Twins'': </a:t>
            </a:r>
            <a:r>
              <a:rPr lang="de-DE" dirty="0" smtClean="0"/>
              <a:t> </a:t>
            </a:r>
            <a:r>
              <a:rPr lang="de-DE" dirty="0"/>
              <a:t>Zollverein </a:t>
            </a:r>
            <a:r>
              <a:rPr lang="de-DE" dirty="0" smtClean="0"/>
              <a:t>&amp; Railroads</a:t>
            </a:r>
            <a:r>
              <a:rPr lang="de-DE" dirty="0"/>
              <a:t/>
            </a:r>
            <a:br>
              <a:rPr lang="de-DE" dirty="0"/>
            </a:br>
            <a:r>
              <a:rPr lang="de-DE" sz="6600" dirty="0"/>
              <a:t/>
            </a:r>
            <a:br>
              <a:rPr lang="de-DE" sz="6600" dirty="0"/>
            </a:br>
            <a:endParaRPr lang="de-DE" sz="6600" dirty="0"/>
          </a:p>
        </p:txBody>
      </p:sp>
      <p:pic>
        <p:nvPicPr>
          <p:cNvPr id="604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628" y="1588473"/>
            <a:ext cx="8645042" cy="48624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652755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
            </a:r>
            <a:br>
              <a:rPr lang="de-DE" dirty="0" smtClean="0"/>
            </a:br>
            <a:r>
              <a:rPr lang="de-DE" dirty="0"/>
              <a:t/>
            </a:r>
            <a:br>
              <a:rPr lang="de-DE" dirty="0"/>
            </a:br>
            <a:r>
              <a:rPr lang="de-DE" dirty="0" smtClean="0"/>
              <a:t>''Siamese Twins'':  Zollverein &amp; Railroads</a:t>
            </a:r>
            <a:br>
              <a:rPr lang="de-DE" dirty="0" smtClean="0"/>
            </a:br>
            <a:r>
              <a:rPr lang="de-DE" sz="6600" dirty="0" smtClean="0"/>
              <a:t/>
            </a:r>
            <a:br>
              <a:rPr lang="de-DE" sz="6600" dirty="0" smtClean="0"/>
            </a:br>
            <a:endParaRPr lang="en-US" dirty="0"/>
          </a:p>
        </p:txBody>
      </p:sp>
      <p:sp>
        <p:nvSpPr>
          <p:cNvPr id="62466" name="Rectangle 2"/>
          <p:cNvSpPr>
            <a:spLocks noGrp="1" noChangeArrowheads="1"/>
          </p:cNvSpPr>
          <p:nvPr>
            <p:ph idx="1"/>
          </p:nvPr>
        </p:nvSpPr>
        <p:spPr>
          <a:ln/>
          <a:extLst>
            <a:ext uri="{91240B29-F687-4F45-9708-019B960494DF}">
              <a14:hiddenLine xmlns:a14="http://schemas.microsoft.com/office/drawing/2010/main" w="9525">
                <a:solidFill>
                  <a:srgbClr val="000000"/>
                </a:solidFill>
                <a:round/>
                <a:headEnd/>
                <a:tailEnd/>
              </a14:hiddenLine>
            </a:ext>
          </a:extLst>
        </p:spPr>
        <p:txBody>
          <a:bodyPr vert="horz" lIns="0" tIns="27428" rIns="0" bIns="0" rtlCol="0" anchor="t">
            <a:normAutofit/>
          </a:bodyPr>
          <a:lstStyle/>
          <a:p>
            <a:pPr marL="431800" indent="-323850" defTabSz="449263">
              <a:spcBef>
                <a:spcPct val="20000"/>
              </a:spcBef>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sz="3000" dirty="0" smtClean="0"/>
              <a:t>The Zollverein and the railroads connected 39 Germanies, increasing economic and cultural ties, which were crucial steps to unification. </a:t>
            </a:r>
          </a:p>
          <a:p>
            <a:pPr marL="431800" indent="-323850" defTabSz="449263">
              <a:spcBef>
                <a:spcPct val="20000"/>
              </a:spcBef>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sz="3200" dirty="0"/>
              <a:t>Zollverein </a:t>
            </a:r>
            <a:r>
              <a:rPr lang="de-DE" sz="3200" dirty="0" err="1"/>
              <a:t>fostered</a:t>
            </a:r>
            <a:r>
              <a:rPr lang="de-DE" sz="3200" dirty="0"/>
              <a:t> </a:t>
            </a:r>
            <a:r>
              <a:rPr lang="de-DE" sz="3200" dirty="0" err="1"/>
              <a:t>commercial</a:t>
            </a:r>
            <a:r>
              <a:rPr lang="de-DE" sz="3200" dirty="0"/>
              <a:t> </a:t>
            </a:r>
            <a:r>
              <a:rPr lang="de-DE" sz="3200" dirty="0" err="1"/>
              <a:t>cooperation</a:t>
            </a:r>
            <a:r>
              <a:rPr lang="de-DE" sz="3200" dirty="0"/>
              <a:t>, </a:t>
            </a:r>
            <a:r>
              <a:rPr lang="de-DE" sz="3200" dirty="0" err="1"/>
              <a:t>improved</a:t>
            </a:r>
            <a:r>
              <a:rPr lang="de-DE" sz="3200" dirty="0"/>
              <a:t> </a:t>
            </a:r>
            <a:r>
              <a:rPr lang="de-DE" sz="3200" dirty="0" err="1"/>
              <a:t>communication</a:t>
            </a:r>
            <a:r>
              <a:rPr lang="de-DE" sz="3200" dirty="0"/>
              <a:t>, </a:t>
            </a:r>
            <a:r>
              <a:rPr lang="de-DE" sz="3200" dirty="0" err="1"/>
              <a:t>and</a:t>
            </a:r>
            <a:r>
              <a:rPr lang="de-DE" sz="3200" dirty="0"/>
              <a:t> </a:t>
            </a:r>
            <a:r>
              <a:rPr lang="de-DE" sz="3200" dirty="0" err="1"/>
              <a:t>catalyzed</a:t>
            </a:r>
            <a:r>
              <a:rPr lang="de-DE" sz="3200" dirty="0"/>
              <a:t> </a:t>
            </a:r>
            <a:r>
              <a:rPr lang="de-DE" sz="3200" dirty="0" err="1"/>
              <a:t>the</a:t>
            </a:r>
            <a:r>
              <a:rPr lang="de-DE" sz="3200" dirty="0"/>
              <a:t> </a:t>
            </a:r>
            <a:r>
              <a:rPr lang="de-DE" sz="3200" dirty="0" err="1"/>
              <a:t>rise</a:t>
            </a:r>
            <a:r>
              <a:rPr lang="de-DE" sz="3200" dirty="0"/>
              <a:t> </a:t>
            </a:r>
            <a:r>
              <a:rPr lang="de-DE" sz="3200" dirty="0" err="1"/>
              <a:t>of</a:t>
            </a:r>
            <a:r>
              <a:rPr lang="de-DE" sz="3200" dirty="0"/>
              <a:t> </a:t>
            </a:r>
            <a:r>
              <a:rPr lang="de-DE" sz="3200" dirty="0" err="1"/>
              <a:t>industries</a:t>
            </a:r>
            <a:r>
              <a:rPr lang="de-DE" sz="3200" dirty="0"/>
              <a:t>, </a:t>
            </a:r>
            <a:r>
              <a:rPr lang="de-DE" sz="3200" dirty="0" err="1"/>
              <a:t>and</a:t>
            </a:r>
            <a:r>
              <a:rPr lang="de-DE" sz="3200" dirty="0"/>
              <a:t> </a:t>
            </a:r>
            <a:r>
              <a:rPr lang="de-DE" sz="3200" dirty="0" err="1"/>
              <a:t>centralized</a:t>
            </a:r>
            <a:r>
              <a:rPr lang="de-DE" sz="3200" dirty="0"/>
              <a:t> </a:t>
            </a:r>
            <a:r>
              <a:rPr lang="de-DE" sz="3200" dirty="0" err="1"/>
              <a:t>banking</a:t>
            </a:r>
            <a:r>
              <a:rPr lang="de-DE" sz="3200" dirty="0"/>
              <a:t> </a:t>
            </a:r>
          </a:p>
          <a:p>
            <a:pPr marL="431800" indent="-323850" defTabSz="449263">
              <a:spcBef>
                <a:spcPct val="20000"/>
              </a:spcBef>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endParaRPr lang="de-DE" sz="3000" dirty="0"/>
          </a:p>
        </p:txBody>
      </p:sp>
    </p:spTree>
    <p:extLst>
      <p:ext uri="{BB962C8B-B14F-4D97-AF65-F5344CB8AC3E}">
        <p14:creationId xmlns:p14="http://schemas.microsoft.com/office/powerpoint/2010/main" val="409565172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ln/>
          <a:extLst>
            <a:ext uri="{91240B29-F687-4F45-9708-019B960494DF}">
              <a14:hiddenLine xmlns:a14="http://schemas.microsoft.com/office/drawing/2010/main" w="9525">
                <a:solidFill>
                  <a:srgbClr val="000000"/>
                </a:solidFill>
                <a:round/>
                <a:headEnd/>
                <a:tailEnd/>
              </a14:hiddenLine>
            </a:ext>
          </a:extLst>
        </p:spPr>
        <p:txBody>
          <a:bodyPr vert="horz" lIns="0" tIns="25142" rIns="0" bIns="0" rtlCol="0" anchor="ctr">
            <a:normAutofit/>
          </a:bodyPr>
          <a:lstStyle/>
          <a:p>
            <a:pPr defTabSz="449263">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a:t>The Zollverein (1818)</a:t>
            </a:r>
          </a:p>
        </p:txBody>
      </p:sp>
      <p:sp>
        <p:nvSpPr>
          <p:cNvPr id="64515" name="Rectangle 3"/>
          <p:cNvSpPr>
            <a:spLocks noGrp="1" noChangeArrowheads="1"/>
          </p:cNvSpPr>
          <p:nvPr>
            <p:ph idx="1"/>
          </p:nvPr>
        </p:nvSpPr>
        <p:spPr>
          <a:ln/>
          <a:extLst>
            <a:ext uri="{91240B29-F687-4F45-9708-019B960494DF}">
              <a14:hiddenLine xmlns:a14="http://schemas.microsoft.com/office/drawing/2010/main" w="9525">
                <a:solidFill>
                  <a:srgbClr val="000000"/>
                </a:solidFill>
                <a:round/>
                <a:headEnd/>
                <a:tailEnd/>
              </a14:hiddenLine>
            </a:ext>
          </a:extLst>
        </p:spPr>
        <p:txBody>
          <a:bodyPr vert="horz" lIns="0" tIns="15999" rIns="0" bIns="0" rtlCol="0">
            <a:normAutofit/>
          </a:bodyPr>
          <a:lstStyle/>
          <a:p>
            <a:pPr marL="431800" indent="-323850" defTabSz="449263">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smtClean="0"/>
              <a:t>1790, 1,800 Tariff Borders in German land</a:t>
            </a:r>
          </a:p>
          <a:p>
            <a:pPr marL="431800" indent="-323850" defTabSz="449263">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a:t>Free </a:t>
            </a:r>
            <a:r>
              <a:rPr lang="de-DE" dirty="0" err="1"/>
              <a:t>trade</a:t>
            </a:r>
            <a:endParaRPr lang="de-DE" dirty="0"/>
          </a:p>
          <a:p>
            <a:pPr marL="431800" indent="-323850" defTabSz="449263">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err="1" smtClean="0"/>
              <a:t>Tariff</a:t>
            </a:r>
            <a:r>
              <a:rPr lang="de-DE" dirty="0" smtClean="0"/>
              <a:t> </a:t>
            </a:r>
            <a:r>
              <a:rPr lang="de-DE" dirty="0"/>
              <a:t>Reform Act 1818 → formed the </a:t>
            </a:r>
            <a:r>
              <a:rPr lang="de-DE" dirty="0">
                <a:solidFill>
                  <a:srgbClr val="FF0000"/>
                </a:solidFill>
              </a:rPr>
              <a:t>North German Zollverein</a:t>
            </a:r>
          </a:p>
          <a:p>
            <a:pPr marL="431800" indent="-323850" defTabSz="449263">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smtClean="0"/>
              <a:t>1834</a:t>
            </a:r>
            <a:r>
              <a:rPr lang="de-DE" dirty="0"/>
              <a:t>, </a:t>
            </a:r>
            <a:r>
              <a:rPr lang="de-DE" dirty="0">
                <a:solidFill>
                  <a:srgbClr val="FF0000"/>
                </a:solidFill>
              </a:rPr>
              <a:t>German Zollverein </a:t>
            </a:r>
            <a:r>
              <a:rPr lang="de-DE" dirty="0"/>
              <a:t>established </a:t>
            </a:r>
          </a:p>
          <a:p>
            <a:pPr marL="889000" lvl="1" indent="-323850" defTabSz="449263">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sz="2800" dirty="0" smtClean="0"/>
              <a:t>North </a:t>
            </a:r>
            <a:r>
              <a:rPr lang="de-DE" sz="2800" dirty="0"/>
              <a:t>German ZV+South German ZV+Central German Trade </a:t>
            </a:r>
            <a:r>
              <a:rPr lang="de-DE" sz="2800" dirty="0" smtClean="0"/>
              <a:t>Union</a:t>
            </a:r>
            <a:endParaRPr lang="de-DE" sz="2800" dirty="0"/>
          </a:p>
          <a:p>
            <a:pPr marL="889000" lvl="1" indent="-323850" defTabSz="449263">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sz="2800" dirty="0" smtClean="0"/>
              <a:t>Included 25 </a:t>
            </a:r>
            <a:r>
              <a:rPr lang="de-DE" sz="2800" dirty="0"/>
              <a:t>states with a population of 26 million people</a:t>
            </a:r>
          </a:p>
          <a:p>
            <a:pPr marL="431800" indent="-323850" defTabSz="449263">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smtClean="0"/>
              <a:t>Uniform </a:t>
            </a:r>
            <a:r>
              <a:rPr lang="de-DE" dirty="0"/>
              <a:t>tariff was </a:t>
            </a:r>
            <a:r>
              <a:rPr lang="de-DE" dirty="0" smtClean="0"/>
              <a:t>instituted </a:t>
            </a:r>
            <a:r>
              <a:rPr lang="de-DE" dirty="0"/>
              <a:t>against all non-members </a:t>
            </a:r>
            <a:r>
              <a:rPr lang="de-DE" dirty="0" smtClean="0"/>
              <a:t>(including Austria, Mecklenburg, and </a:t>
            </a:r>
            <a:r>
              <a:rPr lang="de-DE" dirty="0"/>
              <a:t>Hanseatic towns) </a:t>
            </a:r>
          </a:p>
          <a:p>
            <a:pPr marL="431800" indent="-323850" defTabSz="449263">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smtClean="0"/>
              <a:t>Customs </a:t>
            </a:r>
            <a:r>
              <a:rPr lang="de-DE" dirty="0"/>
              <a:t>duties increased from 12 million to 21 million </a:t>
            </a:r>
            <a:r>
              <a:rPr lang="de-DE" sz="2900" dirty="0"/>
              <a:t>guilders</a:t>
            </a:r>
          </a:p>
          <a:p>
            <a:pPr marL="431800" indent="-323850" defTabSz="449263">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endParaRPr lang="de-DE" dirty="0"/>
          </a:p>
        </p:txBody>
      </p:sp>
    </p:spTree>
    <p:extLst>
      <p:ext uri="{BB962C8B-B14F-4D97-AF65-F5344CB8AC3E}">
        <p14:creationId xmlns:p14="http://schemas.microsoft.com/office/powerpoint/2010/main" val="331480099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The Zollverein (1818)</a:t>
            </a:r>
            <a:endParaRPr lang="en-US" dirty="0"/>
          </a:p>
        </p:txBody>
      </p:sp>
      <p:sp>
        <p:nvSpPr>
          <p:cNvPr id="66562" name="Rectangle 2"/>
          <p:cNvSpPr>
            <a:spLocks noGrp="1" noChangeArrowheads="1"/>
          </p:cNvSpPr>
          <p:nvPr>
            <p:ph idx="1"/>
          </p:nvPr>
        </p:nvSpPr>
        <p:spPr>
          <a:ln/>
          <a:extLst>
            <a:ext uri="{91240B29-F687-4F45-9708-019B960494DF}">
              <a14:hiddenLine xmlns:a14="http://schemas.microsoft.com/office/drawing/2010/main" w="9525">
                <a:solidFill>
                  <a:srgbClr val="000000"/>
                </a:solidFill>
                <a:round/>
                <a:headEnd/>
                <a:tailEnd/>
              </a14:hiddenLine>
            </a:ext>
          </a:extLst>
        </p:spPr>
        <p:txBody>
          <a:bodyPr vert="horz" lIns="0" tIns="15999" rIns="0" bIns="0" rtlCol="0" anchor="t">
            <a:normAutofit/>
          </a:bodyPr>
          <a:lstStyle/>
          <a:p>
            <a:pPr marL="431800" indent="-323850" defTabSz="449263">
              <a:spcBef>
                <a:spcPct val="20000"/>
              </a:spcBef>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sz="3200" dirty="0" err="1"/>
              <a:t>Dominated</a:t>
            </a:r>
            <a:r>
              <a:rPr lang="de-DE" sz="3200" dirty="0"/>
              <a:t> </a:t>
            </a:r>
            <a:r>
              <a:rPr lang="de-DE" sz="3200" dirty="0" err="1"/>
              <a:t>by</a:t>
            </a:r>
            <a:r>
              <a:rPr lang="de-DE" sz="3200" dirty="0"/>
              <a:t> </a:t>
            </a:r>
            <a:r>
              <a:rPr lang="de-DE" sz="3200" dirty="0" err="1"/>
              <a:t>Prussia</a:t>
            </a:r>
            <a:endParaRPr lang="de-DE" sz="3200" dirty="0"/>
          </a:p>
          <a:p>
            <a:pPr marL="431800" indent="-323850" defTabSz="449263">
              <a:spcBef>
                <a:spcPct val="20000"/>
              </a:spcBef>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sz="3200" dirty="0" err="1" smtClean="0"/>
              <a:t>Excluded</a:t>
            </a:r>
            <a:r>
              <a:rPr lang="de-DE" sz="3200" dirty="0" smtClean="0"/>
              <a:t> </a:t>
            </a:r>
            <a:r>
              <a:rPr lang="de-DE" sz="3200" dirty="0"/>
              <a:t>Austria because of its highly </a:t>
            </a:r>
            <a:r>
              <a:rPr lang="de-DE" sz="3200" dirty="0" err="1"/>
              <a:t>protected</a:t>
            </a:r>
            <a:r>
              <a:rPr lang="de-DE" sz="3200" dirty="0"/>
              <a:t> </a:t>
            </a:r>
            <a:r>
              <a:rPr lang="de-DE" sz="3200" dirty="0" err="1" smtClean="0"/>
              <a:t>industry</a:t>
            </a:r>
            <a:r>
              <a:rPr lang="de-DE" sz="3200" dirty="0" smtClean="0"/>
              <a:t>; </a:t>
            </a:r>
            <a:r>
              <a:rPr lang="de-DE" sz="3200" dirty="0" err="1" smtClean="0"/>
              <a:t>this</a:t>
            </a:r>
            <a:r>
              <a:rPr lang="de-DE" sz="3200" dirty="0" smtClean="0"/>
              <a:t> </a:t>
            </a:r>
            <a:r>
              <a:rPr lang="de-DE" sz="3200" dirty="0"/>
              <a:t>intensified the Austro-Prussian rivalry for dominance in Europe</a:t>
            </a:r>
          </a:p>
          <a:p>
            <a:pPr marL="431800" indent="-323850" defTabSz="449263">
              <a:spcBef>
                <a:spcPct val="20000"/>
              </a:spcBef>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sz="3200" dirty="0" smtClean="0"/>
              <a:t>1851-54 </a:t>
            </a:r>
            <a:r>
              <a:rPr lang="de-DE" sz="3200" dirty="0"/>
              <a:t>negotiated treaties with </a:t>
            </a:r>
            <a:r>
              <a:rPr lang="de-DE" sz="3200" dirty="0" smtClean="0"/>
              <a:t>Holland</a:t>
            </a:r>
            <a:r>
              <a:rPr lang="de-DE" sz="3200" dirty="0"/>
              <a:t>, </a:t>
            </a:r>
            <a:r>
              <a:rPr lang="de-DE" sz="3200" dirty="0" smtClean="0"/>
              <a:t>Britain </a:t>
            </a:r>
            <a:r>
              <a:rPr lang="de-DE" sz="3200" dirty="0"/>
              <a:t>and Belgium </a:t>
            </a:r>
          </a:p>
          <a:p>
            <a:pPr marL="431800" indent="-323850" defTabSz="449263">
              <a:spcBef>
                <a:spcPct val="20000"/>
              </a:spcBef>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endParaRPr lang="de-DE" sz="3200" dirty="0"/>
          </a:p>
        </p:txBody>
      </p:sp>
    </p:spTree>
    <p:extLst>
      <p:ext uri="{BB962C8B-B14F-4D97-AF65-F5344CB8AC3E}">
        <p14:creationId xmlns:p14="http://schemas.microsoft.com/office/powerpoint/2010/main" val="1014321218"/>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837127" y="164639"/>
            <a:ext cx="9435337" cy="692799"/>
          </a:xfrm>
          <a:prstGeom prst="rect">
            <a:avLst/>
          </a:prstGeom>
        </p:spPr>
        <p:txBody>
          <a:bodyPr vert="horz" lIns="91425" tIns="91425" rIns="91425" bIns="91425" rtlCol="0" anchor="t" anchorCtr="0">
            <a:noAutofit/>
          </a:bodyPr>
          <a:lstStyle/>
          <a:p>
            <a:pPr marL="0" indent="0" algn="l">
              <a:spcBef>
                <a:spcPts val="0"/>
              </a:spcBef>
            </a:pPr>
            <a:r>
              <a:rPr lang="de-DE" sz="2800" dirty="0"/>
              <a:t>The Zollverein (1818)</a:t>
            </a:r>
            <a:endParaRPr lang="en" sz="2800" dirty="0"/>
          </a:p>
        </p:txBody>
      </p:sp>
      <p:pic>
        <p:nvPicPr>
          <p:cNvPr id="68" name="Shape 68"/>
          <p:cNvPicPr preferRelativeResize="0"/>
          <p:nvPr/>
        </p:nvPicPr>
        <p:blipFill>
          <a:blip r:embed="rId3" cstate="print">
            <a:alphaModFix/>
          </a:blip>
          <a:stretch>
            <a:fillRect/>
          </a:stretch>
        </p:blipFill>
        <p:spPr>
          <a:xfrm>
            <a:off x="3048000" y="877367"/>
            <a:ext cx="6336703" cy="5535677"/>
          </a:xfrm>
          <a:prstGeom prst="rect">
            <a:avLst/>
          </a:prstGeom>
          <a:noFill/>
          <a:ln>
            <a:noFill/>
          </a:ln>
        </p:spPr>
      </p:pic>
    </p:spTree>
    <p:extLst>
      <p:ext uri="{BB962C8B-B14F-4D97-AF65-F5344CB8AC3E}">
        <p14:creationId xmlns:p14="http://schemas.microsoft.com/office/powerpoint/2010/main" val="882651314"/>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ln/>
          <a:extLst>
            <a:ext uri="{91240B29-F687-4F45-9708-019B960494DF}">
              <a14:hiddenLine xmlns:a14="http://schemas.microsoft.com/office/drawing/2010/main" w="9525">
                <a:solidFill>
                  <a:srgbClr val="000000"/>
                </a:solidFill>
                <a:round/>
                <a:headEnd/>
                <a:tailEnd/>
              </a14:hiddenLine>
            </a:ext>
          </a:extLst>
        </p:spPr>
        <p:txBody>
          <a:bodyPr vert="horz" lIns="0" tIns="25142" rIns="0" bIns="0" rtlCol="0" anchor="ctr">
            <a:normAutofit/>
          </a:bodyPr>
          <a:lstStyle/>
          <a:p>
            <a:pPr defTabSz="449263">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a:t>The Zollverein (1818)</a:t>
            </a:r>
          </a:p>
        </p:txBody>
      </p:sp>
      <p:sp>
        <p:nvSpPr>
          <p:cNvPr id="70659" name="Rectangle 3"/>
          <p:cNvSpPr>
            <a:spLocks noGrp="1" noChangeArrowheads="1"/>
          </p:cNvSpPr>
          <p:nvPr>
            <p:ph idx="1"/>
          </p:nvPr>
        </p:nvSpPr>
        <p:spPr>
          <a:ln/>
          <a:extLst>
            <a:ext uri="{91240B29-F687-4F45-9708-019B960494DF}">
              <a14:hiddenLine xmlns:a14="http://schemas.microsoft.com/office/drawing/2010/main" w="9525">
                <a:solidFill>
                  <a:srgbClr val="000000"/>
                </a:solidFill>
                <a:round/>
                <a:headEnd/>
                <a:tailEnd/>
              </a14:hiddenLine>
            </a:ext>
          </a:extLst>
        </p:spPr>
        <p:txBody>
          <a:bodyPr vert="horz" lIns="0" tIns="18285" rIns="0" bIns="0" rtlCol="0">
            <a:normAutofit/>
          </a:bodyPr>
          <a:lstStyle/>
          <a:p>
            <a:pPr marL="107950" indent="0" defTabSz="449263">
              <a:buClr>
                <a:srgbClr val="000080"/>
              </a:buClr>
              <a:buSzPct val="45000"/>
              <a:buNone/>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a:t>'</a:t>
            </a:r>
            <a:r>
              <a:rPr lang="de-DE" dirty="0" smtClean="0"/>
              <a:t>'The </a:t>
            </a:r>
            <a:r>
              <a:rPr lang="de-DE" dirty="0"/>
              <a:t>Zollverein had brought the sentiment of German nationality out of the regions of hope and fancy into those of positive and material interests. The general feeling is that it is the first step towards what is called the Germanization of the people. It has broken down some of the strongest holds of alienation and hostility. By a community if interests on commerical and trading questions it has prepared the way for a political nationality.''</a:t>
            </a:r>
          </a:p>
          <a:p>
            <a:pPr marL="107950" indent="0" defTabSz="449263">
              <a:buClr>
                <a:srgbClr val="000080"/>
              </a:buClr>
              <a:buSzPct val="45000"/>
              <a:buNone/>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smtClean="0"/>
              <a:t>				- Dr</a:t>
            </a:r>
            <a:r>
              <a:rPr lang="de-DE" dirty="0"/>
              <a:t>. </a:t>
            </a:r>
            <a:r>
              <a:rPr lang="de-DE" dirty="0" smtClean="0"/>
              <a:t>Bowring of the British Foreign Service, </a:t>
            </a:r>
            <a:r>
              <a:rPr lang="de-DE" dirty="0"/>
              <a:t>1840</a:t>
            </a:r>
          </a:p>
        </p:txBody>
      </p:sp>
    </p:spTree>
    <p:extLst>
      <p:ext uri="{BB962C8B-B14F-4D97-AF65-F5344CB8AC3E}">
        <p14:creationId xmlns:p14="http://schemas.microsoft.com/office/powerpoint/2010/main" val="3540896474"/>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ln/>
          <a:extLst>
            <a:ext uri="{91240B29-F687-4F45-9708-019B960494DF}">
              <a14:hiddenLine xmlns:a14="http://schemas.microsoft.com/office/drawing/2010/main" w="9525">
                <a:solidFill>
                  <a:srgbClr val="000000"/>
                </a:solidFill>
                <a:round/>
                <a:headEnd/>
                <a:tailEnd/>
              </a14:hiddenLine>
            </a:ext>
          </a:extLst>
        </p:spPr>
        <p:txBody>
          <a:bodyPr vert="horz" lIns="0" tIns="25142" rIns="0" bIns="0" rtlCol="0" anchor="ctr">
            <a:normAutofit/>
          </a:bodyPr>
          <a:lstStyle/>
          <a:p>
            <a:pPr defTabSz="449263">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smtClean="0"/>
              <a:t>The Railroads </a:t>
            </a:r>
            <a:endParaRPr lang="de-DE" dirty="0"/>
          </a:p>
        </p:txBody>
      </p:sp>
      <p:sp>
        <p:nvSpPr>
          <p:cNvPr id="76803" name="Rectangle 3"/>
          <p:cNvSpPr>
            <a:spLocks noGrp="1" noChangeArrowheads="1"/>
          </p:cNvSpPr>
          <p:nvPr>
            <p:ph idx="1"/>
          </p:nvPr>
        </p:nvSpPr>
        <p:spPr>
          <a:ln/>
          <a:extLst>
            <a:ext uri="{91240B29-F687-4F45-9708-019B960494DF}">
              <a14:hiddenLine xmlns:a14="http://schemas.microsoft.com/office/drawing/2010/main" w="9525">
                <a:solidFill>
                  <a:srgbClr val="000000"/>
                </a:solidFill>
                <a:round/>
                <a:headEnd/>
                <a:tailEnd/>
              </a14:hiddenLine>
            </a:ext>
          </a:extLst>
        </p:spPr>
        <p:txBody>
          <a:bodyPr vert="horz" lIns="0" tIns="18285" rIns="0" bIns="0" rtlCol="0">
            <a:normAutofit/>
          </a:bodyPr>
          <a:lstStyle/>
          <a:p>
            <a:pPr marL="431800" indent="-323850" defTabSz="449263">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smtClean="0"/>
              <a:t>1835 </a:t>
            </a:r>
            <a:r>
              <a:rPr lang="de-DE" dirty="0"/>
              <a:t>the first Bayerische Ludwigsbahn, called ''Adler'', drove from Nürnberg to Fürth (6 kilometers)</a:t>
            </a:r>
          </a:p>
          <a:p>
            <a:pPr marL="431800" indent="-323850" defTabSz="449263">
              <a:spcBef>
                <a:spcPct val="20000"/>
              </a:spcBef>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a:t>1847, Union of the German Railways </a:t>
            </a:r>
            <a:r>
              <a:rPr lang="de-DE" dirty="0" smtClean="0"/>
              <a:t>established</a:t>
            </a:r>
            <a:endParaRPr lang="de-DE" dirty="0"/>
          </a:p>
          <a:p>
            <a:pPr marL="431800" indent="-323850" defTabSz="449263">
              <a:spcBef>
                <a:spcPct val="20000"/>
              </a:spcBef>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smtClean="0"/>
              <a:t>By 1850</a:t>
            </a:r>
            <a:r>
              <a:rPr lang="de-DE" dirty="0"/>
              <a:t>, </a:t>
            </a:r>
            <a:r>
              <a:rPr lang="de-DE" dirty="0" smtClean="0"/>
              <a:t>Germany </a:t>
            </a:r>
            <a:r>
              <a:rPr lang="de-DE" dirty="0"/>
              <a:t>had more than </a:t>
            </a:r>
            <a:r>
              <a:rPr lang="de-DE" dirty="0" smtClean="0"/>
              <a:t>5,000 km </a:t>
            </a:r>
            <a:r>
              <a:rPr lang="de-DE" dirty="0"/>
              <a:t>of traintracks</a:t>
            </a:r>
          </a:p>
          <a:p>
            <a:pPr marL="431800" indent="-323850" defTabSz="449263">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smtClean="0"/>
              <a:t>By </a:t>
            </a:r>
            <a:r>
              <a:rPr lang="de-DE" dirty="0"/>
              <a:t>1870 railroads </a:t>
            </a:r>
            <a:r>
              <a:rPr lang="de-DE" dirty="0" smtClean="0"/>
              <a:t>connected </a:t>
            </a:r>
            <a:r>
              <a:rPr lang="de-DE" dirty="0"/>
              <a:t>industrial </a:t>
            </a:r>
            <a:r>
              <a:rPr lang="de-DE" dirty="0" smtClean="0"/>
              <a:t>areas, coal mines, and harbors</a:t>
            </a:r>
          </a:p>
          <a:p>
            <a:pPr marL="431800" indent="-323850" defTabSz="449263">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smtClean="0"/>
              <a:t>Some passenger lines, notably Dresden </a:t>
            </a:r>
            <a:r>
              <a:rPr lang="de-DE" dirty="0"/>
              <a:t>to Leipzig.</a:t>
            </a:r>
          </a:p>
        </p:txBody>
      </p:sp>
    </p:spTree>
    <p:extLst>
      <p:ext uri="{BB962C8B-B14F-4D97-AF65-F5344CB8AC3E}">
        <p14:creationId xmlns:p14="http://schemas.microsoft.com/office/powerpoint/2010/main" val="38479219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The Railroads </a:t>
            </a:r>
            <a:endParaRPr lang="en-US" dirty="0"/>
          </a:p>
        </p:txBody>
      </p:sp>
      <p:pic>
        <p:nvPicPr>
          <p:cNvPr id="4" name="Content Placeholder 3"/>
          <p:cNvPicPr>
            <a:picLocks noGrp="1" noChangeAspect="1"/>
          </p:cNvPicPr>
          <p:nvPr>
            <p:ph idx="1"/>
          </p:nvPr>
        </p:nvPicPr>
        <p:blipFill>
          <a:blip r:embed="rId2"/>
          <a:stretch>
            <a:fillRect/>
          </a:stretch>
        </p:blipFill>
        <p:spPr>
          <a:xfrm>
            <a:off x="2034862" y="1485945"/>
            <a:ext cx="7718737" cy="4986675"/>
          </a:xfrm>
          <a:prstGeom prst="rect">
            <a:avLst/>
          </a:prstGeom>
        </p:spPr>
      </p:pic>
    </p:spTree>
    <p:extLst>
      <p:ext uri="{BB962C8B-B14F-4D97-AF65-F5344CB8AC3E}">
        <p14:creationId xmlns:p14="http://schemas.microsoft.com/office/powerpoint/2010/main" val="17244050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a:graphicFrameLocks/>
          </p:cNvGraphicFramePr>
          <p:nvPr>
            <p:extLst>
              <p:ext uri="{D42A27DB-BD31-4B8C-83A1-F6EECF244321}">
                <p14:modId xmlns:p14="http://schemas.microsoft.com/office/powerpoint/2010/main" val="3733933865"/>
              </p:ext>
            </p:extLst>
          </p:nvPr>
        </p:nvGraphicFramePr>
        <p:xfrm>
          <a:off x="2423592" y="1124745"/>
          <a:ext cx="7056784" cy="559332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p:cNvSpPr>
            <a:spLocks noGrp="1"/>
          </p:cNvSpPr>
          <p:nvPr>
            <p:ph type="title"/>
          </p:nvPr>
        </p:nvSpPr>
        <p:spPr>
          <a:xfrm>
            <a:off x="927279" y="340403"/>
            <a:ext cx="9269481" cy="1143000"/>
          </a:xfrm>
        </p:spPr>
        <p:txBody>
          <a:bodyPr/>
          <a:lstStyle/>
          <a:p>
            <a:r>
              <a:rPr lang="de-DE" sz="3200" dirty="0"/>
              <a:t>The Railroads </a:t>
            </a:r>
            <a:endParaRPr lang="en-US" sz="3200" dirty="0"/>
          </a:p>
        </p:txBody>
      </p:sp>
      <p:sp>
        <p:nvSpPr>
          <p:cNvPr id="6" name="Abgerundete rechteckige Legende 5"/>
          <p:cNvSpPr/>
          <p:nvPr/>
        </p:nvSpPr>
        <p:spPr>
          <a:xfrm>
            <a:off x="4310832" y="4293097"/>
            <a:ext cx="1251767" cy="1116899"/>
          </a:xfrm>
          <a:prstGeom prst="wedgeRoundRectCallout">
            <a:avLst>
              <a:gd name="adj1" fmla="val 33615"/>
              <a:gd name="adj2" fmla="val 10565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Start of Zollverein(1834)</a:t>
            </a:r>
            <a:endParaRPr lang="en-US" b="1" dirty="0"/>
          </a:p>
        </p:txBody>
      </p:sp>
      <p:sp>
        <p:nvSpPr>
          <p:cNvPr id="7" name="Abgerundete rechteckige Legende 6"/>
          <p:cNvSpPr/>
          <p:nvPr/>
        </p:nvSpPr>
        <p:spPr>
          <a:xfrm>
            <a:off x="6744072" y="1124744"/>
            <a:ext cx="1296144" cy="1020888"/>
          </a:xfrm>
          <a:prstGeom prst="wedgeRoundRectCallout">
            <a:avLst>
              <a:gd name="adj1" fmla="val 76773"/>
              <a:gd name="adj2" fmla="val 4853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chemeClr val="tx1"/>
                </a:solidFill>
              </a:rPr>
              <a:t>German </a:t>
            </a:r>
            <a:r>
              <a:rPr lang="en-US" sz="1400" b="1" dirty="0" smtClean="0">
                <a:solidFill>
                  <a:schemeClr val="tx1"/>
                </a:solidFill>
              </a:rPr>
              <a:t>  Unification </a:t>
            </a:r>
            <a:r>
              <a:rPr lang="en-US" sz="1400" b="1" dirty="0">
                <a:solidFill>
                  <a:schemeClr val="tx1"/>
                </a:solidFill>
              </a:rPr>
              <a:t>(</a:t>
            </a:r>
            <a:r>
              <a:rPr lang="en-US" sz="1400" b="1" dirty="0" smtClean="0">
                <a:solidFill>
                  <a:schemeClr val="tx1"/>
                </a:solidFill>
              </a:rPr>
              <a:t>1871)</a:t>
            </a:r>
            <a:endParaRPr lang="en-US" b="1" dirty="0">
              <a:solidFill>
                <a:schemeClr val="bg1"/>
              </a:solidFill>
            </a:endParaRPr>
          </a:p>
        </p:txBody>
      </p:sp>
    </p:spTree>
    <p:extLst>
      <p:ext uri="{BB962C8B-B14F-4D97-AF65-F5344CB8AC3E}">
        <p14:creationId xmlns:p14="http://schemas.microsoft.com/office/powerpoint/2010/main" val="42608211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Outline </a:t>
            </a:r>
            <a:endParaRPr lang="en-US" dirty="0"/>
          </a:p>
        </p:txBody>
      </p:sp>
      <p:sp>
        <p:nvSpPr>
          <p:cNvPr id="3" name="Content Placeholder 2"/>
          <p:cNvSpPr>
            <a:spLocks noGrp="1"/>
          </p:cNvSpPr>
          <p:nvPr>
            <p:ph idx="1"/>
          </p:nvPr>
        </p:nvSpPr>
        <p:spPr/>
        <p:txBody>
          <a:bodyPr>
            <a:normAutofit/>
          </a:bodyPr>
          <a:lstStyle/>
          <a:p>
            <a:pPr lvl="0"/>
            <a:r>
              <a:rPr lang="en-US" dirty="0" smtClean="0"/>
              <a:t>Germany: Born of War?</a:t>
            </a:r>
          </a:p>
          <a:p>
            <a:pPr lvl="1"/>
            <a:r>
              <a:rPr lang="en-US" dirty="0" smtClean="0"/>
              <a:t>Von </a:t>
            </a:r>
            <a:r>
              <a:rPr lang="en-US" dirty="0" err="1" smtClean="0"/>
              <a:t>Roon</a:t>
            </a:r>
            <a:r>
              <a:rPr lang="en-US" dirty="0" smtClean="0"/>
              <a:t>, von </a:t>
            </a:r>
            <a:r>
              <a:rPr lang="en-US" dirty="0" err="1" smtClean="0"/>
              <a:t>Moltke</a:t>
            </a:r>
            <a:r>
              <a:rPr lang="en-US" dirty="0" smtClean="0"/>
              <a:t>, and the Prussian military machine</a:t>
            </a:r>
          </a:p>
          <a:p>
            <a:pPr lvl="1"/>
            <a:r>
              <a:rPr lang="en-US" dirty="0" smtClean="0"/>
              <a:t>Schleswig-Holstein Wars (1848-52, 1864)</a:t>
            </a:r>
          </a:p>
          <a:p>
            <a:pPr lvl="1"/>
            <a:r>
              <a:rPr lang="en-US" dirty="0" smtClean="0"/>
              <a:t>Austro-Prussian War (1866)</a:t>
            </a:r>
          </a:p>
          <a:p>
            <a:pPr lvl="1"/>
            <a:r>
              <a:rPr lang="en-US" dirty="0" smtClean="0"/>
              <a:t>Franco-Prussian War (1870-71) </a:t>
            </a:r>
          </a:p>
          <a:p>
            <a:r>
              <a:rPr lang="en-US" dirty="0"/>
              <a:t>Proclamation of German Empire (18 January 1871)</a:t>
            </a:r>
          </a:p>
          <a:p>
            <a:pPr lvl="0"/>
            <a:r>
              <a:rPr lang="en-US" dirty="0" smtClean="0"/>
              <a:t>More Than Iron &amp; Blood: Karl Baedeker, Brothers Grimm, von </a:t>
            </a:r>
            <a:r>
              <a:rPr lang="en-US" dirty="0" err="1" smtClean="0"/>
              <a:t>Fallersleben</a:t>
            </a:r>
            <a:r>
              <a:rPr lang="en-US" dirty="0" smtClean="0"/>
              <a:t>, and von Humboldt</a:t>
            </a:r>
          </a:p>
          <a:p>
            <a:endParaRPr lang="en-US" dirty="0"/>
          </a:p>
        </p:txBody>
      </p:sp>
    </p:spTree>
    <p:extLst>
      <p:ext uri="{BB962C8B-B14F-4D97-AF65-F5344CB8AC3E}">
        <p14:creationId xmlns:p14="http://schemas.microsoft.com/office/powerpoint/2010/main" val="6332131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German Railway </a:t>
            </a:r>
            <a:r>
              <a:rPr lang="de-DE" dirty="0"/>
              <a:t>M</a:t>
            </a:r>
            <a:r>
              <a:rPr lang="de-DE" dirty="0" smtClean="0"/>
              <a:t>aps from 1840 &amp; 1880</a:t>
            </a:r>
            <a:endParaRPr lang="en-US" dirty="0"/>
          </a:p>
        </p:txBody>
      </p:sp>
      <p:pic>
        <p:nvPicPr>
          <p:cNvPr id="4" name="Bild 3"/>
          <p:cNvPicPr>
            <a:picLocks noChangeAspect="1"/>
          </p:cNvPicPr>
          <p:nvPr/>
        </p:nvPicPr>
        <p:blipFill>
          <a:blip r:embed="rId2" cstate="print"/>
          <a:stretch>
            <a:fillRect/>
          </a:stretch>
        </p:blipFill>
        <p:spPr>
          <a:xfrm>
            <a:off x="252247" y="1432036"/>
            <a:ext cx="5423339" cy="5102772"/>
          </a:xfrm>
          <a:prstGeom prst="rect">
            <a:avLst/>
          </a:prstGeom>
        </p:spPr>
      </p:pic>
      <p:pic>
        <p:nvPicPr>
          <p:cNvPr id="5" name="Bild 4"/>
          <p:cNvPicPr>
            <a:picLocks noChangeAspect="1"/>
          </p:cNvPicPr>
          <p:nvPr/>
        </p:nvPicPr>
        <p:blipFill>
          <a:blip r:embed="rId3" cstate="print"/>
          <a:stretch>
            <a:fillRect/>
          </a:stretch>
        </p:blipFill>
        <p:spPr>
          <a:xfrm>
            <a:off x="6516416" y="1432036"/>
            <a:ext cx="5423337" cy="5102772"/>
          </a:xfrm>
          <a:prstGeom prst="rect">
            <a:avLst/>
          </a:prstGeom>
        </p:spPr>
      </p:pic>
    </p:spTree>
    <p:extLst>
      <p:ext uri="{BB962C8B-B14F-4D97-AF65-F5344CB8AC3E}">
        <p14:creationId xmlns:p14="http://schemas.microsoft.com/office/powerpoint/2010/main" val="30281858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Shape 108"/>
          <p:cNvPicPr preferRelativeResize="0"/>
          <p:nvPr/>
        </p:nvPicPr>
        <p:blipFill rotWithShape="1">
          <a:blip r:embed="rId3" cstate="print">
            <a:alphaModFix/>
          </a:blip>
          <a:srcRect l="2811" t="-14067" r="-16432" b="4201"/>
          <a:stretch/>
        </p:blipFill>
        <p:spPr>
          <a:xfrm>
            <a:off x="2207569" y="139272"/>
            <a:ext cx="8601741" cy="6438389"/>
          </a:xfrm>
          <a:prstGeom prst="rect">
            <a:avLst/>
          </a:prstGeom>
          <a:noFill/>
          <a:ln>
            <a:noFill/>
          </a:ln>
        </p:spPr>
      </p:pic>
      <p:sp>
        <p:nvSpPr>
          <p:cNvPr id="111" name="Shape 111"/>
          <p:cNvSpPr/>
          <p:nvPr/>
        </p:nvSpPr>
        <p:spPr>
          <a:xfrm>
            <a:off x="4295800" y="2276874"/>
            <a:ext cx="1449299" cy="1771199"/>
          </a:xfrm>
          <a:prstGeom prst="bentArrow">
            <a:avLst>
              <a:gd name="adj1" fmla="val 25000"/>
              <a:gd name="adj2" fmla="val 25000"/>
              <a:gd name="adj3" fmla="val 25000"/>
              <a:gd name="adj4" fmla="val 43750"/>
            </a:avLst>
          </a:prstGeom>
          <a:solidFill>
            <a:srgbClr val="D5A6BD"/>
          </a:solidFill>
          <a:ln w="19050" cap="flat">
            <a:solidFill>
              <a:srgbClr val="EAD1DC"/>
            </a:solidFill>
            <a:prstDash val="solid"/>
            <a:round/>
            <a:headEnd type="none" w="med" len="med"/>
            <a:tailEnd type="none" w="med" len="med"/>
          </a:ln>
        </p:spPr>
        <p:txBody>
          <a:bodyPr lIns="91425" tIns="91425" rIns="91425" bIns="91425" anchor="ctr" anchorCtr="0">
            <a:noAutofit/>
          </a:bodyPr>
          <a:lstStyle/>
          <a:p>
            <a:endParaRPr/>
          </a:p>
        </p:txBody>
      </p:sp>
      <p:sp>
        <p:nvSpPr>
          <p:cNvPr id="2" name="Textfeld 1"/>
          <p:cNvSpPr txBox="1"/>
          <p:nvPr/>
        </p:nvSpPr>
        <p:spPr>
          <a:xfrm>
            <a:off x="2017871" y="293816"/>
            <a:ext cx="9177805" cy="523220"/>
          </a:xfrm>
          <a:prstGeom prst="rect">
            <a:avLst/>
          </a:prstGeom>
          <a:noFill/>
        </p:spPr>
        <p:txBody>
          <a:bodyPr wrap="square" rtlCol="0">
            <a:spAutoFit/>
          </a:bodyPr>
          <a:lstStyle/>
          <a:p>
            <a:r>
              <a:rPr lang="en" sz="2800" dirty="0"/>
              <a:t>The French railway system with Paris in the center</a:t>
            </a:r>
          </a:p>
        </p:txBody>
      </p:sp>
    </p:spTree>
    <p:extLst>
      <p:ext uri="{BB962C8B-B14F-4D97-AF65-F5344CB8AC3E}">
        <p14:creationId xmlns:p14="http://schemas.microsoft.com/office/powerpoint/2010/main" val="3291391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Shape 116"/>
          <p:cNvPicPr preferRelativeResize="0"/>
          <p:nvPr/>
        </p:nvPicPr>
        <p:blipFill rotWithShape="1">
          <a:blip r:embed="rId3" cstate="print">
            <a:alphaModFix/>
          </a:blip>
          <a:srcRect l="-8909" t="-15691" b="-1"/>
          <a:stretch/>
        </p:blipFill>
        <p:spPr>
          <a:xfrm>
            <a:off x="1127448" y="-123395"/>
            <a:ext cx="9237850" cy="6981395"/>
          </a:xfrm>
          <a:prstGeom prst="rect">
            <a:avLst/>
          </a:prstGeom>
          <a:noFill/>
          <a:ln>
            <a:noFill/>
          </a:ln>
        </p:spPr>
      </p:pic>
      <p:sp>
        <p:nvSpPr>
          <p:cNvPr id="117" name="Shape 117"/>
          <p:cNvSpPr txBox="1">
            <a:spLocks noGrp="1"/>
          </p:cNvSpPr>
          <p:nvPr>
            <p:ph type="title"/>
          </p:nvPr>
        </p:nvSpPr>
        <p:spPr>
          <a:xfrm>
            <a:off x="1981200" y="274638"/>
            <a:ext cx="8229600" cy="658085"/>
          </a:xfrm>
          <a:prstGeom prst="rect">
            <a:avLst/>
          </a:prstGeom>
        </p:spPr>
        <p:txBody>
          <a:bodyPr vert="horz" lIns="91425" tIns="91425" rIns="91425" bIns="91425" rtlCol="0" anchor="b" anchorCtr="0">
            <a:noAutofit/>
          </a:bodyPr>
          <a:lstStyle/>
          <a:p>
            <a:r>
              <a:rPr lang="en" dirty="0" smtClean="0"/>
              <a:t>German Railway System in 1849</a:t>
            </a:r>
            <a:endParaRPr lang="en" dirty="0"/>
          </a:p>
        </p:txBody>
      </p:sp>
    </p:spTree>
    <p:extLst>
      <p:ext uri="{BB962C8B-B14F-4D97-AF65-F5344CB8AC3E}">
        <p14:creationId xmlns:p14="http://schemas.microsoft.com/office/powerpoint/2010/main" val="2657305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ln/>
          <a:extLst>
            <a:ext uri="{91240B29-F687-4F45-9708-019B960494DF}">
              <a14:hiddenLine xmlns:a14="http://schemas.microsoft.com/office/drawing/2010/main" w="9525">
                <a:solidFill>
                  <a:srgbClr val="000000"/>
                </a:solidFill>
                <a:round/>
                <a:headEnd/>
                <a:tailEnd/>
              </a14:hiddenLine>
            </a:ext>
          </a:extLst>
        </p:spPr>
        <p:txBody>
          <a:bodyPr vert="horz" lIns="0" tIns="25142" rIns="0" bIns="0" rtlCol="0" anchor="ctr">
            <a:normAutofit fontScale="90000"/>
          </a:bodyPr>
          <a:lstStyle/>
          <a:p>
            <a:pPr defTabSz="449263">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a:t/>
            </a:r>
            <a:br>
              <a:rPr lang="de-DE" dirty="0"/>
            </a:br>
            <a:r>
              <a:rPr lang="de-DE" dirty="0"/>
              <a:t/>
            </a:r>
            <a:br>
              <a:rPr lang="de-DE" dirty="0"/>
            </a:br>
            <a:r>
              <a:rPr lang="de-DE" dirty="0"/>
              <a:t>''Siamese Twins'':  Zollverein &amp; Railroads</a:t>
            </a:r>
            <a:br>
              <a:rPr lang="de-DE" dirty="0"/>
            </a:br>
            <a:r>
              <a:rPr lang="de-DE" sz="6600" dirty="0"/>
              <a:t/>
            </a:r>
            <a:br>
              <a:rPr lang="de-DE" sz="6600" dirty="0"/>
            </a:br>
            <a:endParaRPr lang="de-DE" dirty="0"/>
          </a:p>
        </p:txBody>
      </p:sp>
      <p:sp>
        <p:nvSpPr>
          <p:cNvPr id="82947" name="Rectangle 3"/>
          <p:cNvSpPr>
            <a:spLocks noGrp="1" noChangeArrowheads="1"/>
          </p:cNvSpPr>
          <p:nvPr>
            <p:ph idx="1"/>
          </p:nvPr>
        </p:nvSpPr>
        <p:spPr>
          <a:ln/>
          <a:extLst>
            <a:ext uri="{91240B29-F687-4F45-9708-019B960494DF}">
              <a14:hiddenLine xmlns:a14="http://schemas.microsoft.com/office/drawing/2010/main" w="9525">
                <a:solidFill>
                  <a:srgbClr val="000000"/>
                </a:solidFill>
                <a:round/>
                <a:headEnd/>
                <a:tailEnd/>
              </a14:hiddenLine>
            </a:ext>
          </a:extLst>
        </p:spPr>
        <p:txBody>
          <a:bodyPr vert="horz" lIns="0" tIns="18285" rIns="0" bIns="0" rtlCol="0">
            <a:normAutofit/>
          </a:bodyPr>
          <a:lstStyle/>
          <a:p>
            <a:pPr marL="431800" indent="-323850" defTabSz="449263">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sz="3600" dirty="0"/>
              <a:t>Both the Zollverein and the Railroads gave Germany a feeling of solidarity and the idea of a single fatherland</a:t>
            </a:r>
          </a:p>
          <a:p>
            <a:pPr marL="431800" indent="-323850" defTabSz="449263">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sz="3600" dirty="0" err="1" smtClean="0"/>
              <a:t>Economic</a:t>
            </a:r>
            <a:r>
              <a:rPr lang="de-DE" sz="3600" dirty="0" smtClean="0"/>
              <a:t> </a:t>
            </a:r>
            <a:r>
              <a:rPr lang="de-DE" sz="3600" dirty="0"/>
              <a:t>forces </a:t>
            </a:r>
            <a:r>
              <a:rPr lang="de-DE" sz="3600" dirty="0" err="1"/>
              <a:t>broke</a:t>
            </a:r>
            <a:r>
              <a:rPr lang="de-DE" sz="3600" dirty="0"/>
              <a:t> </a:t>
            </a:r>
            <a:r>
              <a:rPr lang="de-DE" sz="3600" dirty="0" smtClean="0"/>
              <a:t>down </a:t>
            </a:r>
            <a:r>
              <a:rPr lang="de-DE" sz="3600" dirty="0" err="1" smtClean="0"/>
              <a:t>some</a:t>
            </a:r>
            <a:r>
              <a:rPr lang="de-DE" sz="3600" dirty="0" smtClean="0"/>
              <a:t> </a:t>
            </a:r>
            <a:r>
              <a:rPr lang="de-DE" sz="3600" dirty="0" err="1" smtClean="0"/>
              <a:t>of</a:t>
            </a:r>
            <a:r>
              <a:rPr lang="de-DE" sz="3600" dirty="0" smtClean="0"/>
              <a:t> </a:t>
            </a:r>
            <a:r>
              <a:rPr lang="de-DE" sz="3600" dirty="0" err="1" smtClean="0"/>
              <a:t>the</a:t>
            </a:r>
            <a:r>
              <a:rPr lang="de-DE" sz="3600" dirty="0" smtClean="0"/>
              <a:t> </a:t>
            </a:r>
            <a:r>
              <a:rPr lang="de-DE" sz="3600" dirty="0" err="1" smtClean="0"/>
              <a:t>political</a:t>
            </a:r>
            <a:r>
              <a:rPr lang="de-DE" sz="3600" dirty="0" smtClean="0"/>
              <a:t> </a:t>
            </a:r>
            <a:r>
              <a:rPr lang="de-DE" sz="3600" dirty="0"/>
              <a:t>barriers that </a:t>
            </a:r>
            <a:r>
              <a:rPr lang="de-DE" sz="3600" dirty="0" err="1"/>
              <a:t>divided</a:t>
            </a:r>
            <a:r>
              <a:rPr lang="de-DE" sz="3600" dirty="0"/>
              <a:t> </a:t>
            </a:r>
            <a:r>
              <a:rPr lang="de-DE" sz="3600" dirty="0" smtClean="0"/>
              <a:t>Germany.</a:t>
            </a:r>
            <a:endParaRPr lang="de-DE" sz="3600" dirty="0"/>
          </a:p>
        </p:txBody>
      </p:sp>
    </p:spTree>
    <p:extLst>
      <p:ext uri="{BB962C8B-B14F-4D97-AF65-F5344CB8AC3E}">
        <p14:creationId xmlns:p14="http://schemas.microsoft.com/office/powerpoint/2010/main" val="3056901188"/>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ln/>
          <a:extLst>
            <a:ext uri="{91240B29-F687-4F45-9708-019B960494DF}">
              <a14:hiddenLine xmlns:a14="http://schemas.microsoft.com/office/drawing/2010/main" w="9525">
                <a:solidFill>
                  <a:srgbClr val="000000"/>
                </a:solidFill>
                <a:round/>
                <a:headEnd/>
                <a:tailEnd/>
              </a14:hiddenLine>
            </a:ext>
          </a:extLst>
        </p:spPr>
        <p:txBody>
          <a:bodyPr vert="horz" lIns="0" tIns="25142" rIns="0" bIns="0" rtlCol="0" anchor="ctr">
            <a:normAutofit fontScale="90000"/>
          </a:bodyPr>
          <a:lstStyle/>
          <a:p>
            <a:pPr defTabSz="449263">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a:t/>
            </a:r>
            <a:br>
              <a:rPr lang="de-DE" dirty="0"/>
            </a:br>
            <a:r>
              <a:rPr lang="de-DE" dirty="0"/>
              <a:t/>
            </a:r>
            <a:br>
              <a:rPr lang="de-DE" dirty="0"/>
            </a:br>
            <a:r>
              <a:rPr lang="de-DE" dirty="0"/>
              <a:t>''Siamese </a:t>
            </a:r>
            <a:r>
              <a:rPr lang="de-DE" dirty="0" smtClean="0"/>
              <a:t>Twins“ to </a:t>
            </a:r>
            <a:r>
              <a:rPr lang="de-DE" dirty="0"/>
              <a:t>Vormärz</a:t>
            </a:r>
            <a:br>
              <a:rPr lang="de-DE" dirty="0"/>
            </a:br>
            <a:r>
              <a:rPr lang="de-DE" sz="6600" dirty="0"/>
              <a:t/>
            </a:r>
            <a:br>
              <a:rPr lang="de-DE" sz="6600" dirty="0"/>
            </a:br>
            <a:endParaRPr lang="de-DE" dirty="0"/>
          </a:p>
        </p:txBody>
      </p:sp>
      <p:sp>
        <p:nvSpPr>
          <p:cNvPr id="84995" name="Rectangle 3"/>
          <p:cNvSpPr>
            <a:spLocks noGrp="1" noChangeArrowheads="1"/>
          </p:cNvSpPr>
          <p:nvPr>
            <p:ph idx="1"/>
          </p:nvPr>
        </p:nvSpPr>
        <p:spPr>
          <a:ln/>
          <a:extLst>
            <a:ext uri="{91240B29-F687-4F45-9708-019B960494DF}">
              <a14:hiddenLine xmlns:a14="http://schemas.microsoft.com/office/drawing/2010/main" w="9525">
                <a:solidFill>
                  <a:srgbClr val="000000"/>
                </a:solidFill>
                <a:round/>
                <a:headEnd/>
                <a:tailEnd/>
              </a14:hiddenLine>
            </a:ext>
          </a:extLst>
        </p:spPr>
        <p:txBody>
          <a:bodyPr vert="horz" lIns="0" tIns="18285" rIns="0" bIns="0" rtlCol="0">
            <a:normAutofit/>
          </a:bodyPr>
          <a:lstStyle/>
          <a:p>
            <a:pPr marL="431800" indent="-323850" defTabSz="449263">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endParaRPr lang="de-DE" dirty="0"/>
          </a:p>
          <a:p>
            <a:pPr marL="107950" indent="0" defTabSz="449263">
              <a:buClr>
                <a:srgbClr val="000080"/>
              </a:buClr>
              <a:buSzPct val="45000"/>
              <a:buNone/>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smtClean="0"/>
              <a:t>Because of </a:t>
            </a:r>
            <a:r>
              <a:rPr lang="de-DE" dirty="0"/>
              <a:t>industrialization, </a:t>
            </a:r>
            <a:r>
              <a:rPr lang="de-DE" dirty="0" smtClean="0"/>
              <a:t>overall economic growth, and an increasing sense of common identity, Germans </a:t>
            </a:r>
            <a:r>
              <a:rPr lang="de-DE" dirty="0"/>
              <a:t>began pursuing liberal ideas (both socially and economically). </a:t>
            </a:r>
            <a:endParaRPr lang="de-DE" dirty="0" smtClean="0"/>
          </a:p>
          <a:p>
            <a:pPr marL="107950" indent="0" defTabSz="449263">
              <a:buClr>
                <a:srgbClr val="000080"/>
              </a:buClr>
              <a:buSzPct val="45000"/>
              <a:buNone/>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endParaRPr lang="de-DE" dirty="0"/>
          </a:p>
          <a:p>
            <a:pPr marL="107950" indent="0" defTabSz="449263">
              <a:buClr>
                <a:srgbClr val="000080"/>
              </a:buClr>
              <a:buSzPct val="45000"/>
              <a:buNone/>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smtClean="0"/>
              <a:t>But </a:t>
            </a:r>
            <a:r>
              <a:rPr lang="de-DE" dirty="0"/>
              <a:t>the political system remained stuck in the old order and did not </a:t>
            </a:r>
            <a:r>
              <a:rPr lang="de-DE" dirty="0" err="1" smtClean="0"/>
              <a:t>cater</a:t>
            </a:r>
            <a:r>
              <a:rPr lang="de-DE" dirty="0" smtClean="0"/>
              <a:t> </a:t>
            </a:r>
            <a:r>
              <a:rPr lang="de-DE" dirty="0"/>
              <a:t>to the demands of the </a:t>
            </a:r>
            <a:r>
              <a:rPr lang="de-DE" dirty="0" smtClean="0"/>
              <a:t>German </a:t>
            </a:r>
            <a:r>
              <a:rPr lang="de-DE" dirty="0"/>
              <a:t>populace. </a:t>
            </a:r>
            <a:r>
              <a:rPr lang="de-DE" dirty="0" smtClean="0"/>
              <a:t>This </a:t>
            </a:r>
            <a:r>
              <a:rPr lang="de-DE" dirty="0"/>
              <a:t>caused </a:t>
            </a:r>
            <a:r>
              <a:rPr lang="de-DE" dirty="0" smtClean="0"/>
              <a:t>resentment, especially among students </a:t>
            </a:r>
            <a:r>
              <a:rPr lang="de-DE" dirty="0" err="1" smtClean="0"/>
              <a:t>and</a:t>
            </a:r>
            <a:r>
              <a:rPr lang="de-DE" dirty="0" smtClean="0"/>
              <a:t> </a:t>
            </a:r>
            <a:r>
              <a:rPr lang="de-DE" dirty="0" err="1" smtClean="0"/>
              <a:t>professors</a:t>
            </a:r>
            <a:r>
              <a:rPr lang="de-DE" dirty="0" smtClean="0"/>
              <a:t>... </a:t>
            </a:r>
            <a:endParaRPr lang="de-DE" dirty="0"/>
          </a:p>
          <a:p>
            <a:pPr marL="431800" indent="-323850" defTabSz="449263">
              <a:buClr>
                <a:srgbClr val="000080"/>
              </a:buClr>
              <a:buSzPct val="45000"/>
              <a:buFont typeface="Wingdings" pitchFamily="2" charset="2"/>
              <a:buChar char=""/>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endParaRPr lang="de-DE" dirty="0"/>
          </a:p>
        </p:txBody>
      </p:sp>
    </p:spTree>
    <p:extLst>
      <p:ext uri="{BB962C8B-B14F-4D97-AF65-F5344CB8AC3E}">
        <p14:creationId xmlns:p14="http://schemas.microsoft.com/office/powerpoint/2010/main" val="404162532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dirty="0"/>
              <a:t/>
            </a:r>
            <a:br>
              <a:rPr lang="de-DE" sz="4000" dirty="0"/>
            </a:br>
            <a:endParaRPr lang="de-DE" sz="3200" dirty="0"/>
          </a:p>
        </p:txBody>
      </p:sp>
      <p:sp>
        <p:nvSpPr>
          <p:cNvPr id="5" name="Content Placeholder 4"/>
          <p:cNvSpPr>
            <a:spLocks noGrp="1"/>
          </p:cNvSpPr>
          <p:nvPr>
            <p:ph idx="1"/>
          </p:nvPr>
        </p:nvSpPr>
        <p:spPr/>
        <p:txBody>
          <a:bodyPr>
            <a:normAutofit lnSpcReduction="10000"/>
          </a:bodyPr>
          <a:lstStyle/>
          <a:p>
            <a:pPr lvl="1"/>
            <a:r>
              <a:rPr lang="en-US" dirty="0" smtClean="0"/>
              <a:t>Wartburg </a:t>
            </a:r>
            <a:r>
              <a:rPr lang="en-US" dirty="0"/>
              <a:t>Festival (1817)</a:t>
            </a:r>
          </a:p>
          <a:p>
            <a:pPr lvl="1"/>
            <a:r>
              <a:rPr lang="en-US" dirty="0"/>
              <a:t>Carlsbad Decrees (1819)</a:t>
            </a:r>
          </a:p>
          <a:p>
            <a:pPr lvl="1"/>
            <a:r>
              <a:rPr lang="en-US" dirty="0" err="1"/>
              <a:t>Hambach</a:t>
            </a:r>
            <a:r>
              <a:rPr lang="en-US" dirty="0"/>
              <a:t> Festival (1832) </a:t>
            </a:r>
          </a:p>
          <a:p>
            <a:pPr lvl="1"/>
            <a:r>
              <a:rPr lang="en-US" dirty="0" err="1"/>
              <a:t>Goettingen</a:t>
            </a:r>
            <a:r>
              <a:rPr lang="en-US" dirty="0"/>
              <a:t> Seven (1837</a:t>
            </a:r>
            <a:r>
              <a:rPr lang="en-US" dirty="0" smtClean="0"/>
              <a:t>)</a:t>
            </a:r>
          </a:p>
          <a:p>
            <a:pPr lvl="1"/>
            <a:endParaRPr lang="en-US" dirty="0"/>
          </a:p>
          <a:p>
            <a:pPr marL="457200" lvl="1" indent="0">
              <a:buNone/>
            </a:pPr>
            <a:endParaRPr lang="en-US" dirty="0"/>
          </a:p>
          <a:p>
            <a:pPr marL="457200" lvl="1" indent="0">
              <a:buNone/>
            </a:pPr>
            <a:r>
              <a:rPr lang="en-US" dirty="0"/>
              <a:t>The return of the Old Order through the Congress of </a:t>
            </a:r>
            <a:r>
              <a:rPr lang="en-US" dirty="0" smtClean="0"/>
              <a:t>Vienna </a:t>
            </a:r>
            <a:r>
              <a:rPr lang="en-US" dirty="0"/>
              <a:t>and the repressive measures of </a:t>
            </a:r>
            <a:r>
              <a:rPr lang="en-US" dirty="0" smtClean="0"/>
              <a:t>Metternich </a:t>
            </a:r>
            <a:r>
              <a:rPr lang="en-US" dirty="0"/>
              <a:t>presented an </a:t>
            </a:r>
            <a:r>
              <a:rPr lang="en-US" dirty="0" smtClean="0"/>
              <a:t>anachronistic political </a:t>
            </a:r>
            <a:r>
              <a:rPr lang="en-US" dirty="0"/>
              <a:t>system which </a:t>
            </a:r>
            <a:r>
              <a:rPr lang="en-US" dirty="0" smtClean="0"/>
              <a:t>undermined the </a:t>
            </a:r>
            <a:r>
              <a:rPr lang="en-US" dirty="0"/>
              <a:t>national and liberal political </a:t>
            </a:r>
            <a:r>
              <a:rPr lang="en-US" dirty="0" smtClean="0"/>
              <a:t>demands of </a:t>
            </a:r>
            <a:r>
              <a:rPr lang="en-US" dirty="0"/>
              <a:t>German students and </a:t>
            </a:r>
            <a:r>
              <a:rPr lang="en-US" dirty="0" smtClean="0"/>
              <a:t>intellectuals </a:t>
            </a:r>
            <a:r>
              <a:rPr lang="en-US" dirty="0"/>
              <a:t>who searched for unity within </a:t>
            </a:r>
            <a:r>
              <a:rPr lang="en-US" i="1" dirty="0" err="1" smtClean="0"/>
              <a:t>Burschenschaften</a:t>
            </a:r>
            <a:r>
              <a:rPr lang="en-US" dirty="0" smtClean="0"/>
              <a:t>. These mutually antagonistic ideals and demands manifested in </a:t>
            </a:r>
            <a:r>
              <a:rPr lang="en-US" dirty="0"/>
              <a:t>uprisings which burst forcefully during the Revolution of 1848 in </a:t>
            </a:r>
            <a:r>
              <a:rPr lang="en-US" dirty="0" smtClean="0"/>
              <a:t>Germany…</a:t>
            </a:r>
            <a:endParaRPr lang="de-DE" dirty="0"/>
          </a:p>
          <a:p>
            <a:pPr marL="457200" lvl="1" indent="0">
              <a:buNone/>
            </a:pPr>
            <a:endParaRPr lang="en-US" dirty="0"/>
          </a:p>
          <a:p>
            <a:endParaRPr lang="en-US" dirty="0"/>
          </a:p>
        </p:txBody>
      </p:sp>
      <p:sp>
        <p:nvSpPr>
          <p:cNvPr id="6" name="TextBox 5"/>
          <p:cNvSpPr txBox="1"/>
          <p:nvPr/>
        </p:nvSpPr>
        <p:spPr>
          <a:xfrm>
            <a:off x="838200" y="553792"/>
            <a:ext cx="10515600" cy="1754326"/>
          </a:xfrm>
          <a:prstGeom prst="rect">
            <a:avLst/>
          </a:prstGeom>
          <a:noFill/>
        </p:spPr>
        <p:txBody>
          <a:bodyPr wrap="square" rtlCol="0">
            <a:spAutoFit/>
          </a:bodyPr>
          <a:lstStyle/>
          <a:p>
            <a:pPr lvl="0"/>
            <a:r>
              <a:rPr lang="en-US" sz="3600" dirty="0"/>
              <a:t>Struggles for Nationalism, Liberalism and Democracy in </a:t>
            </a:r>
            <a:r>
              <a:rPr lang="en-US" sz="3600" dirty="0" err="1"/>
              <a:t>Vormaerz</a:t>
            </a:r>
            <a:r>
              <a:rPr lang="en-US" sz="3600" dirty="0"/>
              <a:t> (1815-1837):</a:t>
            </a:r>
          </a:p>
          <a:p>
            <a:endParaRPr lang="en-US" sz="3600" dirty="0"/>
          </a:p>
        </p:txBody>
      </p:sp>
    </p:spTree>
    <p:extLst>
      <p:ext uri="{BB962C8B-B14F-4D97-AF65-F5344CB8AC3E}">
        <p14:creationId xmlns:p14="http://schemas.microsoft.com/office/powerpoint/2010/main" val="36896387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idx="4294967295"/>
          </p:nvPr>
        </p:nvSpPr>
        <p:spPr/>
        <p:txBody>
          <a:bodyPr/>
          <a:lstStyle/>
          <a:p>
            <a:r>
              <a:rPr lang="de-DE"/>
              <a:t>The Congress of Vienna (1815) </a:t>
            </a:r>
          </a:p>
        </p:txBody>
      </p:sp>
      <p:sp>
        <p:nvSpPr>
          <p:cNvPr id="3" name="Content Placeholder 2"/>
          <p:cNvSpPr>
            <a:spLocks noGrp="1"/>
          </p:cNvSpPr>
          <p:nvPr>
            <p:ph idx="4294967295"/>
          </p:nvPr>
        </p:nvSpPr>
        <p:spPr/>
        <p:txBody>
          <a:bodyPr>
            <a:normAutofit/>
          </a:bodyPr>
          <a:lstStyle/>
          <a:p>
            <a:pPr hangingPunct="0">
              <a:lnSpc>
                <a:spcPct val="80000"/>
              </a:lnSpc>
            </a:pPr>
            <a:r>
              <a:rPr lang="en-US" sz="2400" dirty="0" smtClean="0"/>
              <a:t>Metternich </a:t>
            </a:r>
            <a:r>
              <a:rPr lang="en-US" sz="2400" dirty="0"/>
              <a:t>wanted to preserve the Old Order authority over Germany </a:t>
            </a:r>
            <a:r>
              <a:rPr lang="en-US" sz="2400" dirty="0" smtClean="0"/>
              <a:t>and eliminate revolutionary </a:t>
            </a:r>
            <a:r>
              <a:rPr lang="en-US" sz="2400" dirty="0"/>
              <a:t>thought</a:t>
            </a:r>
            <a:endParaRPr lang="de-DE" sz="2400" dirty="0"/>
          </a:p>
          <a:p>
            <a:pPr hangingPunct="0">
              <a:lnSpc>
                <a:spcPct val="80000"/>
              </a:lnSpc>
            </a:pPr>
            <a:r>
              <a:rPr lang="en-US" sz="2400" dirty="0"/>
              <a:t>Created the </a:t>
            </a:r>
            <a:r>
              <a:rPr lang="en-US" sz="2400" dirty="0">
                <a:solidFill>
                  <a:srgbClr val="FF0000"/>
                </a:solidFill>
              </a:rPr>
              <a:t>German Confederation</a:t>
            </a:r>
            <a:r>
              <a:rPr lang="en-US" sz="2400" dirty="0"/>
              <a:t>, a loose confederation of </a:t>
            </a:r>
            <a:r>
              <a:rPr lang="en-US" sz="2400" dirty="0" smtClean="0">
                <a:solidFill>
                  <a:srgbClr val="FF0000"/>
                </a:solidFill>
              </a:rPr>
              <a:t>39</a:t>
            </a:r>
            <a:r>
              <a:rPr lang="en-US" sz="2400" dirty="0" smtClean="0"/>
              <a:t> </a:t>
            </a:r>
            <a:r>
              <a:rPr lang="en-US" sz="2400" dirty="0"/>
              <a:t>states which would keep Germany weak and divided</a:t>
            </a:r>
          </a:p>
          <a:p>
            <a:pPr lvl="1" hangingPunct="0">
              <a:lnSpc>
                <a:spcPct val="80000"/>
              </a:lnSpc>
            </a:pPr>
            <a:r>
              <a:rPr lang="en-US" dirty="0"/>
              <a:t>No united, democratic Germany</a:t>
            </a:r>
          </a:p>
          <a:p>
            <a:pPr lvl="1" hangingPunct="0">
              <a:lnSpc>
                <a:spcPct val="80000"/>
              </a:lnSpc>
            </a:pPr>
            <a:r>
              <a:rPr lang="en-US" dirty="0"/>
              <a:t>Representatives of each state were not </a:t>
            </a:r>
            <a:r>
              <a:rPr lang="en-US" dirty="0" smtClean="0"/>
              <a:t>elected</a:t>
            </a:r>
          </a:p>
          <a:p>
            <a:pPr lvl="1" hangingPunct="0">
              <a:lnSpc>
                <a:spcPct val="80000"/>
              </a:lnSpc>
            </a:pPr>
            <a:r>
              <a:rPr lang="en-US" dirty="0" smtClean="0"/>
              <a:t>States cared </a:t>
            </a:r>
            <a:r>
              <a:rPr lang="en-US" dirty="0"/>
              <a:t>more about their state than the confederation </a:t>
            </a:r>
          </a:p>
          <a:p>
            <a:pPr hangingPunct="0">
              <a:lnSpc>
                <a:spcPct val="80000"/>
              </a:lnSpc>
            </a:pPr>
            <a:r>
              <a:rPr lang="en-US" sz="2400" dirty="0" smtClean="0"/>
              <a:t>Shattered</a:t>
            </a:r>
            <a:r>
              <a:rPr lang="de-DE" sz="2400" dirty="0" smtClean="0"/>
              <a:t> </a:t>
            </a:r>
            <a:r>
              <a:rPr lang="de-DE" sz="2400" dirty="0"/>
              <a:t>hopes of those who wanted a unified German nation state and liberal reforms</a:t>
            </a:r>
          </a:p>
        </p:txBody>
      </p:sp>
    </p:spTree>
    <p:extLst>
      <p:ext uri="{BB962C8B-B14F-4D97-AF65-F5344CB8AC3E}">
        <p14:creationId xmlns:p14="http://schemas.microsoft.com/office/powerpoint/2010/main" val="34539879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r>
              <a:rPr lang="de-DE" sz="4000" dirty="0"/>
              <a:t>German Nationalism and Identity during Vormärz (1815-1848)</a:t>
            </a:r>
          </a:p>
        </p:txBody>
      </p:sp>
      <p:sp>
        <p:nvSpPr>
          <p:cNvPr id="3" name="Content Placeholder 2"/>
          <p:cNvSpPr>
            <a:spLocks noGrp="1"/>
          </p:cNvSpPr>
          <p:nvPr>
            <p:ph idx="4294967295"/>
          </p:nvPr>
        </p:nvSpPr>
        <p:spPr>
          <a:xfrm>
            <a:off x="965916" y="1690688"/>
            <a:ext cx="10483401" cy="4926012"/>
          </a:xfrm>
        </p:spPr>
        <p:txBody>
          <a:bodyPr>
            <a:noAutofit/>
          </a:bodyPr>
          <a:lstStyle/>
          <a:p>
            <a:pPr hangingPunct="0"/>
            <a:r>
              <a:rPr lang="en-US" sz="3200" dirty="0" err="1" smtClean="0">
                <a:solidFill>
                  <a:srgbClr val="FF0000"/>
                </a:solidFill>
              </a:rPr>
              <a:t>Vormärz</a:t>
            </a:r>
            <a:r>
              <a:rPr lang="en-US" sz="3200" dirty="0" smtClean="0"/>
              <a:t> </a:t>
            </a:r>
            <a:r>
              <a:rPr lang="en-US" sz="3200" dirty="0"/>
              <a:t>“Pre-March”, the years before the March </a:t>
            </a:r>
            <a:r>
              <a:rPr lang="en-US" sz="3200" dirty="0" smtClean="0"/>
              <a:t>1848 Revolution</a:t>
            </a:r>
            <a:r>
              <a:rPr lang="en-US" sz="3200" dirty="0"/>
              <a:t>, characterized by </a:t>
            </a:r>
            <a:r>
              <a:rPr lang="en-US" sz="3200" dirty="0" smtClean="0">
                <a:solidFill>
                  <a:srgbClr val="FF0000"/>
                </a:solidFill>
              </a:rPr>
              <a:t>repression </a:t>
            </a:r>
            <a:r>
              <a:rPr lang="en-US" sz="3200" dirty="0">
                <a:solidFill>
                  <a:srgbClr val="FF0000"/>
                </a:solidFill>
              </a:rPr>
              <a:t>of </a:t>
            </a:r>
            <a:r>
              <a:rPr lang="en-US" sz="3200" dirty="0" smtClean="0">
                <a:solidFill>
                  <a:srgbClr val="FF0000"/>
                </a:solidFill>
              </a:rPr>
              <a:t>liberalism</a:t>
            </a:r>
            <a:r>
              <a:rPr lang="en-US" sz="3200" dirty="0">
                <a:solidFill>
                  <a:srgbClr val="FF0000"/>
                </a:solidFill>
              </a:rPr>
              <a:t>, </a:t>
            </a:r>
            <a:r>
              <a:rPr lang="en-US" sz="3200" dirty="0" smtClean="0">
                <a:solidFill>
                  <a:srgbClr val="FF0000"/>
                </a:solidFill>
              </a:rPr>
              <a:t>nationalism, </a:t>
            </a:r>
            <a:r>
              <a:rPr lang="en-US" sz="3200" dirty="0">
                <a:solidFill>
                  <a:srgbClr val="FF0000"/>
                </a:solidFill>
              </a:rPr>
              <a:t>and </a:t>
            </a:r>
            <a:r>
              <a:rPr lang="de-DE" sz="3200" dirty="0">
                <a:solidFill>
                  <a:srgbClr val="FF0000"/>
                </a:solidFill>
              </a:rPr>
              <a:t>democracy</a:t>
            </a:r>
          </a:p>
          <a:p>
            <a:pPr hangingPunct="0"/>
            <a:r>
              <a:rPr lang="en-US" sz="3200" dirty="0"/>
              <a:t>Misconception that majority of Germans wanted a united state </a:t>
            </a:r>
            <a:r>
              <a:rPr lang="en-US" sz="3200" dirty="0">
                <a:sym typeface="Wingdings" pitchFamily="2" charset="2"/>
              </a:rPr>
              <a:t> Most welcomed the stability and security of the Old Order, which had been in place before the Napoleonic Wars</a:t>
            </a:r>
          </a:p>
          <a:p>
            <a:pPr hangingPunct="0"/>
            <a:r>
              <a:rPr lang="en-US" sz="3200" dirty="0">
                <a:sym typeface="Wingdings" pitchFamily="2" charset="2"/>
              </a:rPr>
              <a:t>There had been too many changes during </a:t>
            </a:r>
            <a:r>
              <a:rPr lang="en-US" sz="3200" dirty="0" smtClean="0">
                <a:sym typeface="Wingdings" pitchFamily="2" charset="2"/>
              </a:rPr>
              <a:t>1789 </a:t>
            </a:r>
            <a:r>
              <a:rPr lang="en-US" sz="3200" dirty="0">
                <a:sym typeface="Wingdings" pitchFamily="2" charset="2"/>
              </a:rPr>
              <a:t>and 1815 for </a:t>
            </a:r>
            <a:r>
              <a:rPr lang="en-US" sz="3200" dirty="0" smtClean="0">
                <a:sym typeface="Wingdings" pitchFamily="2" charset="2"/>
              </a:rPr>
              <a:t>the </a:t>
            </a:r>
            <a:r>
              <a:rPr lang="en-US" sz="3200" dirty="0">
                <a:sym typeface="Wingdings" pitchFamily="2" charset="2"/>
              </a:rPr>
              <a:t>German population, who looked back to the “good old days” during times of unrest</a:t>
            </a:r>
          </a:p>
          <a:p>
            <a:pPr>
              <a:buFontTx/>
              <a:buNone/>
            </a:pPr>
            <a:endParaRPr lang="de-DE" sz="3200" dirty="0"/>
          </a:p>
        </p:txBody>
      </p:sp>
    </p:spTree>
    <p:extLst>
      <p:ext uri="{BB962C8B-B14F-4D97-AF65-F5344CB8AC3E}">
        <p14:creationId xmlns:p14="http://schemas.microsoft.com/office/powerpoint/2010/main" val="5679421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German Nationalism and Identity during Vormärz (1815-1848)</a:t>
            </a:r>
            <a:endParaRPr lang="en-US" dirty="0"/>
          </a:p>
        </p:txBody>
      </p:sp>
      <p:sp>
        <p:nvSpPr>
          <p:cNvPr id="3" name="Content Placeholder 2"/>
          <p:cNvSpPr>
            <a:spLocks noGrp="1"/>
          </p:cNvSpPr>
          <p:nvPr>
            <p:ph idx="1"/>
          </p:nvPr>
        </p:nvSpPr>
        <p:spPr/>
        <p:txBody>
          <a:bodyPr/>
          <a:lstStyle/>
          <a:p>
            <a:pPr hangingPunct="0"/>
            <a:r>
              <a:rPr lang="en-US" dirty="0"/>
              <a:t>Yet a minority (predominantly a middle class movement) demanded German nationalism</a:t>
            </a:r>
            <a:endParaRPr lang="en-US" dirty="0">
              <a:sym typeface="Wingdings" pitchFamily="2" charset="2"/>
            </a:endParaRPr>
          </a:p>
          <a:p>
            <a:pPr hangingPunct="0"/>
            <a:r>
              <a:rPr lang="en-US" dirty="0">
                <a:sym typeface="Wingdings" pitchFamily="2" charset="2"/>
              </a:rPr>
              <a:t>During the chaos of the Napoleonic Wars, they had felt a German national identity (had a common enemy)</a:t>
            </a:r>
          </a:p>
          <a:p>
            <a:pPr hangingPunct="0"/>
            <a:r>
              <a:rPr lang="en-US" dirty="0">
                <a:sym typeface="Wingdings" pitchFamily="2" charset="2"/>
              </a:rPr>
              <a:t>They defined their German “nation” or “identity” as all those who spoke German, shared the same folk tales, had similar values, etc.</a:t>
            </a:r>
          </a:p>
          <a:p>
            <a:pPr hangingPunct="0"/>
            <a:r>
              <a:rPr lang="en-US" dirty="0">
                <a:sym typeface="Wingdings" pitchFamily="2" charset="2"/>
              </a:rPr>
              <a:t>Wanted the liberal idea of a legitimate state based on the “people” and not on an absolute ruler anointed by God</a:t>
            </a:r>
          </a:p>
          <a:p>
            <a:endParaRPr lang="en-US" dirty="0"/>
          </a:p>
        </p:txBody>
      </p:sp>
    </p:spTree>
    <p:extLst>
      <p:ext uri="{BB962C8B-B14F-4D97-AF65-F5344CB8AC3E}">
        <p14:creationId xmlns:p14="http://schemas.microsoft.com/office/powerpoint/2010/main" val="16158002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el 1"/>
          <p:cNvSpPr>
            <a:spLocks noGrp="1"/>
          </p:cNvSpPr>
          <p:nvPr>
            <p:ph type="title" idx="4294967295"/>
          </p:nvPr>
        </p:nvSpPr>
        <p:spPr/>
        <p:txBody>
          <a:bodyPr/>
          <a:lstStyle/>
          <a:p>
            <a:r>
              <a:rPr lang="de-DE" dirty="0"/>
              <a:t>German Nationalism and Identity during Vormärz (1815-1848)</a:t>
            </a:r>
            <a:endParaRPr lang="en-US" dirty="0"/>
          </a:p>
        </p:txBody>
      </p:sp>
      <p:sp>
        <p:nvSpPr>
          <p:cNvPr id="3" name="Inhaltsplatzhalter 2"/>
          <p:cNvSpPr>
            <a:spLocks noGrp="1"/>
          </p:cNvSpPr>
          <p:nvPr>
            <p:ph idx="4294967295"/>
          </p:nvPr>
        </p:nvSpPr>
        <p:spPr>
          <a:xfrm>
            <a:off x="965916" y="1799488"/>
            <a:ext cx="9617813" cy="4525962"/>
          </a:xfrm>
        </p:spPr>
        <p:txBody>
          <a:bodyPr>
            <a:normAutofit/>
          </a:bodyPr>
          <a:lstStyle/>
          <a:p>
            <a:pPr hangingPunct="0">
              <a:lnSpc>
                <a:spcPct val="80000"/>
              </a:lnSpc>
            </a:pPr>
            <a:endParaRPr lang="de-DE" sz="2500" dirty="0"/>
          </a:p>
          <a:p>
            <a:pPr hangingPunct="0">
              <a:lnSpc>
                <a:spcPct val="80000"/>
              </a:lnSpc>
              <a:buFontTx/>
              <a:buNone/>
            </a:pPr>
            <a:r>
              <a:rPr lang="en-US" sz="2500" dirty="0" smtClean="0"/>
              <a:t>   “</a:t>
            </a:r>
            <a:r>
              <a:rPr lang="en-US" sz="2500" dirty="0"/>
              <a:t>A minority of German students believed in the need for replacing the existing Germanic </a:t>
            </a:r>
            <a:r>
              <a:rPr lang="en-US" sz="2500" dirty="0" err="1"/>
              <a:t>Staatenbund</a:t>
            </a:r>
            <a:r>
              <a:rPr lang="en-US" sz="2500" dirty="0"/>
              <a:t> by a German </a:t>
            </a:r>
            <a:r>
              <a:rPr lang="en-US" sz="2500" dirty="0" err="1"/>
              <a:t>Bundesstaat</a:t>
            </a:r>
            <a:r>
              <a:rPr lang="en-US" sz="2500" dirty="0"/>
              <a:t>. At the same time, it was realized that such a fundamental change of the constitutional structure, involving the creation of a unified Reich, would necessitate more than just political reforms. It would require a complete reorientation of the mentality of the German peoples and of their future leaders, the academic youth</a:t>
            </a:r>
            <a:r>
              <a:rPr lang="en-US" sz="2500" dirty="0" smtClean="0"/>
              <a:t>.”</a:t>
            </a:r>
            <a:endParaRPr lang="de-DE" sz="2500" dirty="0"/>
          </a:p>
          <a:p>
            <a:pPr hangingPunct="0">
              <a:lnSpc>
                <a:spcPct val="80000"/>
              </a:lnSpc>
              <a:buFontTx/>
              <a:buNone/>
            </a:pPr>
            <a:r>
              <a:rPr lang="en-US" sz="2500" dirty="0" smtClean="0"/>
              <a:t>						</a:t>
            </a:r>
          </a:p>
          <a:p>
            <a:pPr hangingPunct="0">
              <a:lnSpc>
                <a:spcPct val="80000"/>
              </a:lnSpc>
              <a:buFontTx/>
              <a:buNone/>
            </a:pPr>
            <a:r>
              <a:rPr lang="en-US" sz="2500" dirty="0"/>
              <a:t>	</a:t>
            </a:r>
            <a:r>
              <a:rPr lang="en-US" sz="2500" dirty="0" smtClean="0"/>
              <a:t>					-</a:t>
            </a:r>
            <a:r>
              <a:rPr lang="en-US" sz="2500" dirty="0"/>
              <a:t>F. Gunther </a:t>
            </a:r>
            <a:r>
              <a:rPr lang="en-US" sz="2500" dirty="0" smtClean="0"/>
              <a:t>Eyck, University of Texas </a:t>
            </a:r>
            <a:endParaRPr lang="de-DE" sz="2500" dirty="0"/>
          </a:p>
          <a:p>
            <a:pPr hangingPunct="0">
              <a:lnSpc>
                <a:spcPct val="80000"/>
              </a:lnSpc>
            </a:pPr>
            <a:endParaRPr lang="de-DE" sz="2500" dirty="0"/>
          </a:p>
          <a:p>
            <a:pPr>
              <a:lnSpc>
                <a:spcPct val="80000"/>
              </a:lnSpc>
            </a:pPr>
            <a:endParaRPr lang="de-DE" sz="2500" dirty="0"/>
          </a:p>
        </p:txBody>
      </p:sp>
    </p:spTree>
    <p:extLst>
      <p:ext uri="{BB962C8B-B14F-4D97-AF65-F5344CB8AC3E}">
        <p14:creationId xmlns:p14="http://schemas.microsoft.com/office/powerpoint/2010/main" val="1532019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p:txBody>
          <a:bodyPr/>
          <a:lstStyle/>
          <a:p>
            <a:pPr eaLnBrk="1" hangingPunct="1">
              <a:defRPr/>
            </a:pPr>
            <a:r>
              <a:rPr lang="en-GB" dirty="0" smtClean="0"/>
              <a:t>What is a Nation?</a:t>
            </a:r>
          </a:p>
        </p:txBody>
      </p:sp>
      <p:sp>
        <p:nvSpPr>
          <p:cNvPr id="59395" name="Rectangle 3"/>
          <p:cNvSpPr>
            <a:spLocks noGrp="1" noChangeArrowheads="1"/>
          </p:cNvSpPr>
          <p:nvPr>
            <p:ph type="body" sz="half" idx="2"/>
          </p:nvPr>
        </p:nvSpPr>
        <p:spPr>
          <a:xfrm>
            <a:off x="5562600" y="1676400"/>
            <a:ext cx="5410200" cy="5181600"/>
          </a:xfrm>
        </p:spPr>
        <p:txBody>
          <a:bodyPr>
            <a:noAutofit/>
          </a:bodyPr>
          <a:lstStyle/>
          <a:p>
            <a:pPr eaLnBrk="1" hangingPunct="1">
              <a:lnSpc>
                <a:spcPct val="80000"/>
              </a:lnSpc>
              <a:defRPr/>
            </a:pPr>
            <a:r>
              <a:rPr lang="en-GB" dirty="0"/>
              <a:t>Johann Gottfried von </a:t>
            </a:r>
            <a:r>
              <a:rPr lang="en-GB" dirty="0" smtClean="0"/>
              <a:t>Herder: </a:t>
            </a:r>
            <a:r>
              <a:rPr lang="en-GB" dirty="0"/>
              <a:t>The </a:t>
            </a:r>
            <a:r>
              <a:rPr lang="en-GB" i="1" dirty="0"/>
              <a:t>Volk</a:t>
            </a:r>
            <a:r>
              <a:rPr lang="en-GB" dirty="0"/>
              <a:t> </a:t>
            </a:r>
            <a:r>
              <a:rPr lang="en-GB" dirty="0" smtClean="0"/>
              <a:t>(“nation” </a:t>
            </a:r>
            <a:r>
              <a:rPr lang="en-GB" dirty="0"/>
              <a:t>or </a:t>
            </a:r>
            <a:r>
              <a:rPr lang="en-GB" dirty="0" smtClean="0"/>
              <a:t>“race”) </a:t>
            </a:r>
            <a:r>
              <a:rPr lang="en-GB" dirty="0" smtClean="0"/>
              <a:t>decisively determines </a:t>
            </a:r>
            <a:r>
              <a:rPr lang="en-GB" dirty="0"/>
              <a:t>of human identity. </a:t>
            </a:r>
            <a:r>
              <a:rPr lang="en-GB" dirty="0" smtClean="0"/>
              <a:t>The state is artifice.</a:t>
            </a:r>
            <a:endParaRPr lang="en-GB" dirty="0"/>
          </a:p>
          <a:p>
            <a:pPr eaLnBrk="1" hangingPunct="1">
              <a:lnSpc>
                <a:spcPct val="80000"/>
              </a:lnSpc>
              <a:defRPr/>
            </a:pPr>
            <a:r>
              <a:rPr lang="en-GB" dirty="0"/>
              <a:t>Johann </a:t>
            </a:r>
            <a:r>
              <a:rPr lang="en-GB" dirty="0" smtClean="0"/>
              <a:t>Goethe: </a:t>
            </a:r>
            <a:r>
              <a:rPr lang="en-GB" dirty="0"/>
              <a:t>No need for a </a:t>
            </a:r>
            <a:r>
              <a:rPr lang="en-GB" dirty="0" smtClean="0"/>
              <a:t>nation-state;  </a:t>
            </a:r>
            <a:r>
              <a:rPr lang="en-GB" dirty="0"/>
              <a:t>Germany was a </a:t>
            </a:r>
            <a:r>
              <a:rPr lang="en-GB" dirty="0" smtClean="0"/>
              <a:t>“cultural </a:t>
            </a:r>
            <a:r>
              <a:rPr lang="en-GB" dirty="0" smtClean="0"/>
              <a:t>community,” </a:t>
            </a:r>
            <a:r>
              <a:rPr lang="en-GB" dirty="0"/>
              <a:t>like Ancient Greece.</a:t>
            </a:r>
          </a:p>
          <a:p>
            <a:pPr eaLnBrk="1" hangingPunct="1">
              <a:lnSpc>
                <a:spcPct val="80000"/>
              </a:lnSpc>
              <a:defRPr/>
            </a:pPr>
            <a:r>
              <a:rPr lang="en-GB" dirty="0" smtClean="0"/>
              <a:t>Georg </a:t>
            </a:r>
            <a:r>
              <a:rPr lang="en-GB" dirty="0"/>
              <a:t>Wilhelm Friedrich </a:t>
            </a:r>
            <a:r>
              <a:rPr lang="en-GB" dirty="0" smtClean="0"/>
              <a:t>Hegel: </a:t>
            </a:r>
            <a:r>
              <a:rPr lang="en-GB" dirty="0"/>
              <a:t>An individual only </a:t>
            </a:r>
            <a:r>
              <a:rPr lang="en-GB" dirty="0" smtClean="0"/>
              <a:t>achieves </a:t>
            </a:r>
            <a:r>
              <a:rPr lang="en-GB" dirty="0"/>
              <a:t>their full potential through service to the state</a:t>
            </a:r>
            <a:r>
              <a:rPr lang="en-GB" dirty="0" smtClean="0"/>
              <a:t>.</a:t>
            </a:r>
            <a:endParaRPr lang="en-GB" dirty="0"/>
          </a:p>
        </p:txBody>
      </p:sp>
      <p:pic>
        <p:nvPicPr>
          <p:cNvPr id="59398" name="Picture 6" descr="germania1848"/>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10894" y="1295400"/>
            <a:ext cx="3908706" cy="54440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27818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a:t>Student Unions (Burschenschaften) and Young Germany </a:t>
            </a:r>
            <a:r>
              <a:rPr lang="de-DE" sz="4000"/>
              <a:t/>
            </a:r>
            <a:br>
              <a:rPr lang="de-DE" sz="4000"/>
            </a:br>
            <a:endParaRPr lang="de-DE" sz="4000"/>
          </a:p>
        </p:txBody>
      </p:sp>
      <p:sp>
        <p:nvSpPr>
          <p:cNvPr id="3" name="Content Placeholder 2"/>
          <p:cNvSpPr>
            <a:spLocks noGrp="1"/>
          </p:cNvSpPr>
          <p:nvPr>
            <p:ph idx="1"/>
          </p:nvPr>
        </p:nvSpPr>
        <p:spPr/>
        <p:txBody>
          <a:bodyPr>
            <a:noAutofit/>
          </a:bodyPr>
          <a:lstStyle/>
          <a:p>
            <a:pPr hangingPunct="0"/>
            <a:r>
              <a:rPr lang="en-US" sz="2400" dirty="0" smtClean="0"/>
              <a:t>Needed </a:t>
            </a:r>
            <a:r>
              <a:rPr lang="en-US" sz="2400" dirty="0"/>
              <a:t>a “reorientation of mentality” of German life and a “moral regeneration” of student life (see </a:t>
            </a:r>
            <a:r>
              <a:rPr lang="en-US" sz="2400" dirty="0" smtClean="0"/>
              <a:t>Eyck’s </a:t>
            </a:r>
            <a:r>
              <a:rPr lang="en-US" sz="2400" dirty="0"/>
              <a:t>quote), so:</a:t>
            </a:r>
            <a:endParaRPr lang="de-DE" sz="2400" dirty="0"/>
          </a:p>
          <a:p>
            <a:pPr lvl="1" hangingPunct="0"/>
            <a:r>
              <a:rPr lang="en-US" dirty="0" smtClean="0"/>
              <a:t>1815, </a:t>
            </a:r>
            <a:r>
              <a:rPr lang="en-US" dirty="0"/>
              <a:t>first </a:t>
            </a:r>
            <a:r>
              <a:rPr lang="en-US" dirty="0" err="1">
                <a:solidFill>
                  <a:srgbClr val="FF0000"/>
                </a:solidFill>
              </a:rPr>
              <a:t>Burschenschaft</a:t>
            </a:r>
            <a:r>
              <a:rPr lang="en-US" dirty="0"/>
              <a:t> was founded in Jena </a:t>
            </a:r>
            <a:endParaRPr lang="en-US" dirty="0" smtClean="0"/>
          </a:p>
          <a:p>
            <a:pPr lvl="1" hangingPunct="0"/>
            <a:r>
              <a:rPr lang="en-US" dirty="0" smtClean="0"/>
              <a:t>Opposed absolute </a:t>
            </a:r>
            <a:r>
              <a:rPr lang="en-US" dirty="0"/>
              <a:t>monarchs </a:t>
            </a:r>
            <a:r>
              <a:rPr lang="en-US" dirty="0" smtClean="0"/>
              <a:t>and </a:t>
            </a:r>
            <a:r>
              <a:rPr lang="en-US" dirty="0"/>
              <a:t>German </a:t>
            </a:r>
            <a:r>
              <a:rPr lang="en-US" dirty="0" smtClean="0"/>
              <a:t>regionalism</a:t>
            </a:r>
          </a:p>
          <a:p>
            <a:pPr lvl="1" hangingPunct="0"/>
            <a:r>
              <a:rPr lang="en-US" dirty="0" smtClean="0"/>
              <a:t>Demanded right </a:t>
            </a:r>
            <a:r>
              <a:rPr lang="en-US" dirty="0"/>
              <a:t>to freedom and equality and a democratic constitution</a:t>
            </a:r>
            <a:endParaRPr lang="de-DE" dirty="0"/>
          </a:p>
          <a:p>
            <a:pPr hangingPunct="0"/>
            <a:r>
              <a:rPr lang="en-US" sz="2400" dirty="0"/>
              <a:t>Why these students? </a:t>
            </a:r>
          </a:p>
          <a:p>
            <a:pPr lvl="1" hangingPunct="0"/>
            <a:r>
              <a:rPr lang="en-US" dirty="0"/>
              <a:t>Many </a:t>
            </a:r>
            <a:r>
              <a:rPr lang="en-US" dirty="0" err="1"/>
              <a:t>Burschenschafter</a:t>
            </a:r>
            <a:r>
              <a:rPr lang="en-US" dirty="0"/>
              <a:t> fought in the Napoleonic Wars as volunteers </a:t>
            </a:r>
            <a:endParaRPr lang="de-DE" dirty="0" smtClean="0">
              <a:sym typeface="Wingdings" pitchFamily="2" charset="2"/>
            </a:endParaRPr>
          </a:p>
          <a:p>
            <a:pPr lvl="2" hangingPunct="0"/>
            <a:r>
              <a:rPr lang="de-DE" sz="2400" dirty="0" smtClean="0">
                <a:sym typeface="Wingdings" pitchFamily="2" charset="2"/>
              </a:rPr>
              <a:t>Common </a:t>
            </a:r>
            <a:r>
              <a:rPr lang="de-DE" sz="2400" dirty="0" err="1" smtClean="0">
                <a:sym typeface="Wingdings" pitchFamily="2" charset="2"/>
              </a:rPr>
              <a:t>enemy</a:t>
            </a:r>
            <a:r>
              <a:rPr lang="de-DE" sz="2400" dirty="0" smtClean="0">
                <a:sym typeface="Wingdings" pitchFamily="2" charset="2"/>
              </a:rPr>
              <a:t> </a:t>
            </a:r>
            <a:r>
              <a:rPr lang="de-DE" sz="2400" dirty="0" err="1" smtClean="0">
                <a:sym typeface="Wingdings" pitchFamily="2" charset="2"/>
              </a:rPr>
              <a:t>defeated</a:t>
            </a:r>
            <a:endParaRPr lang="de-DE" sz="2400" dirty="0" smtClean="0">
              <a:sym typeface="Wingdings" pitchFamily="2" charset="2"/>
            </a:endParaRPr>
          </a:p>
          <a:p>
            <a:pPr lvl="2" hangingPunct="0"/>
            <a:r>
              <a:rPr lang="en-US" sz="2400" dirty="0" smtClean="0"/>
              <a:t>French </a:t>
            </a:r>
            <a:r>
              <a:rPr lang="en-US" sz="2400" dirty="0"/>
              <a:t>Revolution and Enlightenment </a:t>
            </a:r>
            <a:r>
              <a:rPr lang="en-US" sz="2400" dirty="0" smtClean="0"/>
              <a:t>ideals remained </a:t>
            </a:r>
            <a:endParaRPr lang="en-US" sz="2400" dirty="0"/>
          </a:p>
          <a:p>
            <a:pPr lvl="2" hangingPunct="0"/>
            <a:r>
              <a:rPr lang="en-US" sz="2400" dirty="0" smtClean="0"/>
              <a:t>“</a:t>
            </a:r>
            <a:r>
              <a:rPr lang="en-US" sz="2400" dirty="0" err="1"/>
              <a:t>Teutonia</a:t>
            </a:r>
            <a:r>
              <a:rPr lang="en-US" sz="2400" dirty="0"/>
              <a:t>” student union formed by those who fought Napoleon in the </a:t>
            </a:r>
            <a:r>
              <a:rPr lang="en-US" sz="2400" dirty="0" err="1"/>
              <a:t>Lützow</a:t>
            </a:r>
            <a:r>
              <a:rPr lang="en-US" sz="2400" dirty="0"/>
              <a:t> Corps </a:t>
            </a:r>
          </a:p>
          <a:p>
            <a:endParaRPr lang="de-DE" sz="2400" dirty="0"/>
          </a:p>
        </p:txBody>
      </p:sp>
    </p:spTree>
    <p:extLst>
      <p:ext uri="{BB962C8B-B14F-4D97-AF65-F5344CB8AC3E}">
        <p14:creationId xmlns:p14="http://schemas.microsoft.com/office/powerpoint/2010/main" val="2794838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000" dirty="0"/>
              <a:t>Heinrich von </a:t>
            </a:r>
            <a:r>
              <a:rPr lang="de-DE" sz="4000" dirty="0" smtClean="0"/>
              <a:t>Gagern (1799-1880)</a:t>
            </a:r>
            <a:br>
              <a:rPr lang="de-DE" sz="4000" dirty="0" smtClean="0"/>
            </a:br>
            <a:r>
              <a:rPr lang="de-DE" sz="4000" dirty="0" smtClean="0"/>
              <a:t>Letter </a:t>
            </a:r>
            <a:r>
              <a:rPr lang="de-DE" sz="4000" dirty="0"/>
              <a:t>to his father about German students (1818)</a:t>
            </a:r>
          </a:p>
        </p:txBody>
      </p:sp>
      <p:sp>
        <p:nvSpPr>
          <p:cNvPr id="5" name="Inhaltsplatzhalter 4"/>
          <p:cNvSpPr>
            <a:spLocks noGrp="1"/>
          </p:cNvSpPr>
          <p:nvPr>
            <p:ph idx="1"/>
          </p:nvPr>
        </p:nvSpPr>
        <p:spPr/>
        <p:txBody>
          <a:bodyPr>
            <a:noAutofit/>
          </a:bodyPr>
          <a:lstStyle/>
          <a:p>
            <a:pPr fontAlgn="ctr"/>
            <a:endParaRPr lang="de-DE" sz="1800" dirty="0"/>
          </a:p>
          <a:p>
            <a:pPr fontAlgn="t">
              <a:buFontTx/>
              <a:buNone/>
            </a:pPr>
            <a:r>
              <a:rPr lang="en-US" sz="1800" dirty="0"/>
              <a:t>“For the average student in the past, the university years were a time to enjoy life... their only obligation to the university was to …avoid failing the examination…There are still many like this. Indeed, they remain the majority overall. But at several universities, another group—in my eyes, a better one—has gained the upper hand and sets the mood. </a:t>
            </a:r>
          </a:p>
          <a:p>
            <a:pPr fontAlgn="t">
              <a:buFontTx/>
              <a:buNone/>
            </a:pPr>
            <a:endParaRPr lang="en-US" sz="1800" dirty="0"/>
          </a:p>
          <a:p>
            <a:pPr fontAlgn="t">
              <a:buFontTx/>
              <a:buNone/>
            </a:pPr>
            <a:r>
              <a:rPr lang="en-US" sz="1800" dirty="0"/>
              <a:t>Indeed, I prefer really not to call it a "mood," for it is something really much stronger than that.... Those who share in this spirit have Love of the Fatherland as their guiding principle. Their purpose is to make a better future for the Fatherland, each as best he can; to spread national consciousness (or, to use a much ridiculed and maligned Germanic expression, more "</a:t>
            </a:r>
            <a:r>
              <a:rPr lang="en-US" sz="1800" dirty="0" err="1"/>
              <a:t>folkish</a:t>
            </a:r>
            <a:r>
              <a:rPr lang="en-US" sz="1800" dirty="0"/>
              <a:t>-ness"); and to work for better constitutions.</a:t>
            </a:r>
            <a:br>
              <a:rPr lang="en-US" sz="1800" dirty="0"/>
            </a:br>
            <a:endParaRPr lang="en-US" sz="1800" dirty="0"/>
          </a:p>
          <a:p>
            <a:pPr fontAlgn="t">
              <a:buFontTx/>
              <a:buNone/>
            </a:pPr>
            <a:r>
              <a:rPr lang="en-US" sz="1800" dirty="0"/>
              <a:t>We want more sense of community among the several states of Germany, greater unity in their policies and in their principles, no separate policies for each state but the closest possible relations with each other; above all, we want Germany to be considered </a:t>
            </a:r>
            <a:r>
              <a:rPr lang="en-US" sz="1800" i="1" dirty="0"/>
              <a:t>one</a:t>
            </a:r>
            <a:r>
              <a:rPr lang="en-US" sz="1800" dirty="0"/>
              <a:t> land and the German people, </a:t>
            </a:r>
            <a:r>
              <a:rPr lang="en-US" sz="1800" i="1" dirty="0"/>
              <a:t>one</a:t>
            </a:r>
            <a:r>
              <a:rPr lang="en-US" sz="1800" dirty="0"/>
              <a:t> people. We …live in a German comradeship, one people in spirit... Above all, we want the princes to understand and follow the principle that they exist for the country, and not the country for them.”</a:t>
            </a:r>
          </a:p>
          <a:p>
            <a:endParaRPr lang="de-DE" sz="1800" dirty="0"/>
          </a:p>
        </p:txBody>
      </p:sp>
    </p:spTree>
    <p:extLst>
      <p:ext uri="{BB962C8B-B14F-4D97-AF65-F5344CB8AC3E}">
        <p14:creationId xmlns:p14="http://schemas.microsoft.com/office/powerpoint/2010/main" val="25634881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idx="4294967295"/>
          </p:nvPr>
        </p:nvSpPr>
        <p:spPr>
          <a:xfrm>
            <a:off x="1679575" y="0"/>
            <a:ext cx="9145588" cy="1143000"/>
          </a:xfrm>
        </p:spPr>
        <p:txBody>
          <a:bodyPr/>
          <a:lstStyle/>
          <a:p>
            <a:pPr algn="l"/>
            <a:r>
              <a:rPr lang="de-DE" sz="3600"/>
              <a:t>Ernst Moritz Arndt and German Nationalism</a:t>
            </a:r>
          </a:p>
        </p:txBody>
      </p:sp>
      <p:sp>
        <p:nvSpPr>
          <p:cNvPr id="3" name="Content Placeholder 2"/>
          <p:cNvSpPr>
            <a:spLocks noGrp="1"/>
          </p:cNvSpPr>
          <p:nvPr>
            <p:ph idx="4294967295"/>
          </p:nvPr>
        </p:nvSpPr>
        <p:spPr>
          <a:xfrm>
            <a:off x="502277" y="5422164"/>
            <a:ext cx="11372044" cy="1228725"/>
          </a:xfrm>
        </p:spPr>
        <p:txBody>
          <a:bodyPr>
            <a:normAutofit/>
          </a:bodyPr>
          <a:lstStyle/>
          <a:p>
            <a:pPr hangingPunct="0">
              <a:lnSpc>
                <a:spcPct val="90000"/>
              </a:lnSpc>
            </a:pPr>
            <a:r>
              <a:rPr lang="en-US" sz="1900" dirty="0"/>
              <a:t>Ernst Moritz Arndt was a central figure to the </a:t>
            </a:r>
            <a:r>
              <a:rPr lang="en-US" sz="1900" dirty="0" err="1"/>
              <a:t>Burschenschaften</a:t>
            </a:r>
            <a:r>
              <a:rPr lang="en-US" sz="1900" dirty="0"/>
              <a:t> and German nationalism.</a:t>
            </a:r>
            <a:endParaRPr lang="de-DE" sz="1900" dirty="0"/>
          </a:p>
          <a:p>
            <a:pPr hangingPunct="0">
              <a:lnSpc>
                <a:spcPct val="90000"/>
              </a:lnSpc>
            </a:pPr>
            <a:r>
              <a:rPr lang="en-US" sz="1900" dirty="0"/>
              <a:t>His song functioned as a German national anthem unrecognized by Metternich and the vast majority of Germans.</a:t>
            </a:r>
            <a:endParaRPr lang="de-DE" sz="1900" dirty="0"/>
          </a:p>
          <a:p>
            <a:pPr>
              <a:lnSpc>
                <a:spcPct val="90000"/>
              </a:lnSpc>
            </a:pPr>
            <a:endParaRPr lang="de-DE" sz="1900" dirty="0"/>
          </a:p>
        </p:txBody>
      </p:sp>
      <p:sp>
        <p:nvSpPr>
          <p:cNvPr id="4" name="Textfeld 3"/>
          <p:cNvSpPr txBox="1"/>
          <p:nvPr/>
        </p:nvSpPr>
        <p:spPr>
          <a:xfrm>
            <a:off x="1967639" y="908721"/>
            <a:ext cx="8856984" cy="5632311"/>
          </a:xfrm>
          <a:prstGeom prst="rect">
            <a:avLst/>
          </a:prstGeom>
          <a:noFill/>
        </p:spPr>
        <p:txBody>
          <a:bodyPr numCol="2">
            <a:spAutoFit/>
          </a:bodyPr>
          <a:lstStyle/>
          <a:p>
            <a:pPr>
              <a:defRPr/>
            </a:pPr>
            <a:r>
              <a:rPr lang="en-US" b="1" i="1" dirty="0"/>
              <a:t>The German Fatherland</a:t>
            </a:r>
          </a:p>
          <a:p>
            <a:pPr>
              <a:defRPr/>
            </a:pPr>
            <a:endParaRPr lang="en-US" b="1" i="1" dirty="0"/>
          </a:p>
          <a:p>
            <a:pPr>
              <a:defRPr/>
            </a:pPr>
            <a:r>
              <a:rPr lang="en-US" i="1" dirty="0"/>
              <a:t>Where is the German's fatherland?</a:t>
            </a:r>
            <a:br>
              <a:rPr lang="en-US" i="1" dirty="0"/>
            </a:br>
            <a:r>
              <a:rPr lang="en-US" i="1" dirty="0"/>
              <a:t>Is his the pieced and parceled land</a:t>
            </a:r>
            <a:br>
              <a:rPr lang="en-US" i="1" dirty="0"/>
            </a:br>
            <a:r>
              <a:rPr lang="en-US" i="1" dirty="0"/>
              <a:t>Where pirate-princes rule? </a:t>
            </a:r>
          </a:p>
          <a:p>
            <a:pPr>
              <a:defRPr/>
            </a:pPr>
            <a:r>
              <a:rPr lang="en-US" i="1" dirty="0"/>
              <a:t>A gem</a:t>
            </a:r>
            <a:br>
              <a:rPr lang="en-US" i="1" dirty="0"/>
            </a:br>
            <a:r>
              <a:rPr lang="en-US" i="1" dirty="0"/>
              <a:t>Torn from the empire's diadem?</a:t>
            </a:r>
            <a:br>
              <a:rPr lang="en-US" i="1" dirty="0"/>
            </a:br>
            <a:r>
              <a:rPr lang="en-US" i="1" dirty="0"/>
              <a:t>Ah, no, no, no!</a:t>
            </a:r>
            <a:br>
              <a:rPr lang="en-US" i="1" dirty="0"/>
            </a:br>
            <a:r>
              <a:rPr lang="en-US" i="1" dirty="0"/>
              <a:t>Such is no German's fatherland.</a:t>
            </a:r>
          </a:p>
          <a:p>
            <a:pPr>
              <a:defRPr/>
            </a:pPr>
            <a:endParaRPr lang="en-US" i="1" dirty="0"/>
          </a:p>
          <a:p>
            <a:pPr>
              <a:defRPr/>
            </a:pPr>
            <a:r>
              <a:rPr lang="en-US" i="1" dirty="0"/>
              <a:t>Where is the German's fatherland?</a:t>
            </a:r>
            <a:br>
              <a:rPr lang="en-US" i="1" dirty="0"/>
            </a:br>
            <a:r>
              <a:rPr lang="en-US" i="1" dirty="0"/>
              <a:t>Then name, oh, name the mighty land!</a:t>
            </a:r>
            <a:br>
              <a:rPr lang="en-US" i="1" dirty="0"/>
            </a:br>
            <a:r>
              <a:rPr lang="en-US" i="1" dirty="0"/>
              <a:t>Wherever is heard the German tongue,</a:t>
            </a:r>
            <a:br>
              <a:rPr lang="en-US" i="1" dirty="0"/>
            </a:br>
            <a:r>
              <a:rPr lang="en-US" i="1" dirty="0"/>
              <a:t>And German hymns to God are sung!</a:t>
            </a:r>
            <a:br>
              <a:rPr lang="en-US" i="1" dirty="0"/>
            </a:br>
            <a:r>
              <a:rPr lang="en-US" i="1" dirty="0"/>
              <a:t>This is the land, thy Hermann's land;</a:t>
            </a:r>
            <a:br>
              <a:rPr lang="en-US" i="1" dirty="0"/>
            </a:br>
            <a:r>
              <a:rPr lang="en-US" i="1" dirty="0"/>
              <a:t>This, German, is thy fatherland.</a:t>
            </a:r>
          </a:p>
          <a:p>
            <a:pPr>
              <a:defRPr/>
            </a:pPr>
            <a:endParaRPr lang="en-US" i="1" dirty="0"/>
          </a:p>
          <a:p>
            <a:pPr>
              <a:defRPr/>
            </a:pPr>
            <a:endParaRPr lang="en-US" i="1" dirty="0"/>
          </a:p>
          <a:p>
            <a:pPr>
              <a:defRPr/>
            </a:pPr>
            <a:endParaRPr lang="en-US" i="1" dirty="0"/>
          </a:p>
          <a:p>
            <a:pPr>
              <a:defRPr/>
            </a:pPr>
            <a:endParaRPr lang="en-US" i="1" dirty="0"/>
          </a:p>
          <a:p>
            <a:pPr>
              <a:defRPr/>
            </a:pPr>
            <a:r>
              <a:rPr lang="en-US" i="1" dirty="0"/>
              <a:t>This is the German's fatherland,</a:t>
            </a:r>
            <a:br>
              <a:rPr lang="en-US" i="1" dirty="0"/>
            </a:br>
            <a:r>
              <a:rPr lang="en-US" i="1" dirty="0"/>
              <a:t>Where faith is in the plighted hand,</a:t>
            </a:r>
            <a:br>
              <a:rPr lang="en-US" i="1" dirty="0"/>
            </a:br>
            <a:r>
              <a:rPr lang="en-US" i="1" dirty="0"/>
              <a:t>Where truth lives in each eye of blue,</a:t>
            </a:r>
            <a:br>
              <a:rPr lang="en-US" i="1" dirty="0"/>
            </a:br>
            <a:r>
              <a:rPr lang="en-US" i="1" dirty="0"/>
              <a:t>And every heart is staunch and true.</a:t>
            </a:r>
            <a:br>
              <a:rPr lang="en-US" i="1" dirty="0"/>
            </a:br>
            <a:r>
              <a:rPr lang="en-US" i="1" dirty="0"/>
              <a:t>This is the land, the honest land,</a:t>
            </a:r>
            <a:br>
              <a:rPr lang="en-US" i="1" dirty="0"/>
            </a:br>
            <a:r>
              <a:rPr lang="en-US" i="1" dirty="0"/>
              <a:t>The honest German's fatherland.</a:t>
            </a:r>
          </a:p>
          <a:p>
            <a:pPr>
              <a:defRPr/>
            </a:pPr>
            <a:endParaRPr lang="en-US" i="1" dirty="0"/>
          </a:p>
          <a:p>
            <a:pPr>
              <a:defRPr/>
            </a:pPr>
            <a:r>
              <a:rPr lang="en-US" i="1" dirty="0"/>
              <a:t>This is the land, the one true land,</a:t>
            </a:r>
            <a:br>
              <a:rPr lang="en-US" i="1" dirty="0"/>
            </a:br>
            <a:r>
              <a:rPr lang="en-US" i="1" dirty="0"/>
              <a:t>O God, to aid be thou at hand!</a:t>
            </a:r>
            <a:br>
              <a:rPr lang="en-US" i="1" dirty="0"/>
            </a:br>
            <a:r>
              <a:rPr lang="en-US" i="1" dirty="0"/>
              <a:t>And fire each heart, and nerve each arm,</a:t>
            </a:r>
            <a:br>
              <a:rPr lang="en-US" i="1" dirty="0"/>
            </a:br>
            <a:r>
              <a:rPr lang="en-US" i="1" dirty="0"/>
              <a:t>To shield our German homes from harm,</a:t>
            </a:r>
            <a:br>
              <a:rPr lang="en-US" i="1" dirty="0"/>
            </a:br>
            <a:r>
              <a:rPr lang="en-US" i="1" dirty="0"/>
              <a:t>To shield the land, the one true land,</a:t>
            </a:r>
            <a:br>
              <a:rPr lang="en-US" i="1" dirty="0"/>
            </a:br>
            <a:r>
              <a:rPr lang="en-US" i="1" dirty="0"/>
              <a:t>One Deutschland and one fatherland!</a:t>
            </a:r>
          </a:p>
          <a:p>
            <a:pPr>
              <a:defRPr/>
            </a:pPr>
            <a:endParaRPr lang="en-US" i="1" dirty="0"/>
          </a:p>
          <a:p>
            <a:pPr>
              <a:defRPr/>
            </a:pPr>
            <a:endParaRPr lang="de-DE" sz="1200" i="1" dirty="0"/>
          </a:p>
        </p:txBody>
      </p:sp>
    </p:spTree>
    <p:extLst>
      <p:ext uri="{BB962C8B-B14F-4D97-AF65-F5344CB8AC3E}">
        <p14:creationId xmlns:p14="http://schemas.microsoft.com/office/powerpoint/2010/main" val="11896921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de-DE" dirty="0"/>
              <a:t>The Wartburg Festival (</a:t>
            </a:r>
            <a:r>
              <a:rPr lang="de-DE" dirty="0" smtClean="0"/>
              <a:t>1819</a:t>
            </a:r>
            <a:r>
              <a:rPr lang="de-DE" dirty="0"/>
              <a:t>)</a:t>
            </a:r>
          </a:p>
        </p:txBody>
      </p:sp>
      <p:sp>
        <p:nvSpPr>
          <p:cNvPr id="110595" name="Content Placeholder 2"/>
          <p:cNvSpPr>
            <a:spLocks noGrp="1"/>
          </p:cNvSpPr>
          <p:nvPr>
            <p:ph idx="1"/>
          </p:nvPr>
        </p:nvSpPr>
        <p:spPr>
          <a:xfrm>
            <a:off x="381000" y="1825625"/>
            <a:ext cx="11277600" cy="4351338"/>
          </a:xfrm>
        </p:spPr>
        <p:txBody>
          <a:bodyPr>
            <a:noAutofit/>
          </a:bodyPr>
          <a:lstStyle/>
          <a:p>
            <a:pPr hangingPunct="0">
              <a:lnSpc>
                <a:spcPct val="100000"/>
              </a:lnSpc>
            </a:pPr>
            <a:r>
              <a:rPr lang="en-US" sz="2400" dirty="0"/>
              <a:t>October </a:t>
            </a:r>
            <a:r>
              <a:rPr lang="en-US" sz="2400" dirty="0" smtClean="0"/>
              <a:t>1817</a:t>
            </a:r>
            <a:r>
              <a:rPr lang="en-US" sz="2400" dirty="0"/>
              <a:t>, liberal students from </a:t>
            </a:r>
            <a:r>
              <a:rPr lang="en-US" sz="2400" dirty="0" smtClean="0"/>
              <a:t>various student </a:t>
            </a:r>
            <a:r>
              <a:rPr lang="en-US" sz="2400" dirty="0"/>
              <a:t>unions met </a:t>
            </a:r>
            <a:r>
              <a:rPr lang="en-US" sz="2400" dirty="0" smtClean="0"/>
              <a:t>at </a:t>
            </a:r>
            <a:r>
              <a:rPr lang="en-US" sz="2400" dirty="0"/>
              <a:t>Wartburg </a:t>
            </a:r>
            <a:r>
              <a:rPr lang="en-US" sz="2400" dirty="0" smtClean="0"/>
              <a:t>Castle</a:t>
            </a:r>
            <a:endParaRPr lang="de-DE" sz="2400" dirty="0"/>
          </a:p>
          <a:p>
            <a:pPr hangingPunct="0">
              <a:lnSpc>
                <a:spcPct val="100000"/>
              </a:lnSpc>
            </a:pPr>
            <a:r>
              <a:rPr lang="en-US" sz="2400" dirty="0" smtClean="0"/>
              <a:t>Celebrated </a:t>
            </a:r>
            <a:r>
              <a:rPr lang="en-US" sz="2400" dirty="0"/>
              <a:t>the 300</a:t>
            </a:r>
            <a:r>
              <a:rPr lang="en-US" sz="2400" baseline="30000" dirty="0"/>
              <a:t>th</a:t>
            </a:r>
            <a:r>
              <a:rPr lang="en-US" sz="2400" dirty="0"/>
              <a:t> anniversary of Martin Luther’s opposition to the </a:t>
            </a:r>
            <a:r>
              <a:rPr lang="en-US" sz="2400" dirty="0" smtClean="0"/>
              <a:t>Pope </a:t>
            </a:r>
            <a:r>
              <a:rPr lang="en-US" sz="2400" dirty="0"/>
              <a:t>(symbolic)</a:t>
            </a:r>
            <a:endParaRPr lang="de-DE" sz="2400" dirty="0"/>
          </a:p>
          <a:p>
            <a:pPr hangingPunct="0">
              <a:lnSpc>
                <a:spcPct val="100000"/>
              </a:lnSpc>
            </a:pPr>
            <a:r>
              <a:rPr lang="en-US" sz="2400" dirty="0" smtClean="0"/>
              <a:t>Celebrated </a:t>
            </a:r>
            <a:r>
              <a:rPr lang="en-US" sz="2400" dirty="0"/>
              <a:t>4</a:t>
            </a:r>
            <a:r>
              <a:rPr lang="en-US" sz="2400" baseline="30000" dirty="0"/>
              <a:t>th</a:t>
            </a:r>
            <a:r>
              <a:rPr lang="en-US" sz="2400" dirty="0"/>
              <a:t> anniversary of the defeat of Napoleon at the Battle of </a:t>
            </a:r>
            <a:r>
              <a:rPr lang="en-US" sz="2400" dirty="0" smtClean="0"/>
              <a:t>Nations in Leipzig</a:t>
            </a:r>
            <a:endParaRPr lang="de-DE" sz="2400" dirty="0"/>
          </a:p>
          <a:p>
            <a:pPr hangingPunct="0">
              <a:lnSpc>
                <a:spcPct val="100000"/>
              </a:lnSpc>
            </a:pPr>
            <a:r>
              <a:rPr lang="en-US" sz="2400" dirty="0"/>
              <a:t>500 students and professors protested </a:t>
            </a:r>
            <a:r>
              <a:rPr lang="en-US" sz="2400" dirty="0" smtClean="0"/>
              <a:t>the </a:t>
            </a:r>
            <a:r>
              <a:rPr lang="en-US" sz="2400" dirty="0"/>
              <a:t>reactionary politics of the “mini-state” system</a:t>
            </a:r>
            <a:endParaRPr lang="de-DE" sz="2400" dirty="0"/>
          </a:p>
          <a:p>
            <a:pPr hangingPunct="0">
              <a:lnSpc>
                <a:spcPct val="100000"/>
              </a:lnSpc>
            </a:pPr>
            <a:r>
              <a:rPr lang="en-US" sz="2400" dirty="0" smtClean="0"/>
              <a:t>Demanded </a:t>
            </a:r>
            <a:r>
              <a:rPr lang="en-US" sz="2400" dirty="0"/>
              <a:t>a German nation-state with its own constitution</a:t>
            </a:r>
            <a:endParaRPr lang="de-DE" sz="2400" dirty="0"/>
          </a:p>
          <a:p>
            <a:pPr hangingPunct="0">
              <a:lnSpc>
                <a:spcPct val="100000"/>
              </a:lnSpc>
            </a:pPr>
            <a:r>
              <a:rPr lang="en-US" sz="2400" dirty="0"/>
              <a:t>Red, black and gold flags (like the tricolored flag of the French Revolution</a:t>
            </a:r>
            <a:r>
              <a:rPr lang="en-US" sz="2400" dirty="0" smtClean="0"/>
              <a:t>)</a:t>
            </a:r>
            <a:endParaRPr lang="de-DE" sz="2400" dirty="0"/>
          </a:p>
        </p:txBody>
      </p:sp>
    </p:spTree>
    <p:extLst>
      <p:ext uri="{BB962C8B-B14F-4D97-AF65-F5344CB8AC3E}">
        <p14:creationId xmlns:p14="http://schemas.microsoft.com/office/powerpoint/2010/main" val="34475728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The Wartburg Festival (1819)</a:t>
            </a:r>
            <a:endParaRPr lang="en-US" dirty="0"/>
          </a:p>
        </p:txBody>
      </p:sp>
      <p:sp>
        <p:nvSpPr>
          <p:cNvPr id="3" name="Content Placeholder 2"/>
          <p:cNvSpPr>
            <a:spLocks noGrp="1"/>
          </p:cNvSpPr>
          <p:nvPr>
            <p:ph idx="1"/>
          </p:nvPr>
        </p:nvSpPr>
        <p:spPr/>
        <p:txBody>
          <a:bodyPr/>
          <a:lstStyle/>
          <a:p>
            <a:pPr hangingPunct="0">
              <a:lnSpc>
                <a:spcPct val="100000"/>
              </a:lnSpc>
            </a:pPr>
            <a:r>
              <a:rPr lang="en-US" dirty="0"/>
              <a:t>Burned books including the “Napoleonic Code”, “The History of the German Reich”</a:t>
            </a:r>
          </a:p>
          <a:p>
            <a:pPr hangingPunct="0">
              <a:lnSpc>
                <a:spcPct val="100000"/>
              </a:lnSpc>
            </a:pPr>
            <a:r>
              <a:rPr lang="en-US" dirty="0" smtClean="0"/>
              <a:t>Romanticized </a:t>
            </a:r>
            <a:r>
              <a:rPr lang="en-US" dirty="0"/>
              <a:t>the idea of being German, which led to </a:t>
            </a:r>
            <a:r>
              <a:rPr lang="de-DE" dirty="0" err="1" smtClean="0"/>
              <a:t>xenophobia</a:t>
            </a:r>
            <a:endParaRPr lang="de-DE" dirty="0"/>
          </a:p>
          <a:p>
            <a:pPr hangingPunct="0">
              <a:lnSpc>
                <a:spcPct val="100000"/>
              </a:lnSpc>
            </a:pPr>
            <a:r>
              <a:rPr lang="en-US" dirty="0"/>
              <a:t>Heinrich Heine wrote in 1840</a:t>
            </a:r>
            <a:r>
              <a:rPr lang="en-US" dirty="0" smtClean="0"/>
              <a:t>: </a:t>
            </a:r>
            <a:r>
              <a:rPr lang="en-US" dirty="0"/>
              <a:t>“At </a:t>
            </a:r>
            <a:r>
              <a:rPr lang="en-US" dirty="0" smtClean="0"/>
              <a:t>Wartburg </a:t>
            </a:r>
            <a:r>
              <a:rPr lang="en-US" dirty="0"/>
              <a:t>there ruled a kind of narrow </a:t>
            </a:r>
            <a:r>
              <a:rPr lang="en-US" dirty="0" err="1"/>
              <a:t>Teutonomania</a:t>
            </a:r>
            <a:r>
              <a:rPr lang="en-US" dirty="0"/>
              <a:t>, which whined much about love and belief, but whose love was nothing other than the hatred of the foreign and whole belief consisted solely of irrationality, and which, in its ignorance, knew nothing better to do than burn </a:t>
            </a:r>
            <a:r>
              <a:rPr lang="en-US" dirty="0" smtClean="0"/>
              <a:t>books.”</a:t>
            </a:r>
            <a:endParaRPr lang="de-DE" dirty="0"/>
          </a:p>
          <a:p>
            <a:endParaRPr lang="en-US" dirty="0"/>
          </a:p>
        </p:txBody>
      </p:sp>
    </p:spTree>
    <p:extLst>
      <p:ext uri="{BB962C8B-B14F-4D97-AF65-F5344CB8AC3E}">
        <p14:creationId xmlns:p14="http://schemas.microsoft.com/office/powerpoint/2010/main" val="30962190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p:cNvSpPr>
            <a:spLocks noGrp="1"/>
          </p:cNvSpPr>
          <p:nvPr>
            <p:ph type="title" idx="4294967295"/>
          </p:nvPr>
        </p:nvSpPr>
        <p:spPr/>
        <p:txBody>
          <a:bodyPr/>
          <a:lstStyle/>
          <a:p>
            <a:r>
              <a:rPr lang="de-DE" dirty="0"/>
              <a:t>The Wartburg Festival (</a:t>
            </a:r>
            <a:r>
              <a:rPr lang="de-DE" dirty="0" smtClean="0"/>
              <a:t>1819</a:t>
            </a:r>
            <a:r>
              <a:rPr lang="de-DE" dirty="0"/>
              <a:t>)</a:t>
            </a:r>
          </a:p>
        </p:txBody>
      </p:sp>
      <p:pic>
        <p:nvPicPr>
          <p:cNvPr id="111619" name="Inhaltsplatzhalt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260725" y="1325564"/>
            <a:ext cx="5670550" cy="5111750"/>
          </a:xfrm>
        </p:spPr>
      </p:pic>
    </p:spTree>
    <p:extLst>
      <p:ext uri="{BB962C8B-B14F-4D97-AF65-F5344CB8AC3E}">
        <p14:creationId xmlns:p14="http://schemas.microsoft.com/office/powerpoint/2010/main" val="8023092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51549" y="5047044"/>
            <a:ext cx="6337199" cy="1325563"/>
          </a:xfrm>
        </p:spPr>
        <p:txBody>
          <a:bodyPr>
            <a:normAutofit/>
          </a:bodyPr>
          <a:lstStyle/>
          <a:p>
            <a:pPr algn="r"/>
            <a:r>
              <a:rPr lang="de-DE" sz="1800" dirty="0"/>
              <a:t>Murder of August von Kotzebue </a:t>
            </a:r>
            <a:br>
              <a:rPr lang="de-DE" sz="1800" dirty="0"/>
            </a:br>
            <a:r>
              <a:rPr lang="de-DE" sz="1800" dirty="0"/>
              <a:t>by Karl Ludwig Sand</a:t>
            </a:r>
          </a:p>
        </p:txBody>
      </p:sp>
      <p:pic>
        <p:nvPicPr>
          <p:cNvPr id="112643" name="Inhaltsplatzhalt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47951" y="442265"/>
            <a:ext cx="6433591" cy="4825193"/>
          </a:xfrm>
        </p:spPr>
      </p:pic>
      <p:sp>
        <p:nvSpPr>
          <p:cNvPr id="112645" name="Rechteck 5"/>
          <p:cNvSpPr>
            <a:spLocks noChangeArrowheads="1"/>
          </p:cNvSpPr>
          <p:nvPr/>
        </p:nvSpPr>
        <p:spPr bwMode="auto">
          <a:xfrm>
            <a:off x="247476" y="1112474"/>
            <a:ext cx="486821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hangingPunct="0">
              <a:buFont typeface="Arial" panose="020B0604020202020204" pitchFamily="34" charset="0"/>
              <a:buChar char="•"/>
            </a:pPr>
            <a:r>
              <a:rPr lang="en-US" sz="2400" dirty="0" smtClean="0">
                <a:latin typeface="Calibri" pitchFamily="34" charset="0"/>
              </a:rPr>
              <a:t>In </a:t>
            </a:r>
            <a:r>
              <a:rPr lang="en-US" sz="2400" dirty="0">
                <a:latin typeface="Calibri" pitchFamily="34" charset="0"/>
              </a:rPr>
              <a:t>the “</a:t>
            </a:r>
            <a:r>
              <a:rPr lang="en-US" sz="2400" dirty="0" err="1">
                <a:latin typeface="Calibri" pitchFamily="34" charset="0"/>
              </a:rPr>
              <a:t>Literarisches</a:t>
            </a:r>
            <a:r>
              <a:rPr lang="en-US" sz="2400" dirty="0">
                <a:latin typeface="Calibri" pitchFamily="34" charset="0"/>
              </a:rPr>
              <a:t> </a:t>
            </a:r>
            <a:r>
              <a:rPr lang="en-US" sz="2400" dirty="0" err="1">
                <a:latin typeface="Calibri" pitchFamily="34" charset="0"/>
              </a:rPr>
              <a:t>Wochenblatt</a:t>
            </a:r>
            <a:r>
              <a:rPr lang="en-US" sz="2400" dirty="0">
                <a:latin typeface="Calibri" pitchFamily="34" charset="0"/>
              </a:rPr>
              <a:t>”, </a:t>
            </a:r>
            <a:r>
              <a:rPr lang="en-US" sz="2400" dirty="0">
                <a:solidFill>
                  <a:srgbClr val="FF0000"/>
                </a:solidFill>
                <a:latin typeface="Calibri" pitchFamily="34" charset="0"/>
              </a:rPr>
              <a:t>August von Kotzebue </a:t>
            </a:r>
            <a:r>
              <a:rPr lang="en-US" sz="2400" dirty="0">
                <a:latin typeface="Calibri" pitchFamily="34" charset="0"/>
              </a:rPr>
              <a:t>satirized the liberal ideas of the Student </a:t>
            </a:r>
            <a:r>
              <a:rPr lang="en-US" sz="2400" dirty="0" smtClean="0">
                <a:latin typeface="Calibri" pitchFamily="34" charset="0"/>
              </a:rPr>
              <a:t>Unions</a:t>
            </a:r>
            <a:endParaRPr lang="de-DE" sz="2400" dirty="0">
              <a:latin typeface="Calibri" pitchFamily="34" charset="0"/>
            </a:endParaRPr>
          </a:p>
          <a:p>
            <a:pPr marL="342900" indent="-342900" hangingPunct="0">
              <a:buFont typeface="Arial" panose="020B0604020202020204" pitchFamily="34" charset="0"/>
              <a:buChar char="•"/>
            </a:pPr>
            <a:r>
              <a:rPr lang="en-US" sz="2400" dirty="0" smtClean="0">
                <a:latin typeface="Calibri" pitchFamily="34" charset="0"/>
              </a:rPr>
              <a:t>Student </a:t>
            </a:r>
            <a:r>
              <a:rPr lang="en-US" sz="2400" dirty="0">
                <a:latin typeface="Calibri" pitchFamily="34" charset="0"/>
              </a:rPr>
              <a:t>Karl Ludwig Sand from </a:t>
            </a:r>
            <a:r>
              <a:rPr lang="en-US" sz="2400" dirty="0" smtClean="0">
                <a:latin typeface="Calibri" pitchFamily="34" charset="0"/>
              </a:rPr>
              <a:t>Jena </a:t>
            </a:r>
            <a:r>
              <a:rPr lang="en-US" sz="2400" dirty="0">
                <a:latin typeface="Calibri" pitchFamily="34" charset="0"/>
              </a:rPr>
              <a:t>murdered him </a:t>
            </a:r>
            <a:r>
              <a:rPr lang="en-US" sz="2400" dirty="0" smtClean="0">
                <a:latin typeface="Calibri" pitchFamily="34" charset="0"/>
              </a:rPr>
              <a:t>on 23 </a:t>
            </a:r>
            <a:r>
              <a:rPr lang="en-US" sz="2400" dirty="0">
                <a:latin typeface="Calibri" pitchFamily="34" charset="0"/>
              </a:rPr>
              <a:t>March 1819 in </a:t>
            </a:r>
            <a:r>
              <a:rPr lang="en-US" sz="2400" dirty="0" smtClean="0">
                <a:latin typeface="Calibri" pitchFamily="34" charset="0"/>
              </a:rPr>
              <a:t>Mannheim</a:t>
            </a:r>
            <a:endParaRPr lang="de-DE" sz="2400" dirty="0">
              <a:latin typeface="Calibri" pitchFamily="34" charset="0"/>
            </a:endParaRPr>
          </a:p>
          <a:p>
            <a:pPr marL="342900" indent="-342900" hangingPunct="0">
              <a:buFont typeface="Arial" panose="020B0604020202020204" pitchFamily="34" charset="0"/>
              <a:buChar char="•"/>
            </a:pPr>
            <a:r>
              <a:rPr lang="de-DE" sz="2400" dirty="0" smtClean="0">
                <a:latin typeface="Calibri" pitchFamily="34" charset="0"/>
              </a:rPr>
              <a:t>Not </a:t>
            </a:r>
            <a:r>
              <a:rPr lang="de-DE" sz="2400" dirty="0">
                <a:latin typeface="Calibri" pitchFamily="34" charset="0"/>
              </a:rPr>
              <a:t>the rule, most students </a:t>
            </a:r>
            <a:r>
              <a:rPr lang="de-DE" sz="2400" dirty="0" err="1">
                <a:latin typeface="Calibri" pitchFamily="34" charset="0"/>
              </a:rPr>
              <a:t>argued</a:t>
            </a:r>
            <a:r>
              <a:rPr lang="de-DE" sz="2400" dirty="0">
                <a:latin typeface="Calibri" pitchFamily="34" charset="0"/>
              </a:rPr>
              <a:t> </a:t>
            </a:r>
            <a:r>
              <a:rPr lang="de-DE" sz="2400" dirty="0" err="1" smtClean="0">
                <a:latin typeface="Calibri" pitchFamily="34" charset="0"/>
              </a:rPr>
              <a:t>more</a:t>
            </a:r>
            <a:r>
              <a:rPr lang="de-DE" sz="2400" dirty="0" smtClean="0">
                <a:latin typeface="Calibri" pitchFamily="34" charset="0"/>
              </a:rPr>
              <a:t> </a:t>
            </a:r>
            <a:r>
              <a:rPr lang="de-DE" sz="2400" dirty="0" err="1" smtClean="0">
                <a:latin typeface="Calibri" pitchFamily="34" charset="0"/>
              </a:rPr>
              <a:t>diplomatically</a:t>
            </a:r>
            <a:r>
              <a:rPr lang="de-DE" sz="2400" dirty="0" smtClean="0">
                <a:latin typeface="Calibri" pitchFamily="34" charset="0"/>
              </a:rPr>
              <a:t> </a:t>
            </a:r>
          </a:p>
          <a:p>
            <a:pPr marL="342900" indent="-342900" hangingPunct="0">
              <a:buFont typeface="Arial" panose="020B0604020202020204" pitchFamily="34" charset="0"/>
              <a:buChar char="•"/>
            </a:pPr>
            <a:r>
              <a:rPr lang="de-DE" sz="2400" dirty="0" smtClean="0">
                <a:latin typeface="Calibri" pitchFamily="34" charset="0"/>
              </a:rPr>
              <a:t>The </a:t>
            </a:r>
            <a:r>
              <a:rPr lang="de-DE" sz="2400" dirty="0">
                <a:latin typeface="Calibri" pitchFamily="34" charset="0"/>
              </a:rPr>
              <a:t>last straw: compelled Metternich to pass the Carlsbad Decrees</a:t>
            </a:r>
          </a:p>
        </p:txBody>
      </p:sp>
    </p:spTree>
    <p:extLst>
      <p:ext uri="{BB962C8B-B14F-4D97-AF65-F5344CB8AC3E}">
        <p14:creationId xmlns:p14="http://schemas.microsoft.com/office/powerpoint/2010/main" val="10939972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el 1"/>
          <p:cNvSpPr>
            <a:spLocks noGrp="1"/>
          </p:cNvSpPr>
          <p:nvPr>
            <p:ph type="title"/>
          </p:nvPr>
        </p:nvSpPr>
        <p:spPr/>
        <p:txBody>
          <a:bodyPr/>
          <a:lstStyle/>
          <a:p>
            <a:r>
              <a:rPr lang="de-DE" dirty="0"/>
              <a:t>The Carlsbad </a:t>
            </a:r>
            <a:r>
              <a:rPr lang="de-DE" dirty="0" smtClean="0"/>
              <a:t>Decrees (1819)</a:t>
            </a:r>
            <a:endParaRPr lang="de-DE" dirty="0"/>
          </a:p>
        </p:txBody>
      </p:sp>
      <p:sp>
        <p:nvSpPr>
          <p:cNvPr id="3" name="Inhaltsplatzhalter 2"/>
          <p:cNvSpPr>
            <a:spLocks noGrp="1"/>
          </p:cNvSpPr>
          <p:nvPr>
            <p:ph idx="1"/>
          </p:nvPr>
        </p:nvSpPr>
        <p:spPr>
          <a:xfrm>
            <a:off x="838200" y="1825625"/>
            <a:ext cx="10896600" cy="4351338"/>
          </a:xfrm>
        </p:spPr>
        <p:txBody>
          <a:bodyPr>
            <a:noAutofit/>
          </a:bodyPr>
          <a:lstStyle/>
          <a:p>
            <a:pPr hangingPunct="0">
              <a:lnSpc>
                <a:spcPct val="80000"/>
              </a:lnSpc>
            </a:pPr>
            <a:r>
              <a:rPr lang="en-US" sz="3200" dirty="0"/>
              <a:t>Metternich </a:t>
            </a:r>
            <a:r>
              <a:rPr lang="en-US" sz="3200" dirty="0" smtClean="0"/>
              <a:t>feared nationalism, liberalism, and democracy </a:t>
            </a:r>
            <a:endParaRPr lang="de-DE" sz="3200" dirty="0" smtClean="0"/>
          </a:p>
          <a:p>
            <a:pPr hangingPunct="0">
              <a:lnSpc>
                <a:spcPct val="80000"/>
              </a:lnSpc>
            </a:pPr>
            <a:r>
              <a:rPr lang="en-US" sz="3200" dirty="0" smtClean="0"/>
              <a:t>Ministers from German states  (The Diet) ratified the decisions of the Carlsbad Decrees (modern day Czech Republic)</a:t>
            </a:r>
          </a:p>
          <a:p>
            <a:pPr hangingPunct="0">
              <a:lnSpc>
                <a:spcPct val="80000"/>
              </a:lnSpc>
            </a:pPr>
            <a:r>
              <a:rPr lang="en-US" sz="3200" dirty="0" smtClean="0"/>
              <a:t>Condemned supporters of national and democratic movements </a:t>
            </a:r>
            <a:endParaRPr lang="en-US" sz="3200" dirty="0"/>
          </a:p>
          <a:p>
            <a:pPr hangingPunct="0">
              <a:lnSpc>
                <a:spcPct val="80000"/>
              </a:lnSpc>
            </a:pPr>
            <a:r>
              <a:rPr lang="en-US" sz="3200" dirty="0" smtClean="0"/>
              <a:t>Repressive </a:t>
            </a:r>
            <a:r>
              <a:rPr lang="en-US" sz="3200" dirty="0"/>
              <a:t>laws that hoped to contain the liberal and national desires emerging from the young Germans</a:t>
            </a:r>
            <a:endParaRPr lang="de-DE" sz="3200" dirty="0"/>
          </a:p>
          <a:p>
            <a:pPr hangingPunct="0">
              <a:lnSpc>
                <a:spcPct val="80000"/>
              </a:lnSpc>
            </a:pPr>
            <a:r>
              <a:rPr lang="en-US" sz="3200" dirty="0" smtClean="0"/>
              <a:t>University </a:t>
            </a:r>
            <a:r>
              <a:rPr lang="en-US" sz="3200" dirty="0"/>
              <a:t>Law</a:t>
            </a:r>
            <a:r>
              <a:rPr lang="en-US" sz="3200" dirty="0" smtClean="0"/>
              <a:t>, </a:t>
            </a:r>
            <a:r>
              <a:rPr lang="en-US" sz="3200" dirty="0"/>
              <a:t>Confederal Press </a:t>
            </a:r>
            <a:r>
              <a:rPr lang="en-US" sz="3200" dirty="0" smtClean="0"/>
              <a:t>Law, Investigatory Law…</a:t>
            </a:r>
            <a:endParaRPr lang="de-DE" sz="3200" dirty="0"/>
          </a:p>
          <a:p>
            <a:pPr>
              <a:lnSpc>
                <a:spcPct val="80000"/>
              </a:lnSpc>
            </a:pPr>
            <a:endParaRPr lang="de-DE" sz="3200" dirty="0"/>
          </a:p>
        </p:txBody>
      </p:sp>
    </p:spTree>
    <p:extLst>
      <p:ext uri="{BB962C8B-B14F-4D97-AF65-F5344CB8AC3E}">
        <p14:creationId xmlns:p14="http://schemas.microsoft.com/office/powerpoint/2010/main" val="38560694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The Carlsbad Decrees (1819)</a:t>
            </a:r>
          </a:p>
        </p:txBody>
      </p:sp>
      <p:sp>
        <p:nvSpPr>
          <p:cNvPr id="4" name="Content Placeholder 3"/>
          <p:cNvSpPr>
            <a:spLocks noGrp="1"/>
          </p:cNvSpPr>
          <p:nvPr>
            <p:ph idx="1"/>
          </p:nvPr>
        </p:nvSpPr>
        <p:spPr/>
        <p:txBody>
          <a:bodyPr>
            <a:noAutofit/>
          </a:bodyPr>
          <a:lstStyle/>
          <a:p>
            <a:pPr marL="0" indent="0" hangingPunct="0">
              <a:lnSpc>
                <a:spcPct val="80000"/>
              </a:lnSpc>
              <a:buNone/>
            </a:pPr>
            <a:r>
              <a:rPr lang="en-US" sz="1600" b="1" dirty="0">
                <a:solidFill>
                  <a:srgbClr val="FF0000"/>
                </a:solidFill>
              </a:rPr>
              <a:t>The Confederal Press </a:t>
            </a:r>
            <a:r>
              <a:rPr lang="en-US" sz="1600" b="1" dirty="0" smtClean="0">
                <a:solidFill>
                  <a:srgbClr val="FF0000"/>
                </a:solidFill>
              </a:rPr>
              <a:t>Law </a:t>
            </a:r>
            <a:r>
              <a:rPr lang="en-US" sz="1600" dirty="0"/>
              <a:t>to suppress the press, which challenged absolutism, in </a:t>
            </a:r>
            <a:r>
              <a:rPr lang="en-US" sz="1600" dirty="0" smtClean="0"/>
              <a:t>the name of peace </a:t>
            </a:r>
            <a:r>
              <a:rPr lang="en-US" sz="1600" dirty="0"/>
              <a:t>and order</a:t>
            </a:r>
          </a:p>
          <a:p>
            <a:pPr marL="0" indent="0" hangingPunct="0">
              <a:lnSpc>
                <a:spcPct val="80000"/>
              </a:lnSpc>
              <a:buNone/>
            </a:pPr>
            <a:r>
              <a:rPr lang="en-US" sz="1600" dirty="0"/>
              <a:t>“The Diet shall have the right, moreover, to suppress on its own authority, without being petitioned, such writings included in Article I, in whatever German state they may appear, as, in the opinion of a commission appointed by it, are inimical to the honor of the union, the safety of individual states, or the maintenance of peace and quiet in Germany. There shall be no appeal from such decisions, and the governments involved are bound to see that they are put into execution. . . . “  </a:t>
            </a:r>
          </a:p>
          <a:p>
            <a:pPr marL="0" indent="0" hangingPunct="0">
              <a:lnSpc>
                <a:spcPct val="80000"/>
              </a:lnSpc>
              <a:buNone/>
            </a:pPr>
            <a:endParaRPr lang="de-DE" sz="1600" dirty="0"/>
          </a:p>
          <a:p>
            <a:pPr marL="0" indent="0" hangingPunct="0">
              <a:lnSpc>
                <a:spcPct val="80000"/>
              </a:lnSpc>
              <a:buNone/>
            </a:pPr>
            <a:r>
              <a:rPr lang="en-US" sz="1600" b="1" dirty="0">
                <a:solidFill>
                  <a:srgbClr val="FF0000"/>
                </a:solidFill>
              </a:rPr>
              <a:t>The Investigatory Law </a:t>
            </a:r>
            <a:r>
              <a:rPr lang="en-US" sz="1600" dirty="0"/>
              <a:t>created an authority in Main which would investigate any movements which seemed revolutionary</a:t>
            </a:r>
          </a:p>
          <a:p>
            <a:pPr marL="0" indent="0" hangingPunct="0">
              <a:lnSpc>
                <a:spcPct val="80000"/>
              </a:lnSpc>
              <a:buNone/>
            </a:pPr>
            <a:r>
              <a:rPr lang="en-US" sz="1600" dirty="0"/>
              <a:t>“The object of the commission shall be a joint investigation, as thorough and extensive as possible, of the facts relating to the origin and manifold ramifications of the revolutionary plots and demagogical associations directed against the existing constitution and the internal peace both of the union and of the individual states; of the existence of which plots more or less clear evidence is to be had already, or may be produced in the course of the investigation. . . . “</a:t>
            </a:r>
          </a:p>
          <a:p>
            <a:pPr marL="0" indent="0" hangingPunct="0">
              <a:lnSpc>
                <a:spcPct val="80000"/>
              </a:lnSpc>
              <a:buNone/>
            </a:pPr>
            <a:endParaRPr lang="en-US" sz="1600" b="1" dirty="0"/>
          </a:p>
          <a:p>
            <a:pPr marL="0" indent="0" hangingPunct="0">
              <a:lnSpc>
                <a:spcPct val="80000"/>
              </a:lnSpc>
              <a:buNone/>
            </a:pPr>
            <a:r>
              <a:rPr lang="en-US" sz="1600" b="1" dirty="0">
                <a:solidFill>
                  <a:srgbClr val="FF0000"/>
                </a:solidFill>
              </a:rPr>
              <a:t>The University Law </a:t>
            </a:r>
            <a:r>
              <a:rPr lang="en-US" sz="1600" dirty="0"/>
              <a:t>enabled the government to alter university teaching and administration</a:t>
            </a:r>
            <a:endParaRPr lang="de-DE" sz="1600" dirty="0"/>
          </a:p>
          <a:p>
            <a:pPr marL="0" indent="0" hangingPunct="0">
              <a:lnSpc>
                <a:spcPct val="80000"/>
              </a:lnSpc>
              <a:buNone/>
            </a:pPr>
            <a:r>
              <a:rPr lang="en-US" sz="1600" dirty="0"/>
              <a:t>“The function of this agent shall be to see to the strictest enforcement of existing laws and disciplinary regulations; to observe carefully the spirit which is shown by the instructors in the university in their public lectures and regular courses, and, without directly interfering in scientific matters or in the methods of teaching, to give a salutary direction to the instruction, having in view the future attitude of the students. Lastly, he shall devote unceasing attention to everything that may promote morality, good order, and outward propriety among the </a:t>
            </a:r>
            <a:r>
              <a:rPr lang="en-US" sz="1600" dirty="0" smtClean="0"/>
              <a:t>students….”</a:t>
            </a:r>
            <a:endParaRPr lang="de-DE" sz="1600" dirty="0"/>
          </a:p>
          <a:p>
            <a:endParaRPr lang="en-US" sz="1600" dirty="0"/>
          </a:p>
        </p:txBody>
      </p:sp>
    </p:spTree>
    <p:extLst>
      <p:ext uri="{BB962C8B-B14F-4D97-AF65-F5344CB8AC3E}">
        <p14:creationId xmlns:p14="http://schemas.microsoft.com/office/powerpoint/2010/main" val="21074092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el 1"/>
          <p:cNvSpPr>
            <a:spLocks noGrp="1"/>
          </p:cNvSpPr>
          <p:nvPr>
            <p:ph type="title" idx="4294967295"/>
          </p:nvPr>
        </p:nvSpPr>
        <p:spPr/>
        <p:txBody>
          <a:bodyPr/>
          <a:lstStyle/>
          <a:p>
            <a:r>
              <a:rPr lang="de-DE" dirty="0"/>
              <a:t>The Carlsbad Decrees (1819)</a:t>
            </a:r>
          </a:p>
        </p:txBody>
      </p:sp>
      <p:pic>
        <p:nvPicPr>
          <p:cNvPr id="2" name="Picture 1"/>
          <p:cNvPicPr>
            <a:picLocks noChangeAspect="1"/>
          </p:cNvPicPr>
          <p:nvPr/>
        </p:nvPicPr>
        <p:blipFill>
          <a:blip r:embed="rId2"/>
          <a:stretch>
            <a:fillRect/>
          </a:stretch>
        </p:blipFill>
        <p:spPr>
          <a:xfrm>
            <a:off x="381001" y="1371601"/>
            <a:ext cx="7286706" cy="4419600"/>
          </a:xfrm>
          <a:prstGeom prst="rect">
            <a:avLst/>
          </a:prstGeom>
        </p:spPr>
      </p:pic>
      <p:sp>
        <p:nvSpPr>
          <p:cNvPr id="3" name="TextBox 2"/>
          <p:cNvSpPr txBox="1"/>
          <p:nvPr/>
        </p:nvSpPr>
        <p:spPr>
          <a:xfrm>
            <a:off x="8001000" y="739141"/>
            <a:ext cx="3810000" cy="5078313"/>
          </a:xfrm>
          <a:prstGeom prst="rect">
            <a:avLst/>
          </a:prstGeom>
          <a:noFill/>
        </p:spPr>
        <p:txBody>
          <a:bodyPr wrap="square" rtlCol="0">
            <a:spAutoFit/>
          </a:bodyPr>
          <a:lstStyle/>
          <a:p>
            <a:r>
              <a:rPr lang="en-US" dirty="0"/>
              <a:t>The sign on the wall behind the table reads: "Important question to be considered in today's meeting: 'How long will we be allowed to think?'" </a:t>
            </a:r>
            <a:endParaRPr lang="en-US" dirty="0" smtClean="0"/>
          </a:p>
          <a:p>
            <a:endParaRPr lang="en-US" dirty="0"/>
          </a:p>
          <a:p>
            <a:r>
              <a:rPr lang="en-US" dirty="0" smtClean="0"/>
              <a:t>The </a:t>
            </a:r>
            <a:r>
              <a:rPr lang="en-US" dirty="0"/>
              <a:t>sign in the upper-right corner lists the rules of the Thinkers' Club: "I. The president opens the meeting at precisely 8 a.m./ II. The first rule of a learned society is silence./ III. So that no member, having made full use of his tongue, will end up in prison, muzzles will be distributed upon entry./ IV. The object of discussion, which through mature reflection should be thoroughly discussed at each meeting, will be clearly written in capital letters on a board.</a:t>
            </a:r>
            <a:endParaRPr lang="de-DE" dirty="0"/>
          </a:p>
        </p:txBody>
      </p:sp>
    </p:spTree>
    <p:extLst>
      <p:ext uri="{BB962C8B-B14F-4D97-AF65-F5344CB8AC3E}">
        <p14:creationId xmlns:p14="http://schemas.microsoft.com/office/powerpoint/2010/main" val="68667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p:txBody>
          <a:bodyPr>
            <a:normAutofit/>
          </a:bodyPr>
          <a:lstStyle/>
          <a:p>
            <a:r>
              <a:rPr lang="en-US" dirty="0" smtClean="0"/>
              <a:t>“300 </a:t>
            </a:r>
            <a:r>
              <a:rPr lang="en-US" dirty="0" err="1" smtClean="0"/>
              <a:t>Germanies</a:t>
            </a:r>
            <a:r>
              <a:rPr lang="en-US" dirty="0" smtClean="0"/>
              <a:t>” in the </a:t>
            </a:r>
            <a:r>
              <a:rPr lang="en-US" dirty="0"/>
              <a:t>HRE (</a:t>
            </a:r>
            <a:r>
              <a:rPr lang="en-US" dirty="0" smtClean="0"/>
              <a:t>962-1806)   </a:t>
            </a:r>
            <a:br>
              <a:rPr lang="en-US" dirty="0" smtClean="0"/>
            </a:br>
            <a:endParaRPr lang="en-US" dirty="0"/>
          </a:p>
        </p:txBody>
      </p:sp>
      <p:sp>
        <p:nvSpPr>
          <p:cNvPr id="5123" name="Inhaltsplatzhalter 2"/>
          <p:cNvSpPr>
            <a:spLocks noGrp="1"/>
          </p:cNvSpPr>
          <p:nvPr>
            <p:ph idx="1"/>
          </p:nvPr>
        </p:nvSpPr>
        <p:spPr/>
        <p:txBody>
          <a:bodyPr/>
          <a:lstStyle/>
          <a:p>
            <a:pPr>
              <a:buFont typeface="Arial" pitchFamily="34" charset="0"/>
              <a:buNone/>
            </a:pPr>
            <a:r>
              <a:rPr lang="en-US" dirty="0">
                <a:latin typeface="Verdana" pitchFamily="34" charset="0"/>
              </a:rPr>
              <a:t>“The Holy Roman Empire is neither Holy, nor Roman, nor an Empire.”</a:t>
            </a:r>
          </a:p>
          <a:p>
            <a:endParaRPr lang="en-US" dirty="0">
              <a:latin typeface="Verdana" pitchFamily="34" charset="0"/>
            </a:endParaRPr>
          </a:p>
          <a:p>
            <a:pPr>
              <a:buFont typeface="Arial" pitchFamily="34" charset="0"/>
              <a:buNone/>
            </a:pPr>
            <a:r>
              <a:rPr lang="en-US" dirty="0" smtClean="0">
                <a:latin typeface="Verdana" pitchFamily="34" charset="0"/>
              </a:rPr>
              <a:t>									-</a:t>
            </a:r>
            <a:r>
              <a:rPr lang="en-US" dirty="0">
                <a:latin typeface="Verdana" pitchFamily="34" charset="0"/>
              </a:rPr>
              <a:t>Voltaire</a:t>
            </a:r>
          </a:p>
          <a:p>
            <a:endParaRPr lang="en-US" dirty="0"/>
          </a:p>
        </p:txBody>
      </p:sp>
    </p:spTree>
    <p:extLst>
      <p:ext uri="{BB962C8B-B14F-4D97-AF65-F5344CB8AC3E}">
        <p14:creationId xmlns:p14="http://schemas.microsoft.com/office/powerpoint/2010/main" val="17348504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The Carlsbad Decrees (1819)</a:t>
            </a:r>
            <a:endParaRPr lang="en-US" dirty="0"/>
          </a:p>
        </p:txBody>
      </p:sp>
      <p:sp>
        <p:nvSpPr>
          <p:cNvPr id="3" name="Content Placeholder 2"/>
          <p:cNvSpPr>
            <a:spLocks noGrp="1"/>
          </p:cNvSpPr>
          <p:nvPr>
            <p:ph idx="1"/>
          </p:nvPr>
        </p:nvSpPr>
        <p:spPr/>
        <p:txBody>
          <a:bodyPr/>
          <a:lstStyle/>
          <a:p>
            <a:pPr hangingPunct="0">
              <a:lnSpc>
                <a:spcPct val="80000"/>
              </a:lnSpc>
              <a:buFontTx/>
              <a:buNone/>
            </a:pPr>
            <a:r>
              <a:rPr lang="en-US" dirty="0" smtClean="0"/>
              <a:t>“Most </a:t>
            </a:r>
            <a:r>
              <a:rPr lang="en-US" dirty="0"/>
              <a:t>of the German governments of the day, much under the influence of the Metternich system, assumed in their panic that the mass of the academic youth constituted a potentially powerful revolutionary force… some have made the same assumption, but a closer study of the facts indicates that this is unwarranted” </a:t>
            </a:r>
          </a:p>
          <a:p>
            <a:pPr hangingPunct="0">
              <a:lnSpc>
                <a:spcPct val="80000"/>
              </a:lnSpc>
              <a:buFontTx/>
              <a:buNone/>
            </a:pPr>
            <a:endParaRPr lang="en-US" dirty="0" smtClean="0"/>
          </a:p>
          <a:p>
            <a:pPr hangingPunct="0">
              <a:lnSpc>
                <a:spcPct val="80000"/>
              </a:lnSpc>
              <a:buFontTx/>
              <a:buNone/>
            </a:pPr>
            <a:r>
              <a:rPr lang="en-US" dirty="0"/>
              <a:t>	</a:t>
            </a:r>
            <a:r>
              <a:rPr lang="en-US" dirty="0" smtClean="0"/>
              <a:t>					-</a:t>
            </a:r>
            <a:r>
              <a:rPr lang="en-US" dirty="0"/>
              <a:t>F. Gunther Eyck, University of Texas </a:t>
            </a:r>
            <a:endParaRPr lang="de-DE" dirty="0"/>
          </a:p>
          <a:p>
            <a:endParaRPr lang="en-US" dirty="0"/>
          </a:p>
        </p:txBody>
      </p:sp>
    </p:spTree>
    <p:extLst>
      <p:ext uri="{BB962C8B-B14F-4D97-AF65-F5344CB8AC3E}">
        <p14:creationId xmlns:p14="http://schemas.microsoft.com/office/powerpoint/2010/main" val="4646424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4800" dirty="0"/>
              <a:t>Hambach Festival (1832)</a:t>
            </a:r>
            <a:r>
              <a:rPr lang="en-US" dirty="0"/>
              <a:t/>
            </a:r>
            <a:br>
              <a:rPr lang="en-US" dirty="0"/>
            </a:br>
            <a:endParaRPr lang="en-US" sz="2800" dirty="0"/>
          </a:p>
        </p:txBody>
      </p:sp>
      <p:sp>
        <p:nvSpPr>
          <p:cNvPr id="93187" name="Inhaltsplatzhalter 2"/>
          <p:cNvSpPr>
            <a:spLocks noGrp="1"/>
          </p:cNvSpPr>
          <p:nvPr>
            <p:ph idx="1"/>
          </p:nvPr>
        </p:nvSpPr>
        <p:spPr/>
        <p:txBody>
          <a:bodyPr>
            <a:normAutofit/>
          </a:bodyPr>
          <a:lstStyle/>
          <a:p>
            <a:r>
              <a:rPr lang="en-US" sz="3200" dirty="0"/>
              <a:t>20-30,000 men and women gathered at </a:t>
            </a:r>
            <a:r>
              <a:rPr lang="en-US" sz="3200" dirty="0" err="1"/>
              <a:t>Hambach</a:t>
            </a:r>
            <a:r>
              <a:rPr lang="en-US" sz="3200" dirty="0"/>
              <a:t> castle near Neustadt an der </a:t>
            </a:r>
            <a:r>
              <a:rPr lang="en-US" sz="3200" dirty="0" err="1" smtClean="0"/>
              <a:t>Haartd</a:t>
            </a:r>
            <a:r>
              <a:rPr lang="en-US" sz="3200" dirty="0"/>
              <a:t> </a:t>
            </a:r>
            <a:r>
              <a:rPr lang="en-US" sz="3200" dirty="0" smtClean="0"/>
              <a:t>(Rhineland) </a:t>
            </a:r>
            <a:endParaRPr lang="en-US" sz="3200" dirty="0"/>
          </a:p>
          <a:p>
            <a:r>
              <a:rPr lang="en-US" sz="3200" dirty="0" smtClean="0"/>
              <a:t>Disguised </a:t>
            </a:r>
            <a:r>
              <a:rPr lang="en-US" sz="3200" dirty="0"/>
              <a:t>as a non-political county </a:t>
            </a:r>
            <a:r>
              <a:rPr lang="en-US" sz="3200" dirty="0" smtClean="0"/>
              <a:t>fair</a:t>
            </a:r>
          </a:p>
          <a:p>
            <a:r>
              <a:rPr lang="en-US" sz="3200" dirty="0" smtClean="0"/>
              <a:t>Protested Carlsbad Decrees</a:t>
            </a:r>
          </a:p>
          <a:p>
            <a:r>
              <a:rPr lang="en-US" sz="3200" dirty="0" smtClean="0"/>
              <a:t>Speeches </a:t>
            </a:r>
            <a:r>
              <a:rPr lang="en-US" sz="3200" dirty="0"/>
              <a:t>about the sovereignty of the people, national unity, political and civil rights</a:t>
            </a:r>
            <a:r>
              <a:rPr lang="en-US" sz="3200" dirty="0" smtClean="0"/>
              <a:t>.</a:t>
            </a:r>
            <a:endParaRPr lang="en-US" sz="3200" dirty="0"/>
          </a:p>
        </p:txBody>
      </p:sp>
    </p:spTree>
    <p:extLst>
      <p:ext uri="{BB962C8B-B14F-4D97-AF65-F5344CB8AC3E}">
        <p14:creationId xmlns:p14="http://schemas.microsoft.com/office/powerpoint/2010/main" val="29654351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dirty="0"/>
              <a:t>Hambach Festival (1832)</a:t>
            </a:r>
            <a:r>
              <a:rPr lang="en-US" sz="3200" dirty="0"/>
              <a:t/>
            </a:r>
            <a:br>
              <a:rPr lang="en-US" sz="3200" dirty="0"/>
            </a:br>
            <a:endParaRPr lang="en-US" sz="2400" dirty="0"/>
          </a:p>
        </p:txBody>
      </p:sp>
      <p:pic>
        <p:nvPicPr>
          <p:cNvPr id="92163" name="Picture 1" descr="http://images-mediawiki-sites.thefullwiki.org/02/3/3/9/57839181821612634.jp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459865" y="1584101"/>
            <a:ext cx="6220496" cy="4353060"/>
          </a:xfrm>
        </p:spPr>
      </p:pic>
      <p:sp>
        <p:nvSpPr>
          <p:cNvPr id="3" name="TextBox 2"/>
          <p:cNvSpPr txBox="1"/>
          <p:nvPr/>
        </p:nvSpPr>
        <p:spPr>
          <a:xfrm>
            <a:off x="2537138" y="6220496"/>
            <a:ext cx="6284890" cy="369332"/>
          </a:xfrm>
          <a:prstGeom prst="rect">
            <a:avLst/>
          </a:prstGeom>
          <a:noFill/>
        </p:spPr>
        <p:txBody>
          <a:bodyPr wrap="square" rtlCol="0">
            <a:spAutoFit/>
          </a:bodyPr>
          <a:lstStyle/>
          <a:p>
            <a:r>
              <a:rPr lang="en-US" dirty="0"/>
              <a:t>Procession of the </a:t>
            </a:r>
            <a:r>
              <a:rPr lang="en-US" dirty="0" err="1"/>
              <a:t>Hambach</a:t>
            </a:r>
            <a:r>
              <a:rPr lang="en-US" dirty="0"/>
              <a:t> Festival by Erhard Joseph </a:t>
            </a:r>
            <a:r>
              <a:rPr lang="en-US" dirty="0" err="1"/>
              <a:t>Brenzinger</a:t>
            </a:r>
            <a:endParaRPr lang="en-US" dirty="0"/>
          </a:p>
        </p:txBody>
      </p:sp>
    </p:spTree>
    <p:extLst>
      <p:ext uri="{BB962C8B-B14F-4D97-AF65-F5344CB8AC3E}">
        <p14:creationId xmlns:p14="http://schemas.microsoft.com/office/powerpoint/2010/main" val="40891060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el 1"/>
          <p:cNvSpPr>
            <a:spLocks noGrp="1"/>
          </p:cNvSpPr>
          <p:nvPr>
            <p:ph type="title"/>
          </p:nvPr>
        </p:nvSpPr>
        <p:spPr/>
        <p:txBody>
          <a:bodyPr/>
          <a:lstStyle/>
          <a:p>
            <a:r>
              <a:rPr lang="de-DE" sz="3200" dirty="0"/>
              <a:t>Hambach Festival (1832)</a:t>
            </a:r>
            <a:r>
              <a:rPr lang="en-US" sz="2800" dirty="0"/>
              <a:t/>
            </a:r>
            <a:br>
              <a:rPr lang="en-US" sz="2800" dirty="0"/>
            </a:br>
            <a:endParaRPr lang="en-US" sz="3200" dirty="0"/>
          </a:p>
        </p:txBody>
      </p:sp>
      <p:sp>
        <p:nvSpPr>
          <p:cNvPr id="94211" name="Inhaltsplatzhalter 2"/>
          <p:cNvSpPr>
            <a:spLocks noGrp="1"/>
          </p:cNvSpPr>
          <p:nvPr>
            <p:ph idx="1"/>
          </p:nvPr>
        </p:nvSpPr>
        <p:spPr/>
        <p:txBody>
          <a:bodyPr/>
          <a:lstStyle/>
          <a:p>
            <a:pPr>
              <a:buFontTx/>
              <a:buNone/>
            </a:pPr>
            <a:r>
              <a:rPr lang="en-US" sz="3600" dirty="0"/>
              <a:t>“Rich in all the resources of nature, </a:t>
            </a:r>
            <a:r>
              <a:rPr lang="en-US" sz="3600" dirty="0" smtClean="0"/>
              <a:t>Germany </a:t>
            </a:r>
            <a:r>
              <a:rPr lang="en-US" sz="3600" dirty="0"/>
              <a:t>should be the home of joy and contentment for all its children; yet, its blood sucked by 34 kings, it is the domicile of hunger, misery, and poverty for the majority of its residents.”</a:t>
            </a:r>
          </a:p>
          <a:p>
            <a:pPr algn="r">
              <a:buFontTx/>
              <a:buNone/>
            </a:pPr>
            <a:r>
              <a:rPr lang="en-US" sz="3600" dirty="0"/>
              <a:t>			</a:t>
            </a:r>
            <a:r>
              <a:rPr lang="en-US" sz="3600" dirty="0" smtClean="0"/>
              <a:t>- </a:t>
            </a:r>
            <a:r>
              <a:rPr lang="en-US" sz="3600" dirty="0"/>
              <a:t>Johann August </a:t>
            </a:r>
            <a:r>
              <a:rPr lang="en-US" sz="3600" dirty="0" smtClean="0"/>
              <a:t>Wirth at </a:t>
            </a:r>
            <a:r>
              <a:rPr lang="en-US" sz="3600" dirty="0" err="1" smtClean="0"/>
              <a:t>Hambach</a:t>
            </a:r>
            <a:r>
              <a:rPr lang="en-US" sz="3600" dirty="0" smtClean="0"/>
              <a:t> Festival </a:t>
            </a:r>
            <a:endParaRPr lang="en-US" sz="3600" dirty="0"/>
          </a:p>
          <a:p>
            <a:pPr>
              <a:buFontTx/>
              <a:buNone/>
            </a:pPr>
            <a:endParaRPr lang="en-US" dirty="0"/>
          </a:p>
          <a:p>
            <a:pPr>
              <a:buFontTx/>
              <a:buNone/>
            </a:pPr>
            <a:endParaRPr lang="de-DE" dirty="0"/>
          </a:p>
          <a:p>
            <a:pPr>
              <a:buFontTx/>
              <a:buNone/>
            </a:pPr>
            <a:endParaRPr lang="en-US" dirty="0"/>
          </a:p>
        </p:txBody>
      </p:sp>
    </p:spTree>
    <p:extLst>
      <p:ext uri="{BB962C8B-B14F-4D97-AF65-F5344CB8AC3E}">
        <p14:creationId xmlns:p14="http://schemas.microsoft.com/office/powerpoint/2010/main" val="7989804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el 1"/>
          <p:cNvSpPr>
            <a:spLocks noGrp="1"/>
          </p:cNvSpPr>
          <p:nvPr>
            <p:ph type="title"/>
          </p:nvPr>
        </p:nvSpPr>
        <p:spPr/>
        <p:txBody>
          <a:bodyPr>
            <a:normAutofit/>
          </a:bodyPr>
          <a:lstStyle/>
          <a:p>
            <a:r>
              <a:rPr lang="de-DE" sz="3600" dirty="0"/>
              <a:t>Hambach Festival (1832)</a:t>
            </a:r>
            <a:r>
              <a:rPr lang="en-US" sz="3600" dirty="0"/>
              <a:t/>
            </a:r>
            <a:br>
              <a:rPr lang="en-US" sz="3600" dirty="0"/>
            </a:br>
            <a:endParaRPr lang="en-US" sz="3600" dirty="0"/>
          </a:p>
        </p:txBody>
      </p:sp>
      <p:sp>
        <p:nvSpPr>
          <p:cNvPr id="95235" name="Inhaltsplatzhalter 2"/>
          <p:cNvSpPr>
            <a:spLocks noGrp="1"/>
          </p:cNvSpPr>
          <p:nvPr>
            <p:ph idx="1"/>
          </p:nvPr>
        </p:nvSpPr>
        <p:spPr/>
        <p:txBody>
          <a:bodyPr/>
          <a:lstStyle/>
          <a:p>
            <a:pPr>
              <a:buFontTx/>
              <a:buNone/>
            </a:pPr>
            <a:r>
              <a:rPr lang="en-US" sz="2600" dirty="0" smtClean="0"/>
              <a:t>  “</a:t>
            </a:r>
            <a:r>
              <a:rPr lang="en-US" sz="2600" dirty="0"/>
              <a:t>Yes, there will come the day when a united German fatherland will rise, so that all its sons will be saluted as citizens and all citizens will be embraced with equal love and equal protection. Where sublime Germania stands on the brazen pedestal of freedom and justice, in one hand holding the torch of enlightenment, which brings civilization into the farthest corners of the </a:t>
            </a:r>
            <a:r>
              <a:rPr lang="en-US" sz="2600" dirty="0" smtClean="0"/>
              <a:t>Earth </a:t>
            </a:r>
            <a:r>
              <a:rPr lang="en-US" sz="2600" dirty="0"/>
              <a:t>with its light, </a:t>
            </a:r>
            <a:r>
              <a:rPr lang="en-US" sz="2600" dirty="0" smtClean="0"/>
              <a:t>on </a:t>
            </a:r>
            <a:r>
              <a:rPr lang="en-US" sz="2600" dirty="0"/>
              <a:t>the other </a:t>
            </a:r>
            <a:r>
              <a:rPr lang="en-US" sz="2600" dirty="0" smtClean="0"/>
              <a:t>hand…[the] laws which </a:t>
            </a:r>
            <a:r>
              <a:rPr lang="en-US" sz="2600" dirty="0"/>
              <a:t>retaliate with </a:t>
            </a:r>
            <a:r>
              <a:rPr lang="en-US" sz="2600" dirty="0" smtClean="0"/>
              <a:t>violence </a:t>
            </a:r>
            <a:r>
              <a:rPr lang="en-US" sz="2600" dirty="0"/>
              <a:t>and kicks of scoffing contempt.”</a:t>
            </a:r>
          </a:p>
          <a:p>
            <a:pPr algn="r">
              <a:buFontTx/>
              <a:buNone/>
            </a:pPr>
            <a:r>
              <a:rPr lang="en-US" sz="2600" dirty="0"/>
              <a:t>- Philipp </a:t>
            </a:r>
            <a:r>
              <a:rPr lang="en-US" sz="2600" dirty="0" err="1"/>
              <a:t>Jakob</a:t>
            </a:r>
            <a:r>
              <a:rPr lang="en-US" sz="2600" dirty="0"/>
              <a:t> </a:t>
            </a:r>
            <a:r>
              <a:rPr lang="en-US" sz="2600" dirty="0" err="1" smtClean="0"/>
              <a:t>Siebenpfeiffer</a:t>
            </a:r>
            <a:r>
              <a:rPr lang="en-US" sz="2600" dirty="0" smtClean="0"/>
              <a:t> at </a:t>
            </a:r>
            <a:r>
              <a:rPr lang="en-US" sz="2600" dirty="0" err="1" smtClean="0"/>
              <a:t>Hambach</a:t>
            </a:r>
            <a:r>
              <a:rPr lang="en-US" sz="2600" dirty="0" smtClean="0"/>
              <a:t> Festival </a:t>
            </a:r>
            <a:endParaRPr lang="en-US" sz="2600" dirty="0"/>
          </a:p>
        </p:txBody>
      </p:sp>
    </p:spTree>
    <p:extLst>
      <p:ext uri="{BB962C8B-B14F-4D97-AF65-F5344CB8AC3E}">
        <p14:creationId xmlns:p14="http://schemas.microsoft.com/office/powerpoint/2010/main" val="2884582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Hambach Festival (1832)</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Results: </a:t>
            </a:r>
          </a:p>
          <a:p>
            <a:pPr lvl="1"/>
            <a:r>
              <a:rPr lang="en-US" sz="2800" dirty="0" smtClean="0"/>
              <a:t>Not much really</a:t>
            </a:r>
          </a:p>
          <a:p>
            <a:pPr lvl="1"/>
            <a:r>
              <a:rPr lang="en-US" sz="2800" dirty="0" smtClean="0"/>
              <a:t>First Republican movement</a:t>
            </a:r>
          </a:p>
          <a:p>
            <a:pPr lvl="1"/>
            <a:r>
              <a:rPr lang="en-US" sz="2800" dirty="0" smtClean="0"/>
              <a:t>A symbolic victory</a:t>
            </a:r>
          </a:p>
          <a:p>
            <a:pPr lvl="2"/>
            <a:r>
              <a:rPr lang="en-US" sz="2800" dirty="0" smtClean="0"/>
              <a:t>Black, red, and gold flag</a:t>
            </a:r>
          </a:p>
          <a:p>
            <a:pPr lvl="2"/>
            <a:r>
              <a:rPr lang="en-US" sz="2800" dirty="0" err="1" smtClean="0"/>
              <a:t>Hambach</a:t>
            </a:r>
            <a:r>
              <a:rPr lang="en-US" sz="2800" dirty="0" smtClean="0"/>
              <a:t> Castle</a:t>
            </a:r>
          </a:p>
          <a:p>
            <a:pPr lvl="1"/>
            <a:r>
              <a:rPr lang="en-US" sz="2800" dirty="0" smtClean="0"/>
              <a:t>The </a:t>
            </a:r>
            <a:r>
              <a:rPr lang="en-US" sz="2800" dirty="0"/>
              <a:t>German Federal Convention tightened the Carlsbad Decrees and abolished freedom of speech in its order of the 28</a:t>
            </a:r>
            <a:r>
              <a:rPr lang="en-US" sz="2800" baseline="30000" dirty="0"/>
              <a:t>th</a:t>
            </a:r>
            <a:r>
              <a:rPr lang="en-US" sz="2800" dirty="0"/>
              <a:t> June 1832.</a:t>
            </a:r>
          </a:p>
          <a:p>
            <a:endParaRPr lang="en-US" dirty="0"/>
          </a:p>
        </p:txBody>
      </p:sp>
    </p:spTree>
    <p:extLst>
      <p:ext uri="{BB962C8B-B14F-4D97-AF65-F5344CB8AC3E}">
        <p14:creationId xmlns:p14="http://schemas.microsoft.com/office/powerpoint/2010/main" val="1428341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el 1"/>
          <p:cNvSpPr>
            <a:spLocks noGrp="1"/>
          </p:cNvSpPr>
          <p:nvPr>
            <p:ph type="title"/>
          </p:nvPr>
        </p:nvSpPr>
        <p:spPr/>
        <p:txBody>
          <a:bodyPr>
            <a:normAutofit fontScale="90000"/>
          </a:bodyPr>
          <a:lstStyle/>
          <a:p>
            <a:r>
              <a:rPr lang="en-US" sz="5400" dirty="0" err="1"/>
              <a:t>Göttingen</a:t>
            </a:r>
            <a:r>
              <a:rPr lang="en-US" sz="5400" dirty="0"/>
              <a:t> Seven (1837)</a:t>
            </a:r>
            <a:br>
              <a:rPr lang="en-US" sz="5400" dirty="0"/>
            </a:br>
            <a:endParaRPr lang="en-US" sz="5400" dirty="0"/>
          </a:p>
        </p:txBody>
      </p:sp>
      <p:sp>
        <p:nvSpPr>
          <p:cNvPr id="97283" name="Inhaltsplatzhalter 2"/>
          <p:cNvSpPr>
            <a:spLocks noGrp="1"/>
          </p:cNvSpPr>
          <p:nvPr>
            <p:ph sz="half" idx="1"/>
          </p:nvPr>
        </p:nvSpPr>
        <p:spPr>
          <a:xfrm>
            <a:off x="312420" y="1825625"/>
            <a:ext cx="6225540" cy="4351338"/>
          </a:xfrm>
        </p:spPr>
        <p:txBody>
          <a:bodyPr>
            <a:normAutofit fontScale="92500"/>
          </a:bodyPr>
          <a:lstStyle/>
          <a:p>
            <a:r>
              <a:rPr lang="en-US" dirty="0" smtClean="0"/>
              <a:t>Wilhelm </a:t>
            </a:r>
            <a:r>
              <a:rPr lang="en-US" dirty="0"/>
              <a:t>Grimm, </a:t>
            </a:r>
            <a:r>
              <a:rPr lang="en-US" dirty="0" err="1"/>
              <a:t>Jakob</a:t>
            </a:r>
            <a:r>
              <a:rPr lang="en-US" dirty="0"/>
              <a:t> </a:t>
            </a:r>
            <a:r>
              <a:rPr lang="en-US" dirty="0" smtClean="0"/>
              <a:t>Grimm – folklorists </a:t>
            </a:r>
          </a:p>
          <a:p>
            <a:pPr marL="0" indent="0">
              <a:buNone/>
            </a:pPr>
            <a:endParaRPr lang="en-US" dirty="0"/>
          </a:p>
          <a:p>
            <a:r>
              <a:rPr lang="en-US" dirty="0"/>
              <a:t>Wilhelm Eduard Albrecht - lawyer</a:t>
            </a:r>
          </a:p>
          <a:p>
            <a:r>
              <a:rPr lang="en-US" dirty="0"/>
              <a:t>Friedrich </a:t>
            </a:r>
            <a:r>
              <a:rPr lang="en-US" dirty="0" err="1"/>
              <a:t>Dahlmann</a:t>
            </a:r>
            <a:r>
              <a:rPr lang="en-US" dirty="0"/>
              <a:t> – historian and Leader of the G7</a:t>
            </a:r>
          </a:p>
          <a:p>
            <a:r>
              <a:rPr lang="en-US" dirty="0" smtClean="0"/>
              <a:t>Georg </a:t>
            </a:r>
            <a:r>
              <a:rPr lang="en-US" dirty="0"/>
              <a:t>Gottfried </a:t>
            </a:r>
            <a:r>
              <a:rPr lang="en-US" dirty="0" err="1" smtClean="0"/>
              <a:t>Gervinus</a:t>
            </a:r>
            <a:r>
              <a:rPr lang="en-US" dirty="0" smtClean="0"/>
              <a:t> – historian  </a:t>
            </a:r>
          </a:p>
          <a:p>
            <a:pPr marL="0" indent="0">
              <a:buNone/>
            </a:pPr>
            <a:endParaRPr lang="en-US" dirty="0" smtClean="0"/>
          </a:p>
          <a:p>
            <a:r>
              <a:rPr lang="en-US" dirty="0" smtClean="0"/>
              <a:t>Wilhelm </a:t>
            </a:r>
            <a:r>
              <a:rPr lang="en-US" dirty="0"/>
              <a:t>Eduard </a:t>
            </a:r>
            <a:r>
              <a:rPr lang="en-US" dirty="0" smtClean="0"/>
              <a:t>Weber – physicist </a:t>
            </a:r>
          </a:p>
          <a:p>
            <a:r>
              <a:rPr lang="en-US" dirty="0" smtClean="0"/>
              <a:t>Heinrich </a:t>
            </a:r>
            <a:r>
              <a:rPr lang="en-US" dirty="0"/>
              <a:t>Georg August </a:t>
            </a:r>
            <a:r>
              <a:rPr lang="en-US" dirty="0" smtClean="0"/>
              <a:t>Ewald – theologian </a:t>
            </a:r>
          </a:p>
          <a:p>
            <a:pPr lvl="1"/>
            <a:endParaRPr lang="en-US" u="sng" dirty="0"/>
          </a:p>
          <a:p>
            <a:pPr>
              <a:buFontTx/>
              <a:buNone/>
            </a:pPr>
            <a:endParaRPr lang="en-US" dirty="0"/>
          </a:p>
        </p:txBody>
      </p:sp>
      <p:pic>
        <p:nvPicPr>
          <p:cNvPr id="5" name="Picture 2" descr="http://4.bp.blogspot.com/-Q4TCUKYoFKg/TaTwuZ2LRSI/AAAAAAAAAm0/eDOEeKDEGVo/s320/Gottingen7.jpg"/>
          <p:cNvPicPr>
            <a:picLocks noGrp="1"/>
          </p:cNvPicPr>
          <p:nvPr>
            <p:ph sz="half" idx="2"/>
          </p:nvPr>
        </p:nvPicPr>
        <p:blipFill>
          <a:blip r:embed="rId2">
            <a:extLst>
              <a:ext uri="{28A0092B-C50C-407E-A947-70E740481C1C}">
                <a14:useLocalDpi xmlns:a14="http://schemas.microsoft.com/office/drawing/2010/main" val="0"/>
              </a:ext>
            </a:extLst>
          </a:blip>
          <a:stretch>
            <a:fillRect/>
          </a:stretch>
        </p:blipFill>
        <p:spPr>
          <a:xfrm>
            <a:off x="6880860" y="1371600"/>
            <a:ext cx="4686299" cy="5079683"/>
          </a:xfrm>
        </p:spPr>
      </p:pic>
    </p:spTree>
    <p:extLst>
      <p:ext uri="{BB962C8B-B14F-4D97-AF65-F5344CB8AC3E}">
        <p14:creationId xmlns:p14="http://schemas.microsoft.com/office/powerpoint/2010/main" val="29144491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Frankfurt </a:t>
            </a:r>
            <a:r>
              <a:rPr lang="en-US" dirty="0" smtClean="0"/>
              <a:t>Parliament (1848-49)</a:t>
            </a:r>
            <a:r>
              <a:rPr lang="en-US" dirty="0"/>
              <a:t/>
            </a:r>
            <a:br>
              <a:rPr lang="en-US" dirty="0"/>
            </a:br>
            <a:endParaRPr lang="en-US" dirty="0"/>
          </a:p>
        </p:txBody>
      </p:sp>
      <p:sp>
        <p:nvSpPr>
          <p:cNvPr id="6" name="Content Placeholder 5"/>
          <p:cNvSpPr>
            <a:spLocks noGrp="1"/>
          </p:cNvSpPr>
          <p:nvPr>
            <p:ph idx="1"/>
          </p:nvPr>
        </p:nvSpPr>
        <p:spPr/>
        <p:txBody>
          <a:bodyPr>
            <a:normAutofit fontScale="92500" lnSpcReduction="20000"/>
          </a:bodyPr>
          <a:lstStyle/>
          <a:p>
            <a:r>
              <a:rPr lang="en-US" dirty="0" smtClean="0"/>
              <a:t>From </a:t>
            </a:r>
            <a:r>
              <a:rPr lang="en-US" dirty="0" err="1" smtClean="0"/>
              <a:t>Hambach</a:t>
            </a:r>
            <a:r>
              <a:rPr lang="en-US" dirty="0" smtClean="0"/>
              <a:t> on, “Germany” </a:t>
            </a:r>
            <a:r>
              <a:rPr lang="en-US" dirty="0" smtClean="0">
                <a:solidFill>
                  <a:srgbClr val="FF0000"/>
                </a:solidFill>
              </a:rPr>
              <a:t>careened from crisis to crisis</a:t>
            </a:r>
          </a:p>
          <a:p>
            <a:pPr lvl="1"/>
            <a:r>
              <a:rPr lang="en-US" dirty="0"/>
              <a:t>Schleswig and </a:t>
            </a:r>
            <a:r>
              <a:rPr lang="en-US" dirty="0" smtClean="0"/>
              <a:t>Holstein problems</a:t>
            </a:r>
          </a:p>
          <a:p>
            <a:pPr lvl="1"/>
            <a:r>
              <a:rPr lang="en-US" dirty="0" smtClean="0"/>
              <a:t>Poor harvests</a:t>
            </a:r>
          </a:p>
          <a:p>
            <a:pPr lvl="1"/>
            <a:r>
              <a:rPr lang="en-US" dirty="0" smtClean="0"/>
              <a:t>Cholera Epidemic </a:t>
            </a:r>
          </a:p>
          <a:p>
            <a:pPr lvl="1"/>
            <a:r>
              <a:rPr lang="en-US" dirty="0" smtClean="0"/>
              <a:t>Pains of industrialization and urbanization </a:t>
            </a:r>
          </a:p>
          <a:p>
            <a:pPr lvl="1"/>
            <a:r>
              <a:rPr lang="en-US" dirty="0" smtClean="0"/>
              <a:t>Growth of </a:t>
            </a:r>
            <a:r>
              <a:rPr lang="en-US" b="1" dirty="0" err="1" smtClean="0">
                <a:solidFill>
                  <a:srgbClr val="FF0000"/>
                </a:solidFill>
              </a:rPr>
              <a:t>Veriene</a:t>
            </a:r>
            <a:endParaRPr lang="en-US" b="1" dirty="0" smtClean="0">
              <a:solidFill>
                <a:srgbClr val="FF0000"/>
              </a:solidFill>
            </a:endParaRPr>
          </a:p>
          <a:p>
            <a:pPr lvl="1"/>
            <a:r>
              <a:rPr lang="en-US" dirty="0" smtClean="0"/>
              <a:t>Bloody Revolts In Europe</a:t>
            </a:r>
          </a:p>
          <a:p>
            <a:pPr lvl="2"/>
            <a:r>
              <a:rPr lang="en-US" dirty="0" smtClean="0"/>
              <a:t>France: students </a:t>
            </a:r>
            <a:r>
              <a:rPr lang="en-US" dirty="0"/>
              <a:t>deposed the </a:t>
            </a:r>
            <a:r>
              <a:rPr lang="en-US" i="1" dirty="0"/>
              <a:t>Citizen King</a:t>
            </a:r>
            <a:r>
              <a:rPr lang="en-US" dirty="0"/>
              <a:t> Louis-Philippe </a:t>
            </a:r>
            <a:endParaRPr lang="en-US" dirty="0" smtClean="0"/>
          </a:p>
          <a:p>
            <a:pPr lvl="2"/>
            <a:r>
              <a:rPr lang="en-US" dirty="0" smtClean="0"/>
              <a:t>Austrian Empire: Hungary,</a:t>
            </a:r>
            <a:r>
              <a:rPr lang="en-US" dirty="0"/>
              <a:t> Bohemia, </a:t>
            </a:r>
            <a:r>
              <a:rPr lang="en-US" dirty="0" smtClean="0"/>
              <a:t>Romania</a:t>
            </a:r>
          </a:p>
          <a:p>
            <a:pPr lvl="2"/>
            <a:r>
              <a:rPr lang="en-US" dirty="0" smtClean="0"/>
              <a:t>Italy:</a:t>
            </a:r>
            <a:r>
              <a:rPr lang="en-US" dirty="0"/>
              <a:t> Sicily, Rome, and Northern Italy</a:t>
            </a:r>
            <a:endParaRPr lang="en-US" dirty="0" smtClean="0"/>
          </a:p>
          <a:p>
            <a:r>
              <a:rPr lang="en-US" dirty="0" smtClean="0"/>
              <a:t>In the meantime, The </a:t>
            </a:r>
            <a:r>
              <a:rPr lang="en-US" dirty="0"/>
              <a:t>Bundestag </a:t>
            </a:r>
            <a:r>
              <a:rPr lang="en-US" dirty="0" smtClean="0"/>
              <a:t>was made </a:t>
            </a:r>
            <a:r>
              <a:rPr lang="en-US" dirty="0"/>
              <a:t>up of representatives of the individual </a:t>
            </a:r>
            <a:r>
              <a:rPr lang="en-US" dirty="0" smtClean="0"/>
              <a:t>princes and </a:t>
            </a:r>
            <a:r>
              <a:rPr lang="en-US" dirty="0"/>
              <a:t>was the only institution representing the </a:t>
            </a:r>
            <a:r>
              <a:rPr lang="en-US" dirty="0" smtClean="0"/>
              <a:t>German Confederation</a:t>
            </a:r>
            <a:r>
              <a:rPr lang="en-US" dirty="0"/>
              <a:t>. </a:t>
            </a:r>
            <a:endParaRPr lang="en-US" dirty="0" smtClean="0"/>
          </a:p>
          <a:p>
            <a:endParaRPr lang="en-US" dirty="0" smtClean="0"/>
          </a:p>
          <a:p>
            <a:endParaRPr lang="en-US" dirty="0"/>
          </a:p>
        </p:txBody>
      </p:sp>
    </p:spTree>
    <p:extLst>
      <p:ext uri="{BB962C8B-B14F-4D97-AF65-F5344CB8AC3E}">
        <p14:creationId xmlns:p14="http://schemas.microsoft.com/office/powerpoint/2010/main" val="31062741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of Revolutions of 1848 </a:t>
            </a:r>
            <a:endParaRPr lang="en-US" dirty="0"/>
          </a:p>
        </p:txBody>
      </p:sp>
      <p:sp>
        <p:nvSpPr>
          <p:cNvPr id="3" name="Content Placeholder 2"/>
          <p:cNvSpPr>
            <a:spLocks noGrp="1"/>
          </p:cNvSpPr>
          <p:nvPr>
            <p:ph idx="1"/>
          </p:nvPr>
        </p:nvSpPr>
        <p:spPr/>
        <p:txBody>
          <a:bodyPr>
            <a:normAutofit fontScale="77500" lnSpcReduction="20000"/>
          </a:bodyPr>
          <a:lstStyle/>
          <a:p>
            <a:r>
              <a:rPr lang="en-US" dirty="0"/>
              <a:t>24 </a:t>
            </a:r>
            <a:r>
              <a:rPr lang="en-US" dirty="0" smtClean="0"/>
              <a:t>February: </a:t>
            </a:r>
            <a:r>
              <a:rPr lang="en-US" dirty="0">
                <a:solidFill>
                  <a:srgbClr val="FF0000"/>
                </a:solidFill>
              </a:rPr>
              <a:t>Revolution in France </a:t>
            </a:r>
            <a:r>
              <a:rPr lang="en-US" dirty="0"/>
              <a:t>– King Louis Philippe </a:t>
            </a:r>
            <a:r>
              <a:rPr lang="en-US" dirty="0" smtClean="0"/>
              <a:t>overthrown; Republic </a:t>
            </a:r>
            <a:r>
              <a:rPr lang="en-US" dirty="0"/>
              <a:t>established.</a:t>
            </a:r>
          </a:p>
          <a:p>
            <a:r>
              <a:rPr lang="en-US" dirty="0"/>
              <a:t>13 March: Demonstrations in Vienna lead to the </a:t>
            </a:r>
            <a:r>
              <a:rPr lang="en-US" dirty="0">
                <a:solidFill>
                  <a:srgbClr val="FF0000"/>
                </a:solidFill>
              </a:rPr>
              <a:t>fall of Metternich</a:t>
            </a:r>
          </a:p>
          <a:p>
            <a:r>
              <a:rPr lang="en-US" dirty="0"/>
              <a:t>24 October</a:t>
            </a:r>
            <a:r>
              <a:rPr lang="en-US" dirty="0" smtClean="0"/>
              <a:t>: </a:t>
            </a:r>
            <a:r>
              <a:rPr lang="en-US" dirty="0"/>
              <a:t>Austrian Emperor Ferdinand (1835-48) </a:t>
            </a:r>
            <a:r>
              <a:rPr lang="en-US" dirty="0">
                <a:solidFill>
                  <a:srgbClr val="FF0000"/>
                </a:solidFill>
              </a:rPr>
              <a:t>abdicates</a:t>
            </a:r>
            <a:r>
              <a:rPr lang="en-US" dirty="0"/>
              <a:t> in </a:t>
            </a:r>
            <a:r>
              <a:rPr lang="en-US" dirty="0" smtClean="0"/>
              <a:t>favor </a:t>
            </a:r>
            <a:r>
              <a:rPr lang="en-US" dirty="0"/>
              <a:t>of his nephew Franz Josef (1848-1916).</a:t>
            </a:r>
          </a:p>
          <a:p>
            <a:r>
              <a:rPr lang="en-US" dirty="0"/>
              <a:t>13 March: Prussian troops fire on demonstrators in the </a:t>
            </a:r>
            <a:r>
              <a:rPr lang="en-US" dirty="0">
                <a:solidFill>
                  <a:srgbClr val="FF0000"/>
                </a:solidFill>
              </a:rPr>
              <a:t>palace square in Berlin</a:t>
            </a:r>
            <a:r>
              <a:rPr lang="en-US" dirty="0"/>
              <a:t>, leading to 2 days of rioting</a:t>
            </a:r>
          </a:p>
          <a:p>
            <a:r>
              <a:rPr lang="en-US" dirty="0"/>
              <a:t>16 March: </a:t>
            </a:r>
            <a:r>
              <a:rPr lang="en-US" dirty="0" smtClean="0"/>
              <a:t>King </a:t>
            </a:r>
            <a:r>
              <a:rPr lang="en-US" dirty="0"/>
              <a:t>Friedrich Wilhelm IV (1840-61) agrees in principle to a new constitution, parliament and an end to censorship.</a:t>
            </a:r>
          </a:p>
          <a:p>
            <a:r>
              <a:rPr lang="en-US" dirty="0"/>
              <a:t>18 March: More fighting in Berlin – at least 300 rioters killed by the Army.</a:t>
            </a:r>
          </a:p>
          <a:p>
            <a:r>
              <a:rPr lang="en-US" dirty="0"/>
              <a:t>21 March: Friedrich Wilhelm grants a series of reforms including the appointment of a liberal ministry.</a:t>
            </a:r>
          </a:p>
          <a:p>
            <a:r>
              <a:rPr lang="en-US" dirty="0"/>
              <a:t>August-November: Wilhelm IV </a:t>
            </a:r>
            <a:r>
              <a:rPr lang="en-US" dirty="0" smtClean="0"/>
              <a:t>reasserts </a:t>
            </a:r>
            <a:r>
              <a:rPr lang="en-US" dirty="0"/>
              <a:t>his control. </a:t>
            </a:r>
            <a:r>
              <a:rPr lang="en-US" dirty="0">
                <a:solidFill>
                  <a:srgbClr val="FF0000"/>
                </a:solidFill>
              </a:rPr>
              <a:t>Martial Law </a:t>
            </a:r>
            <a:r>
              <a:rPr lang="en-US" dirty="0"/>
              <a:t>is introduced in November and the liberal constitution and parliament overturned. </a:t>
            </a:r>
          </a:p>
          <a:p>
            <a:endParaRPr lang="en-US" dirty="0"/>
          </a:p>
        </p:txBody>
      </p:sp>
    </p:spTree>
    <p:extLst>
      <p:ext uri="{BB962C8B-B14F-4D97-AF65-F5344CB8AC3E}">
        <p14:creationId xmlns:p14="http://schemas.microsoft.com/office/powerpoint/2010/main" val="7484508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srcRect b="3460"/>
          <a:stretch/>
        </p:blipFill>
        <p:spPr>
          <a:xfrm>
            <a:off x="228600" y="1220273"/>
            <a:ext cx="5029200" cy="4087088"/>
          </a:xfrm>
          <a:prstGeom prst="rect">
            <a:avLst/>
          </a:prstGeom>
        </p:spPr>
      </p:pic>
      <p:pic>
        <p:nvPicPr>
          <p:cNvPr id="3" name="Picture 2"/>
          <p:cNvPicPr>
            <a:picLocks noChangeAspect="1"/>
          </p:cNvPicPr>
          <p:nvPr/>
        </p:nvPicPr>
        <p:blipFill>
          <a:blip r:embed="rId3"/>
          <a:stretch>
            <a:fillRect/>
          </a:stretch>
        </p:blipFill>
        <p:spPr>
          <a:xfrm>
            <a:off x="5799186" y="1219200"/>
            <a:ext cx="5730413" cy="4088161"/>
          </a:xfrm>
          <a:prstGeom prst="rect">
            <a:avLst/>
          </a:prstGeom>
        </p:spPr>
      </p:pic>
    </p:spTree>
    <p:extLst>
      <p:ext uri="{BB962C8B-B14F-4D97-AF65-F5344CB8AC3E}">
        <p14:creationId xmlns:p14="http://schemas.microsoft.com/office/powerpoint/2010/main" val="16178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p:txBody>
          <a:bodyPr/>
          <a:lstStyle/>
          <a:p>
            <a:r>
              <a:rPr lang="de-DE"/>
              <a:t>Holy? </a:t>
            </a:r>
          </a:p>
        </p:txBody>
      </p:sp>
      <p:sp>
        <p:nvSpPr>
          <p:cNvPr id="10243" name="Content Placeholder 2"/>
          <p:cNvSpPr>
            <a:spLocks noGrp="1"/>
          </p:cNvSpPr>
          <p:nvPr>
            <p:ph idx="4294967295"/>
          </p:nvPr>
        </p:nvSpPr>
        <p:spPr/>
        <p:txBody>
          <a:bodyPr>
            <a:normAutofit/>
          </a:bodyPr>
          <a:lstStyle/>
          <a:p>
            <a:r>
              <a:rPr lang="en-US" sz="4000" dirty="0"/>
              <a:t>Emperors </a:t>
            </a:r>
            <a:r>
              <a:rPr lang="en-US" sz="4000" dirty="0" smtClean="0"/>
              <a:t>worked </a:t>
            </a:r>
            <a:r>
              <a:rPr lang="en-US" sz="4000" dirty="0"/>
              <a:t>begrudgingly with the </a:t>
            </a:r>
            <a:r>
              <a:rPr lang="en-US" sz="4000" dirty="0" smtClean="0"/>
              <a:t>Pope</a:t>
            </a:r>
            <a:endParaRPr lang="en-US" sz="4000" dirty="0"/>
          </a:p>
          <a:p>
            <a:pPr lvl="1"/>
            <a:r>
              <a:rPr lang="en-US" sz="4000" dirty="0"/>
              <a:t>Each Emperor  had to be crowned by the </a:t>
            </a:r>
            <a:r>
              <a:rPr lang="en-US" sz="4000" dirty="0" smtClean="0"/>
              <a:t>Pope</a:t>
            </a:r>
            <a:endParaRPr lang="en-US" sz="4000" dirty="0"/>
          </a:p>
          <a:p>
            <a:pPr lvl="1"/>
            <a:r>
              <a:rPr lang="en-US" sz="4000" dirty="0"/>
              <a:t>They constantly fought for power</a:t>
            </a:r>
          </a:p>
          <a:p>
            <a:endParaRPr lang="de-DE" sz="4000" dirty="0"/>
          </a:p>
        </p:txBody>
      </p:sp>
    </p:spTree>
    <p:extLst>
      <p:ext uri="{BB962C8B-B14F-4D97-AF65-F5344CB8AC3E}">
        <p14:creationId xmlns:p14="http://schemas.microsoft.com/office/powerpoint/2010/main" val="7605955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Demands of </a:t>
            </a:r>
            <a:r>
              <a:rPr lang="en-US" dirty="0"/>
              <a:t>Frankfurt Parliament (1848-49)</a:t>
            </a:r>
            <a:br>
              <a:rPr lang="en-US" dirty="0"/>
            </a:br>
            <a:endParaRPr lang="en-US" dirty="0"/>
          </a:p>
        </p:txBody>
      </p:sp>
      <p:sp>
        <p:nvSpPr>
          <p:cNvPr id="6" name="Content Placeholder 5"/>
          <p:cNvSpPr>
            <a:spLocks noGrp="1"/>
          </p:cNvSpPr>
          <p:nvPr>
            <p:ph idx="1"/>
          </p:nvPr>
        </p:nvSpPr>
        <p:spPr/>
        <p:txBody>
          <a:bodyPr>
            <a:normAutofit/>
          </a:bodyPr>
          <a:lstStyle/>
          <a:p>
            <a:r>
              <a:rPr lang="en-US" sz="3600" dirty="0" smtClean="0"/>
              <a:t>Demands</a:t>
            </a:r>
          </a:p>
          <a:p>
            <a:pPr lvl="1"/>
            <a:r>
              <a:rPr lang="en-US" sz="3600" dirty="0" smtClean="0"/>
              <a:t>basic civil rights, </a:t>
            </a:r>
            <a:r>
              <a:rPr lang="en-US" sz="3600" dirty="0"/>
              <a:t>regardless of property </a:t>
            </a:r>
            <a:r>
              <a:rPr lang="en-US" sz="3600" dirty="0" smtClean="0"/>
              <a:t>requirements</a:t>
            </a:r>
          </a:p>
          <a:p>
            <a:pPr lvl="1"/>
            <a:r>
              <a:rPr lang="en-US" sz="3600" dirty="0" smtClean="0"/>
              <a:t>appointment </a:t>
            </a:r>
            <a:r>
              <a:rPr lang="en-US" sz="3600" dirty="0"/>
              <a:t>of liberal governments in the individual states </a:t>
            </a:r>
            <a:endParaRPr lang="en-US" sz="3600" dirty="0" smtClean="0"/>
          </a:p>
          <a:p>
            <a:pPr lvl="1"/>
            <a:r>
              <a:rPr lang="en-US" sz="3600" dirty="0"/>
              <a:t>c</a:t>
            </a:r>
            <a:r>
              <a:rPr lang="en-US" sz="3600" dirty="0" smtClean="0"/>
              <a:t>reation </a:t>
            </a:r>
            <a:r>
              <a:rPr lang="en-US" sz="3600" dirty="0"/>
              <a:t>of a German </a:t>
            </a:r>
            <a:r>
              <a:rPr lang="en-US" sz="3600" dirty="0" smtClean="0"/>
              <a:t>nation-state, with a pan-German </a:t>
            </a:r>
            <a:r>
              <a:rPr lang="en-US" sz="3600" dirty="0"/>
              <a:t>constitution and a popular assembly.</a:t>
            </a:r>
          </a:p>
        </p:txBody>
      </p:sp>
    </p:spTree>
    <p:extLst>
      <p:ext uri="{BB962C8B-B14F-4D97-AF65-F5344CB8AC3E}">
        <p14:creationId xmlns:p14="http://schemas.microsoft.com/office/powerpoint/2010/main" val="20654829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Frankfurt Parliament (1848-49)</a:t>
            </a:r>
            <a:br>
              <a:rPr lang="en-US" dirty="0"/>
            </a:br>
            <a:endParaRPr lang="en-US" dirty="0"/>
          </a:p>
        </p:txBody>
      </p:sp>
      <p:sp>
        <p:nvSpPr>
          <p:cNvPr id="6" name="Content Placeholder 5"/>
          <p:cNvSpPr>
            <a:spLocks noGrp="1"/>
          </p:cNvSpPr>
          <p:nvPr>
            <p:ph idx="1"/>
          </p:nvPr>
        </p:nvSpPr>
        <p:spPr>
          <a:xfrm>
            <a:off x="861060" y="2133600"/>
            <a:ext cx="10515600" cy="4351338"/>
          </a:xfrm>
        </p:spPr>
        <p:txBody>
          <a:bodyPr>
            <a:normAutofit fontScale="92500" lnSpcReduction="10000"/>
          </a:bodyPr>
          <a:lstStyle/>
          <a:p>
            <a:r>
              <a:rPr lang="en-US" dirty="0" smtClean="0"/>
              <a:t>To meet these demands, a </a:t>
            </a:r>
            <a:r>
              <a:rPr lang="en-US" i="1" dirty="0" err="1">
                <a:solidFill>
                  <a:srgbClr val="FF0000"/>
                </a:solidFill>
              </a:rPr>
              <a:t>Vorparlament</a:t>
            </a:r>
            <a:r>
              <a:rPr lang="en-US" dirty="0"/>
              <a:t> </a:t>
            </a:r>
            <a:r>
              <a:rPr lang="en-US" dirty="0" smtClean="0"/>
              <a:t>met in </a:t>
            </a:r>
            <a:r>
              <a:rPr lang="en-US" dirty="0" err="1" smtClean="0">
                <a:solidFill>
                  <a:srgbClr val="FF0000"/>
                </a:solidFill>
              </a:rPr>
              <a:t>Paulskirche</a:t>
            </a:r>
            <a:r>
              <a:rPr lang="en-US" dirty="0"/>
              <a:t> (St Paul's Church) in Frankfurt from 31 March to 3 </a:t>
            </a:r>
            <a:r>
              <a:rPr lang="en-US" dirty="0" smtClean="0"/>
              <a:t>April</a:t>
            </a:r>
          </a:p>
          <a:p>
            <a:r>
              <a:rPr lang="en-US" dirty="0" smtClean="0"/>
              <a:t>585 </a:t>
            </a:r>
            <a:r>
              <a:rPr lang="en-US" dirty="0"/>
              <a:t>members were </a:t>
            </a:r>
            <a:r>
              <a:rPr lang="en-US" dirty="0" smtClean="0"/>
              <a:t>elected </a:t>
            </a:r>
          </a:p>
          <a:p>
            <a:pPr lvl="1"/>
            <a:r>
              <a:rPr lang="en-US" dirty="0"/>
              <a:t>E</a:t>
            </a:r>
            <a:r>
              <a:rPr lang="en-US" dirty="0" smtClean="0"/>
              <a:t>ach electoral district had their own voting rules and qualifications </a:t>
            </a:r>
          </a:p>
          <a:p>
            <a:pPr lvl="1"/>
            <a:r>
              <a:rPr lang="en-US" dirty="0" smtClean="0"/>
              <a:t>About 85% of men could have voted</a:t>
            </a:r>
          </a:p>
          <a:p>
            <a:pPr lvl="1"/>
            <a:r>
              <a:rPr lang="en-US" dirty="0"/>
              <a:t>95% of deputies had </a:t>
            </a:r>
            <a:r>
              <a:rPr lang="en-US" dirty="0" smtClean="0"/>
              <a:t>the </a:t>
            </a:r>
            <a:r>
              <a:rPr lang="en-US" i="1" dirty="0" smtClean="0"/>
              <a:t>abitur</a:t>
            </a:r>
            <a:endParaRPr lang="en-US" dirty="0" smtClean="0"/>
          </a:p>
          <a:p>
            <a:pPr lvl="1"/>
            <a:r>
              <a:rPr lang="en-US" dirty="0" smtClean="0"/>
              <a:t>80% had </a:t>
            </a:r>
            <a:r>
              <a:rPr lang="en-US" dirty="0"/>
              <a:t>been to </a:t>
            </a:r>
            <a:r>
              <a:rPr lang="en-US" dirty="0" smtClean="0"/>
              <a:t>university</a:t>
            </a:r>
          </a:p>
          <a:p>
            <a:pPr lvl="1"/>
            <a:r>
              <a:rPr lang="en-US" dirty="0" smtClean="0"/>
              <a:t>50% studied law</a:t>
            </a:r>
          </a:p>
          <a:p>
            <a:pPr lvl="1"/>
            <a:r>
              <a:rPr lang="en-US" dirty="0" smtClean="0"/>
              <a:t>4 were of the Gottingen 7</a:t>
            </a:r>
          </a:p>
          <a:p>
            <a:pPr lvl="1"/>
            <a:r>
              <a:rPr lang="en-US" dirty="0" smtClean="0"/>
              <a:t>The </a:t>
            </a:r>
            <a:r>
              <a:rPr lang="en-US" dirty="0"/>
              <a:t>"Professors' P</a:t>
            </a:r>
            <a:r>
              <a:rPr lang="en-US" dirty="0" smtClean="0"/>
              <a:t>arliament“</a:t>
            </a:r>
          </a:p>
          <a:p>
            <a:pPr lvl="1"/>
            <a:r>
              <a:rPr lang="en-US" dirty="0" smtClean="0"/>
              <a:t>Famous Liberal Heinrich </a:t>
            </a:r>
            <a:r>
              <a:rPr lang="en-US" dirty="0"/>
              <a:t>von </a:t>
            </a:r>
            <a:r>
              <a:rPr lang="en-US" dirty="0" err="1" smtClean="0"/>
              <a:t>Gagern</a:t>
            </a:r>
            <a:r>
              <a:rPr lang="en-US" dirty="0" smtClean="0"/>
              <a:t> </a:t>
            </a:r>
            <a:r>
              <a:rPr lang="en-US" dirty="0"/>
              <a:t>was elected president of the parliament</a:t>
            </a:r>
            <a:r>
              <a:rPr lang="en-US" dirty="0" smtClean="0"/>
              <a:t>.</a:t>
            </a:r>
          </a:p>
          <a:p>
            <a:r>
              <a:rPr lang="en-US" dirty="0" smtClean="0"/>
              <a:t>The Parliament faced many challenges…</a:t>
            </a:r>
            <a:endParaRPr lang="en-US" dirty="0"/>
          </a:p>
        </p:txBody>
      </p:sp>
    </p:spTree>
    <p:extLst>
      <p:ext uri="{BB962C8B-B14F-4D97-AF65-F5344CB8AC3E}">
        <p14:creationId xmlns:p14="http://schemas.microsoft.com/office/powerpoint/2010/main" val="34010681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Challenges of the </a:t>
            </a:r>
            <a:r>
              <a:rPr lang="en-US" sz="4000" dirty="0"/>
              <a:t>Frankfurt </a:t>
            </a:r>
            <a:r>
              <a:rPr lang="en-US" sz="4000" dirty="0" smtClean="0"/>
              <a:t>Parliament: </a:t>
            </a:r>
            <a:r>
              <a:rPr lang="en-US" sz="4000" dirty="0" smtClean="0">
                <a:solidFill>
                  <a:srgbClr val="FF0000"/>
                </a:solidFill>
              </a:rPr>
              <a:t>Law and Order</a:t>
            </a:r>
            <a:r>
              <a:rPr lang="en-US" dirty="0"/>
              <a:t/>
            </a:r>
            <a:br>
              <a:rPr lang="en-US" dirty="0"/>
            </a:br>
            <a:endParaRPr lang="en-US" dirty="0"/>
          </a:p>
        </p:txBody>
      </p:sp>
      <p:sp>
        <p:nvSpPr>
          <p:cNvPr id="3" name="Content Placeholder 2"/>
          <p:cNvSpPr>
            <a:spLocks noGrp="1"/>
          </p:cNvSpPr>
          <p:nvPr>
            <p:ph idx="1"/>
          </p:nvPr>
        </p:nvSpPr>
        <p:spPr/>
        <p:txBody>
          <a:bodyPr/>
          <a:lstStyle/>
          <a:p>
            <a:r>
              <a:rPr lang="en-US" dirty="0"/>
              <a:t>Wrote </a:t>
            </a:r>
            <a:r>
              <a:rPr lang="en-US" dirty="0" smtClean="0"/>
              <a:t>the </a:t>
            </a:r>
            <a:r>
              <a:rPr lang="en-US" dirty="0" smtClean="0">
                <a:solidFill>
                  <a:srgbClr val="FF0000"/>
                </a:solidFill>
              </a:rPr>
              <a:t>Imperial Constitution </a:t>
            </a:r>
          </a:p>
          <a:p>
            <a:r>
              <a:rPr lang="en-US" dirty="0" smtClean="0"/>
              <a:t>Basic rights: </a:t>
            </a:r>
            <a:r>
              <a:rPr lang="en-US" dirty="0"/>
              <a:t> Freedom of </a:t>
            </a:r>
            <a:r>
              <a:rPr lang="en-US" dirty="0" smtClean="0"/>
              <a:t>Movement, Free Press, Free Trade, Equal Treatment</a:t>
            </a:r>
            <a:r>
              <a:rPr lang="en-US" dirty="0"/>
              <a:t> for all </a:t>
            </a:r>
            <a:r>
              <a:rPr lang="en-US" dirty="0" smtClean="0"/>
              <a:t>Germans, the abolition </a:t>
            </a:r>
            <a:r>
              <a:rPr lang="en-US" dirty="0"/>
              <a:t>of class-based privileges and medieval burdens</a:t>
            </a:r>
            <a:r>
              <a:rPr lang="en-US" dirty="0" smtClean="0"/>
              <a:t>, Freedom </a:t>
            </a:r>
            <a:r>
              <a:rPr lang="en-US" dirty="0"/>
              <a:t>of Religion, Freedom of Conscience, the abolishment of capital </a:t>
            </a:r>
            <a:r>
              <a:rPr lang="en-US" dirty="0" smtClean="0"/>
              <a:t>punishment,</a:t>
            </a:r>
            <a:r>
              <a:rPr lang="en-US" dirty="0"/>
              <a:t> Freedom of Research and </a:t>
            </a:r>
            <a:r>
              <a:rPr lang="en-US" dirty="0" smtClean="0"/>
              <a:t>Education, Freedom </a:t>
            </a:r>
            <a:r>
              <a:rPr lang="en-US" dirty="0"/>
              <a:t>of </a:t>
            </a:r>
            <a:r>
              <a:rPr lang="en-US" dirty="0" smtClean="0"/>
              <a:t>Assembly…</a:t>
            </a:r>
          </a:p>
          <a:p>
            <a:r>
              <a:rPr lang="en-US" dirty="0"/>
              <a:t>Prussian king was elected as hereditary head  </a:t>
            </a:r>
            <a:r>
              <a:rPr lang="en-US" dirty="0" smtClean="0"/>
              <a:t>(he declined) </a:t>
            </a:r>
            <a:endParaRPr lang="en-US" dirty="0"/>
          </a:p>
          <a:p>
            <a:r>
              <a:rPr lang="en-US" dirty="0" smtClean="0"/>
              <a:t>Passed </a:t>
            </a:r>
            <a:r>
              <a:rPr lang="en-US" dirty="0"/>
              <a:t>267 against 263 votes on 28 March 1849</a:t>
            </a:r>
          </a:p>
          <a:p>
            <a:endParaRPr lang="en-US" dirty="0"/>
          </a:p>
        </p:txBody>
      </p:sp>
    </p:spTree>
    <p:extLst>
      <p:ext uri="{BB962C8B-B14F-4D97-AF65-F5344CB8AC3E}">
        <p14:creationId xmlns:p14="http://schemas.microsoft.com/office/powerpoint/2010/main" val="10807381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en/thumb/b/b8/Paulskirchenverfassung_1849_english.svg/640px-Paulskirchenverfassung_1849_english.svg.pn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38200" y="326073"/>
            <a:ext cx="10861675" cy="651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4303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t>Challenges of the Frankfurt Parliament</a:t>
            </a:r>
            <a:r>
              <a:rPr lang="en-US" sz="3600" dirty="0" smtClean="0"/>
              <a:t>: </a:t>
            </a:r>
            <a:r>
              <a:rPr lang="en-US" sz="3600" dirty="0" smtClean="0">
                <a:solidFill>
                  <a:srgbClr val="FF0000"/>
                </a:solidFill>
              </a:rPr>
              <a:t>Factionalism </a:t>
            </a:r>
            <a:endParaRPr lang="en-US" sz="3600" dirty="0">
              <a:solidFill>
                <a:srgbClr val="FF0000"/>
              </a:solidFill>
            </a:endParaRPr>
          </a:p>
        </p:txBody>
      </p:sp>
      <p:sp>
        <p:nvSpPr>
          <p:cNvPr id="6" name="Content Placeholder 5"/>
          <p:cNvSpPr>
            <a:spLocks noGrp="1"/>
          </p:cNvSpPr>
          <p:nvPr>
            <p:ph idx="1"/>
          </p:nvPr>
        </p:nvSpPr>
        <p:spPr/>
        <p:txBody>
          <a:bodyPr>
            <a:normAutofit/>
          </a:bodyPr>
          <a:lstStyle/>
          <a:p>
            <a:pPr marL="0" indent="0">
              <a:buNone/>
            </a:pPr>
            <a:r>
              <a:rPr lang="en-US" sz="3200" dirty="0" smtClean="0"/>
              <a:t>Three main camps emerged:</a:t>
            </a:r>
          </a:p>
          <a:p>
            <a:pPr marL="514350" indent="-514350">
              <a:buFont typeface="+mj-lt"/>
              <a:buAutoNum type="arabicPeriod"/>
            </a:pPr>
            <a:r>
              <a:rPr lang="en-US" sz="3200" i="1" dirty="0" smtClean="0"/>
              <a:t>democratic </a:t>
            </a:r>
            <a:r>
              <a:rPr lang="en-US" sz="3200" i="1" dirty="0"/>
              <a:t>left</a:t>
            </a:r>
            <a:r>
              <a:rPr lang="en-US" sz="3200" dirty="0"/>
              <a:t> (</a:t>
            </a:r>
            <a:r>
              <a:rPr lang="en-US" sz="3200" i="1" dirty="0" err="1"/>
              <a:t>demokratische</a:t>
            </a:r>
            <a:r>
              <a:rPr lang="en-US" sz="3200" i="1" dirty="0"/>
              <a:t> </a:t>
            </a:r>
            <a:r>
              <a:rPr lang="en-US" sz="3200" i="1" dirty="0" err="1" smtClean="0"/>
              <a:t>Linke</a:t>
            </a:r>
            <a:r>
              <a:rPr lang="en-US" sz="3200" dirty="0" smtClean="0"/>
              <a:t>)</a:t>
            </a:r>
          </a:p>
          <a:p>
            <a:pPr marL="514350" indent="-514350">
              <a:buFont typeface="+mj-lt"/>
              <a:buAutoNum type="arabicPeriod"/>
            </a:pPr>
            <a:r>
              <a:rPr lang="en-US" sz="3200" i="1" dirty="0" smtClean="0"/>
              <a:t>liberal </a:t>
            </a:r>
            <a:r>
              <a:rPr lang="en-US" sz="3200" i="1" dirty="0" err="1"/>
              <a:t>centre</a:t>
            </a:r>
            <a:r>
              <a:rPr lang="en-US" sz="3200" dirty="0"/>
              <a:t>—the so-called </a:t>
            </a:r>
            <a:r>
              <a:rPr lang="en-US" sz="3200" i="1" dirty="0"/>
              <a:t>"</a:t>
            </a:r>
            <a:r>
              <a:rPr lang="en-US" sz="3200" i="1" dirty="0" err="1"/>
              <a:t>Halben</a:t>
            </a:r>
            <a:r>
              <a:rPr lang="en-US" sz="3200" i="1" dirty="0"/>
              <a:t>"</a:t>
            </a:r>
            <a:r>
              <a:rPr lang="en-US" sz="3200" dirty="0"/>
              <a:t> ("Halves")—consisting of the left and right </a:t>
            </a:r>
            <a:r>
              <a:rPr lang="en-US" sz="3200" dirty="0" err="1"/>
              <a:t>centre</a:t>
            </a:r>
            <a:r>
              <a:rPr lang="en-US" sz="3200" dirty="0"/>
              <a:t> </a:t>
            </a:r>
            <a:endParaRPr lang="en-US" sz="3200" dirty="0" smtClean="0"/>
          </a:p>
          <a:p>
            <a:pPr marL="514350" indent="-514350">
              <a:buFont typeface="+mj-lt"/>
              <a:buAutoNum type="arabicPeriod"/>
            </a:pPr>
            <a:r>
              <a:rPr lang="en-US" sz="3200" i="1" dirty="0" smtClean="0"/>
              <a:t>conservative </a:t>
            </a:r>
            <a:r>
              <a:rPr lang="en-US" sz="3200" i="1" dirty="0"/>
              <a:t>right</a:t>
            </a:r>
            <a:r>
              <a:rPr lang="en-US" sz="3200" dirty="0"/>
              <a:t>, composed of Protestants and conservatives</a:t>
            </a:r>
          </a:p>
          <a:p>
            <a:endParaRPr lang="en-US" sz="3200" dirty="0"/>
          </a:p>
        </p:txBody>
      </p:sp>
    </p:spTree>
    <p:extLst>
      <p:ext uri="{BB962C8B-B14F-4D97-AF65-F5344CB8AC3E}">
        <p14:creationId xmlns:p14="http://schemas.microsoft.com/office/powerpoint/2010/main" val="13751287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Challenges of the Frankfurt Parliament</a:t>
            </a:r>
            <a:r>
              <a:rPr lang="en-US" dirty="0" smtClean="0"/>
              <a:t>: </a:t>
            </a:r>
            <a:br>
              <a:rPr lang="en-US" dirty="0" smtClean="0"/>
            </a:br>
            <a:r>
              <a:rPr lang="en-US" dirty="0" smtClean="0">
                <a:solidFill>
                  <a:srgbClr val="FF0000"/>
                </a:solidFill>
              </a:rPr>
              <a:t>Political Legitimacy </a:t>
            </a:r>
            <a:r>
              <a:rPr lang="de-DE" dirty="0"/>
              <a:t/>
            </a:r>
            <a:br>
              <a:rPr lang="de-DE" dirty="0"/>
            </a:br>
            <a:endParaRPr lang="en-US" dirty="0"/>
          </a:p>
        </p:txBody>
      </p:sp>
      <p:sp>
        <p:nvSpPr>
          <p:cNvPr id="6" name="Content Placeholder 5"/>
          <p:cNvSpPr>
            <a:spLocks noGrp="1"/>
          </p:cNvSpPr>
          <p:nvPr>
            <p:ph idx="1"/>
          </p:nvPr>
        </p:nvSpPr>
        <p:spPr/>
        <p:txBody>
          <a:bodyPr>
            <a:normAutofit/>
          </a:bodyPr>
          <a:lstStyle/>
          <a:p>
            <a:r>
              <a:rPr lang="en-US" sz="3600" dirty="0" smtClean="0">
                <a:solidFill>
                  <a:srgbClr val="FF0000"/>
                </a:solidFill>
              </a:rPr>
              <a:t>A Loose Confederation</a:t>
            </a:r>
          </a:p>
          <a:p>
            <a:r>
              <a:rPr lang="en-US" sz="3600" dirty="0" smtClean="0"/>
              <a:t>Since Prussian</a:t>
            </a:r>
            <a:r>
              <a:rPr lang="en-US" sz="3600" dirty="0"/>
              <a:t> king Friedrich Wilhelm IV refused to </a:t>
            </a:r>
            <a:r>
              <a:rPr lang="en-US" sz="3600" dirty="0" smtClean="0"/>
              <a:t>accept </a:t>
            </a:r>
            <a:r>
              <a:rPr lang="en-US" sz="3600" dirty="0"/>
              <a:t>a crown touched by </a:t>
            </a:r>
            <a:r>
              <a:rPr lang="en-US" sz="3600" i="1" dirty="0"/>
              <a:t>"the hussy smell of </a:t>
            </a:r>
            <a:r>
              <a:rPr lang="en-US" sz="3600" i="1" dirty="0" smtClean="0"/>
              <a:t>revolution“</a:t>
            </a:r>
            <a:r>
              <a:rPr lang="en-US" sz="3600" dirty="0" smtClean="0"/>
              <a:t>, European </a:t>
            </a:r>
            <a:r>
              <a:rPr lang="en-US" sz="3600" dirty="0"/>
              <a:t>powers, including France and Russia, declined to recognize the Parliament.</a:t>
            </a:r>
          </a:p>
        </p:txBody>
      </p:sp>
    </p:spTree>
    <p:extLst>
      <p:ext uri="{BB962C8B-B14F-4D97-AF65-F5344CB8AC3E}">
        <p14:creationId xmlns:p14="http://schemas.microsoft.com/office/powerpoint/2010/main" val="41689458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365125"/>
            <a:ext cx="6019800" cy="6252607"/>
          </a:xfrm>
        </p:spPr>
        <p:txBody>
          <a:bodyPr>
            <a:noAutofit/>
          </a:bodyPr>
          <a:lstStyle/>
          <a:p>
            <a:r>
              <a:rPr lang="en" sz="3200" dirty="0">
                <a:solidFill>
                  <a:srgbClr val="000000"/>
                </a:solidFill>
              </a:rPr>
              <a:t>"There is no power on earth that can succeed in making me transform the natural relationship between prince and people ... into a constitutional relationship, and I never will permit a written sheet of paper to come between our God in heaven and this land ... to rule us with its paragraphs and supplant the old, sacred loyalty." </a:t>
            </a:r>
            <a:br>
              <a:rPr lang="en" sz="3200" dirty="0">
                <a:solidFill>
                  <a:srgbClr val="000000"/>
                </a:solidFill>
              </a:rPr>
            </a:br>
            <a:r>
              <a:rPr lang="en" sz="3200" dirty="0" smtClean="0">
                <a:solidFill>
                  <a:srgbClr val="000000"/>
                </a:solidFill>
              </a:rPr>
              <a:t/>
            </a:r>
            <a:br>
              <a:rPr lang="en" sz="3200" dirty="0" smtClean="0">
                <a:solidFill>
                  <a:srgbClr val="000000"/>
                </a:solidFill>
              </a:rPr>
            </a:br>
            <a:r>
              <a:rPr lang="en" sz="3200" dirty="0">
                <a:solidFill>
                  <a:srgbClr val="000000"/>
                </a:solidFill>
              </a:rPr>
              <a:t>	</a:t>
            </a:r>
            <a:r>
              <a:rPr lang="en" sz="3200" dirty="0" smtClean="0">
                <a:solidFill>
                  <a:srgbClr val="000000"/>
                </a:solidFill>
              </a:rPr>
              <a:t>	-Frederick </a:t>
            </a:r>
            <a:r>
              <a:rPr lang="en" sz="3200" dirty="0">
                <a:solidFill>
                  <a:srgbClr val="000000"/>
                </a:solidFill>
              </a:rPr>
              <a:t>William </a:t>
            </a:r>
            <a:r>
              <a:rPr lang="en" sz="3200" dirty="0" smtClean="0">
                <a:solidFill>
                  <a:srgbClr val="000000"/>
                </a:solidFill>
              </a:rPr>
              <a:t>IV</a:t>
            </a:r>
            <a:r>
              <a:rPr lang="en" sz="3200" dirty="0">
                <a:solidFill>
                  <a:srgbClr val="000000"/>
                </a:solidFill>
              </a:rPr>
              <a:t/>
            </a:r>
            <a:br>
              <a:rPr lang="en" sz="3200" dirty="0">
                <a:solidFill>
                  <a:srgbClr val="000000"/>
                </a:solidFill>
              </a:rPr>
            </a:br>
            <a:endParaRPr lang="en-US" sz="3200" dirty="0"/>
          </a:p>
        </p:txBody>
      </p:sp>
      <p:pic>
        <p:nvPicPr>
          <p:cNvPr id="4" name="Content Placeholder 3"/>
          <p:cNvPicPr>
            <a:picLocks noGrp="1" noChangeAspect="1"/>
          </p:cNvPicPr>
          <p:nvPr>
            <p:ph idx="1"/>
          </p:nvPr>
        </p:nvPicPr>
        <p:blipFill>
          <a:blip r:embed="rId2"/>
          <a:stretch>
            <a:fillRect/>
          </a:stretch>
        </p:blipFill>
        <p:spPr>
          <a:xfrm>
            <a:off x="609600" y="365125"/>
            <a:ext cx="4191000" cy="5619751"/>
          </a:xfrm>
          <a:prstGeom prst="rect">
            <a:avLst/>
          </a:prstGeom>
        </p:spPr>
      </p:pic>
      <p:sp>
        <p:nvSpPr>
          <p:cNvPr id="5" name="TextBox 4"/>
          <p:cNvSpPr txBox="1"/>
          <p:nvPr/>
        </p:nvSpPr>
        <p:spPr>
          <a:xfrm>
            <a:off x="-304800" y="6248400"/>
            <a:ext cx="8229600" cy="369332"/>
          </a:xfrm>
          <a:prstGeom prst="rect">
            <a:avLst/>
          </a:prstGeom>
          <a:noFill/>
        </p:spPr>
        <p:txBody>
          <a:bodyPr wrap="square" rtlCol="0">
            <a:spAutoFit/>
          </a:bodyPr>
          <a:lstStyle/>
          <a:p>
            <a:pPr algn="ctr"/>
            <a:r>
              <a:rPr lang="en-US" dirty="0"/>
              <a:t>Caricature of Frederick </a:t>
            </a:r>
            <a:r>
              <a:rPr lang="en-US" dirty="0" smtClean="0"/>
              <a:t>William </a:t>
            </a:r>
            <a:r>
              <a:rPr lang="en-US" dirty="0"/>
              <a:t>IV's rejection of the imperial crown</a:t>
            </a:r>
          </a:p>
        </p:txBody>
      </p:sp>
    </p:spTree>
    <p:extLst>
      <p:ext uri="{BB962C8B-B14F-4D97-AF65-F5344CB8AC3E}">
        <p14:creationId xmlns:p14="http://schemas.microsoft.com/office/powerpoint/2010/main" val="25252483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of the Frankfurt Parliament</a:t>
            </a:r>
            <a:r>
              <a:rPr lang="en-US" dirty="0" smtClean="0"/>
              <a:t>: </a:t>
            </a:r>
            <a:r>
              <a:rPr lang="de-DE" dirty="0" smtClean="0">
                <a:solidFill>
                  <a:srgbClr val="FF0000"/>
                </a:solidFill>
              </a:rPr>
              <a:t>Schleswig-Holstein </a:t>
            </a:r>
            <a:r>
              <a:rPr lang="de-DE" dirty="0">
                <a:solidFill>
                  <a:srgbClr val="FF0000"/>
                </a:solidFill>
              </a:rPr>
              <a:t>Question </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de-DE" sz="4000" dirty="0" smtClean="0"/>
              <a:t>The Schelswig-Holstein Question: Danish or German?</a:t>
            </a:r>
          </a:p>
        </p:txBody>
      </p:sp>
    </p:spTree>
    <p:extLst>
      <p:ext uri="{BB962C8B-B14F-4D97-AF65-F5344CB8AC3E}">
        <p14:creationId xmlns:p14="http://schemas.microsoft.com/office/powerpoint/2010/main" val="6016101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Challenges of the Frankfurt Parliament</a:t>
            </a:r>
            <a:r>
              <a:rPr lang="en-US" dirty="0" smtClean="0"/>
              <a:t>:</a:t>
            </a:r>
            <a:br>
              <a:rPr lang="en-US" dirty="0" smtClean="0"/>
            </a:br>
            <a:r>
              <a:rPr lang="de-DE" dirty="0">
                <a:solidFill>
                  <a:srgbClr val="FF0000"/>
                </a:solidFill>
              </a:rPr>
              <a:t>Relations with Austria</a:t>
            </a:r>
            <a:r>
              <a:rPr lang="de-DE" dirty="0"/>
              <a:t/>
            </a:r>
            <a:br>
              <a:rPr lang="de-DE" dirty="0"/>
            </a:br>
            <a:endParaRPr lang="en-US" dirty="0"/>
          </a:p>
        </p:txBody>
      </p:sp>
      <p:sp>
        <p:nvSpPr>
          <p:cNvPr id="3" name="Content Placeholder 2"/>
          <p:cNvSpPr>
            <a:spLocks noGrp="1"/>
          </p:cNvSpPr>
          <p:nvPr>
            <p:ph idx="1"/>
          </p:nvPr>
        </p:nvSpPr>
        <p:spPr/>
        <p:txBody>
          <a:bodyPr>
            <a:normAutofit lnSpcReduction="10000"/>
          </a:bodyPr>
          <a:lstStyle/>
          <a:p>
            <a:r>
              <a:rPr lang="de-DE" dirty="0"/>
              <a:t>Relations with Austria</a:t>
            </a:r>
          </a:p>
          <a:p>
            <a:pPr lvl="1"/>
            <a:r>
              <a:rPr lang="de-DE" dirty="0"/>
              <a:t>Deputy Robert Blum arrested </a:t>
            </a:r>
            <a:r>
              <a:rPr lang="de-DE" dirty="0" smtClean="0"/>
              <a:t>and executed by Austria for joining anti-monarchial revolution in Vienna. Claimed diplomatic immunity to no avail</a:t>
            </a:r>
            <a:endParaRPr lang="de-DE" dirty="0"/>
          </a:p>
          <a:p>
            <a:r>
              <a:rPr lang="en-US" i="1" dirty="0" err="1">
                <a:solidFill>
                  <a:srgbClr val="FF0000"/>
                </a:solidFill>
              </a:rPr>
              <a:t>Kleindeutsche</a:t>
            </a:r>
            <a:r>
              <a:rPr lang="en-US" i="1" dirty="0">
                <a:solidFill>
                  <a:srgbClr val="FF0000"/>
                </a:solidFill>
              </a:rPr>
              <a:t> </a:t>
            </a:r>
            <a:r>
              <a:rPr lang="en-US" i="1" dirty="0" err="1">
                <a:solidFill>
                  <a:srgbClr val="FF0000"/>
                </a:solidFill>
              </a:rPr>
              <a:t>Lösung</a:t>
            </a:r>
            <a:r>
              <a:rPr lang="en-US" i="1" dirty="0">
                <a:solidFill>
                  <a:srgbClr val="FF0000"/>
                </a:solidFill>
              </a:rPr>
              <a:t> </a:t>
            </a:r>
            <a:r>
              <a:rPr lang="en-US" dirty="0"/>
              <a:t>("Smaller German Solution") </a:t>
            </a:r>
            <a:r>
              <a:rPr lang="en-US" dirty="0" smtClean="0"/>
              <a:t>- Germany </a:t>
            </a:r>
            <a:r>
              <a:rPr lang="en-US" dirty="0"/>
              <a:t>under the leadership of Prussia and excluding </a:t>
            </a:r>
            <a:r>
              <a:rPr lang="en-US" dirty="0" smtClean="0"/>
              <a:t>imperial Austria </a:t>
            </a:r>
          </a:p>
          <a:p>
            <a:r>
              <a:rPr lang="en-US" i="1" dirty="0" err="1" smtClean="0">
                <a:solidFill>
                  <a:srgbClr val="FF0000"/>
                </a:solidFill>
              </a:rPr>
              <a:t>Großdeutsche</a:t>
            </a:r>
            <a:r>
              <a:rPr lang="en-US" i="1" dirty="0" smtClean="0">
                <a:solidFill>
                  <a:srgbClr val="FF0000"/>
                </a:solidFill>
              </a:rPr>
              <a:t> </a:t>
            </a:r>
            <a:r>
              <a:rPr lang="en-US" i="1" dirty="0" err="1">
                <a:solidFill>
                  <a:srgbClr val="FF0000"/>
                </a:solidFill>
              </a:rPr>
              <a:t>Lösung</a:t>
            </a:r>
            <a:r>
              <a:rPr lang="en-US" dirty="0"/>
              <a:t> ("Greater German Solution") supporting Austria's incorporation</a:t>
            </a:r>
          </a:p>
          <a:p>
            <a:pPr lvl="1"/>
            <a:r>
              <a:rPr lang="en-US" dirty="0"/>
              <a:t>October 1848, the National Assembly voted for a Greater </a:t>
            </a:r>
            <a:r>
              <a:rPr lang="en-US" dirty="0" smtClean="0"/>
              <a:t>Germany, </a:t>
            </a:r>
            <a:r>
              <a:rPr lang="en-US" dirty="0"/>
              <a:t>but incorporating only </a:t>
            </a:r>
            <a:r>
              <a:rPr lang="en-US" dirty="0" smtClean="0"/>
              <a:t>"Austria's German lands"(excluding Poland and Hungary) </a:t>
            </a:r>
            <a:endParaRPr lang="en-US" dirty="0"/>
          </a:p>
          <a:p>
            <a:pPr lvl="1"/>
            <a:r>
              <a:rPr lang="en-US" dirty="0"/>
              <a:t>Austrian emperor Ferdinand I refused break up his </a:t>
            </a:r>
            <a:r>
              <a:rPr lang="en-US" dirty="0" smtClean="0"/>
              <a:t>Empire</a:t>
            </a:r>
          </a:p>
          <a:p>
            <a:r>
              <a:rPr lang="en-US" dirty="0"/>
              <a:t>5 April 1849, all Austrian deputies left Frankfurt.</a:t>
            </a:r>
          </a:p>
        </p:txBody>
      </p:sp>
    </p:spTree>
    <p:extLst>
      <p:ext uri="{BB962C8B-B14F-4D97-AF65-F5344CB8AC3E}">
        <p14:creationId xmlns:p14="http://schemas.microsoft.com/office/powerpoint/2010/main" val="32475835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ln/>
          <a:extLst>
            <a:ext uri="{91240B29-F687-4F45-9708-019B960494DF}">
              <a14:hiddenLine xmlns:a14="http://schemas.microsoft.com/office/drawing/2010/main" w="9525" cap="flat">
                <a:solidFill>
                  <a:srgbClr val="808080"/>
                </a:solidFill>
                <a:round/>
                <a:headEnd/>
                <a:tailEnd/>
              </a14:hiddenLine>
            </a:ext>
          </a:extLst>
        </p:spPr>
        <p:txBody>
          <a:bodyPr vert="horz" lIns="0" tIns="35199" rIns="0" bIns="0" rtlCol="0" anchor="ctr">
            <a:normAutofit/>
          </a:bodyPr>
          <a:lstStyle/>
          <a:p>
            <a:pPr defTabSz="449263">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a:t>Johann Gustav Droysen: Speech to the Frankfurt Assembly, 1848</a:t>
            </a:r>
          </a:p>
        </p:txBody>
      </p:sp>
      <p:sp>
        <p:nvSpPr>
          <p:cNvPr id="159747" name="Rectangle 3"/>
          <p:cNvSpPr>
            <a:spLocks noGrp="1" noChangeArrowheads="1"/>
          </p:cNvSpPr>
          <p:nvPr>
            <p:ph idx="1"/>
          </p:nvPr>
        </p:nvSpPr>
        <p:spPr>
          <a:ln/>
          <a:extLst>
            <a:ext uri="{91240B29-F687-4F45-9708-019B960494DF}">
              <a14:hiddenLine xmlns:a14="http://schemas.microsoft.com/office/drawing/2010/main" w="9525" cap="flat">
                <a:solidFill>
                  <a:srgbClr val="808080"/>
                </a:solidFill>
                <a:round/>
                <a:headEnd/>
                <a:tailEnd/>
              </a14:hiddenLine>
            </a:ext>
          </a:extLst>
        </p:spPr>
        <p:txBody>
          <a:bodyPr vert="horz" lIns="0" tIns="20800" rIns="0" bIns="0" rtlCol="0">
            <a:noAutofit/>
          </a:bodyPr>
          <a:lstStyle/>
          <a:p>
            <a:pPr marL="107950" indent="0" defTabSz="449263">
              <a:buSzPct val="45000"/>
              <a:buNone/>
              <a:tabLst>
                <a:tab pos="723900" algn="l"/>
                <a:tab pos="1447800" algn="l"/>
                <a:tab pos="2171700" algn="l"/>
                <a:tab pos="2895600" algn="l"/>
                <a:tab pos="3619500" algn="l"/>
                <a:tab pos="4343400" algn="l"/>
                <a:tab pos="5065713" algn="l"/>
                <a:tab pos="5791200" algn="l"/>
                <a:tab pos="6515100" algn="l"/>
                <a:tab pos="7237413" algn="l"/>
                <a:tab pos="7961313" algn="l"/>
                <a:tab pos="8686800" algn="l"/>
              </a:tabLst>
            </a:pPr>
            <a:r>
              <a:rPr lang="de-DE" dirty="0"/>
              <a:t>We cannot conceal the fact that the whole German question is a simple alternative between Prussia and Austria. In these states German life has its positive and negative poles--in the former, all the interests which are national and reformative, in the latter, all that are dynastic and destructive. The German question is not a constitutional question, but a question of power; and the Prussian monarchy is now wholly German, while that of Austria cannot be. . . .We need a powerful ruling house. Austria's power meant lack of power for us, whereas Prussia desired German unity in order to supply the deficiencies of her own power. Already Prussia is Germany in embryo. She will "merge" with Germany</a:t>
            </a:r>
            <a:r>
              <a:rPr lang="de-DE" dirty="0" smtClean="0"/>
              <a:t>...</a:t>
            </a:r>
            <a:r>
              <a:rPr lang="de-DE" dirty="0"/>
              <a:t/>
            </a:r>
            <a:br>
              <a:rPr lang="de-DE" dirty="0"/>
            </a:br>
            <a:r>
              <a:rPr lang="de-DE" dirty="0"/>
              <a:t/>
            </a:r>
            <a:br>
              <a:rPr lang="de-DE" dirty="0"/>
            </a:br>
            <a:endParaRPr lang="de-DE" dirty="0"/>
          </a:p>
        </p:txBody>
      </p:sp>
    </p:spTree>
    <p:extLst>
      <p:ext uri="{BB962C8B-B14F-4D97-AF65-F5344CB8AC3E}">
        <p14:creationId xmlns:p14="http://schemas.microsoft.com/office/powerpoint/2010/main" val="25796936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p:txBody>
          <a:bodyPr/>
          <a:lstStyle/>
          <a:p>
            <a:r>
              <a:rPr lang="en-US"/>
              <a:t>Roman?</a:t>
            </a:r>
          </a:p>
        </p:txBody>
      </p:sp>
      <p:sp>
        <p:nvSpPr>
          <p:cNvPr id="11267" name="Inhaltsplatzhalter 2"/>
          <p:cNvSpPr>
            <a:spLocks noGrp="1"/>
          </p:cNvSpPr>
          <p:nvPr>
            <p:ph idx="1"/>
          </p:nvPr>
        </p:nvSpPr>
        <p:spPr/>
        <p:txBody>
          <a:bodyPr>
            <a:normAutofit/>
          </a:bodyPr>
          <a:lstStyle/>
          <a:p>
            <a:r>
              <a:rPr lang="en-US" sz="3600" dirty="0">
                <a:sym typeface="Wingdings" pitchFamily="2" charset="2"/>
              </a:rPr>
              <a:t>Only called </a:t>
            </a:r>
            <a:r>
              <a:rPr lang="en-US" sz="3600" i="1" dirty="0">
                <a:sym typeface="Wingdings" pitchFamily="2" charset="2"/>
              </a:rPr>
              <a:t>Roman</a:t>
            </a:r>
            <a:r>
              <a:rPr lang="en-US" sz="3600" dirty="0">
                <a:sym typeface="Wingdings" pitchFamily="2" charset="2"/>
              </a:rPr>
              <a:t> because of the claim that the emperors are successors of the </a:t>
            </a:r>
            <a:r>
              <a:rPr lang="en-US" sz="3600" dirty="0" smtClean="0">
                <a:sym typeface="Wingdings" pitchFamily="2" charset="2"/>
              </a:rPr>
              <a:t>Caesar’s</a:t>
            </a:r>
            <a:r>
              <a:rPr lang="en-US" sz="3600" dirty="0">
                <a:sym typeface="Wingdings" pitchFamily="2" charset="2"/>
              </a:rPr>
              <a:t>.  </a:t>
            </a:r>
            <a:endParaRPr lang="en-US" sz="3600" dirty="0" smtClean="0">
              <a:sym typeface="Wingdings" pitchFamily="2" charset="2"/>
            </a:endParaRPr>
          </a:p>
          <a:p>
            <a:r>
              <a:rPr lang="en-US" sz="3600" dirty="0" smtClean="0">
                <a:sym typeface="Wingdings" pitchFamily="2" charset="2"/>
              </a:rPr>
              <a:t>Emperors not Roman; most were “German”</a:t>
            </a:r>
          </a:p>
          <a:p>
            <a:r>
              <a:rPr lang="en-US" sz="3600" dirty="0" smtClean="0">
                <a:sym typeface="Wingdings" pitchFamily="2" charset="2"/>
              </a:rPr>
              <a:t>Emperors </a:t>
            </a:r>
            <a:r>
              <a:rPr lang="en-US" sz="3600" dirty="0">
                <a:sym typeface="Wingdings" pitchFamily="2" charset="2"/>
              </a:rPr>
              <a:t>were anointed as </a:t>
            </a:r>
            <a:r>
              <a:rPr lang="en-US" sz="3600" i="1" dirty="0">
                <a:sym typeface="Wingdings" pitchFamily="2" charset="2"/>
              </a:rPr>
              <a:t>Roman Emperor</a:t>
            </a:r>
            <a:r>
              <a:rPr lang="en-US" sz="3600" dirty="0">
                <a:sym typeface="Wingdings" pitchFamily="2" charset="2"/>
              </a:rPr>
              <a:t> by Pope to show a united Christendom</a:t>
            </a:r>
            <a:endParaRPr lang="en-US" sz="3600" dirty="0"/>
          </a:p>
        </p:txBody>
      </p:sp>
    </p:spTree>
    <p:extLst>
      <p:ext uri="{BB962C8B-B14F-4D97-AF65-F5344CB8AC3E}">
        <p14:creationId xmlns:p14="http://schemas.microsoft.com/office/powerpoint/2010/main" val="17656460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Austrian Prime Minister, Prince Schwarzenberg</a:t>
            </a:r>
            <a:br>
              <a:rPr lang="en-US" dirty="0"/>
            </a:br>
            <a:endParaRPr lang="en-US" dirty="0"/>
          </a:p>
        </p:txBody>
      </p:sp>
      <p:sp>
        <p:nvSpPr>
          <p:cNvPr id="3" name="Content Placeholder 2"/>
          <p:cNvSpPr>
            <a:spLocks noGrp="1"/>
          </p:cNvSpPr>
          <p:nvPr>
            <p:ph idx="1"/>
          </p:nvPr>
        </p:nvSpPr>
        <p:spPr/>
        <p:txBody>
          <a:bodyPr/>
          <a:lstStyle/>
          <a:p>
            <a:pPr marL="0" indent="0">
              <a:buNone/>
            </a:pPr>
            <a:r>
              <a:rPr lang="en-US" dirty="0"/>
              <a:t>The formation of a unified state seems to the cabinet to be impracticable for Austria, and undesirable for Germany... We will say it once more--Austria and Germany will not have their development furthered in any way by these proposals but rather weakened and discredited, and both will be hurt deep down in their political being, perhaps incurably”</a:t>
            </a:r>
          </a:p>
          <a:p>
            <a:pPr marL="0" indent="0">
              <a:buNone/>
            </a:pPr>
            <a:r>
              <a:rPr lang="en-US" dirty="0"/>
              <a:t>			</a:t>
            </a:r>
            <a:endParaRPr lang="en-US" dirty="0" smtClean="0"/>
          </a:p>
          <a:p>
            <a:pPr marL="0" indent="0">
              <a:buNone/>
            </a:pPr>
            <a:r>
              <a:rPr lang="en-US" dirty="0"/>
              <a:t>	</a:t>
            </a:r>
            <a:r>
              <a:rPr lang="en-US" dirty="0" smtClean="0"/>
              <a:t>		 </a:t>
            </a:r>
            <a:endParaRPr lang="en-US" dirty="0"/>
          </a:p>
        </p:txBody>
      </p:sp>
    </p:spTree>
    <p:extLst>
      <p:ext uri="{BB962C8B-B14F-4D97-AF65-F5344CB8AC3E}">
        <p14:creationId xmlns:p14="http://schemas.microsoft.com/office/powerpoint/2010/main" val="37456443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Legacy of the Frankfurt </a:t>
            </a:r>
            <a:r>
              <a:rPr lang="en-US" dirty="0"/>
              <a:t>Parliament:</a:t>
            </a:r>
          </a:p>
        </p:txBody>
      </p:sp>
      <p:sp>
        <p:nvSpPr>
          <p:cNvPr id="3" name="Content Placeholder 2"/>
          <p:cNvSpPr>
            <a:spLocks noGrp="1"/>
          </p:cNvSpPr>
          <p:nvPr>
            <p:ph idx="1"/>
          </p:nvPr>
        </p:nvSpPr>
        <p:spPr/>
        <p:txBody>
          <a:bodyPr>
            <a:normAutofit/>
          </a:bodyPr>
          <a:lstStyle/>
          <a:p>
            <a:r>
              <a:rPr lang="en-US" sz="3600" dirty="0"/>
              <a:t>I</a:t>
            </a:r>
            <a:r>
              <a:rPr lang="en-US" sz="3600" dirty="0" smtClean="0"/>
              <a:t>ncrease </a:t>
            </a:r>
            <a:r>
              <a:rPr lang="en-US" sz="3600" dirty="0"/>
              <a:t>of Prussia's political </a:t>
            </a:r>
            <a:r>
              <a:rPr lang="en-US" sz="3600" dirty="0" smtClean="0"/>
              <a:t>importance</a:t>
            </a:r>
            <a:endParaRPr lang="en-US" sz="3600" dirty="0"/>
          </a:p>
          <a:p>
            <a:r>
              <a:rPr lang="en-US" sz="3600" dirty="0" smtClean="0"/>
              <a:t>Frustration with Austria </a:t>
            </a:r>
          </a:p>
          <a:p>
            <a:r>
              <a:rPr lang="en-US" sz="3600" dirty="0" smtClean="0"/>
              <a:t>Democracy, Liberalism, and Nationalism lost…for a while. </a:t>
            </a:r>
          </a:p>
          <a:p>
            <a:pPr lvl="1"/>
            <a:r>
              <a:rPr lang="en-US" sz="3600" dirty="0" smtClean="0"/>
              <a:t>Nationalism re-emerged, but without Democracy or Liberalism </a:t>
            </a:r>
          </a:p>
          <a:p>
            <a:r>
              <a:rPr lang="en-US" sz="3600" dirty="0" smtClean="0"/>
              <a:t>The Erfurt Union…</a:t>
            </a:r>
            <a:endParaRPr lang="en-US" sz="3600" dirty="0"/>
          </a:p>
        </p:txBody>
      </p:sp>
    </p:spTree>
    <p:extLst>
      <p:ext uri="{BB962C8B-B14F-4D97-AF65-F5344CB8AC3E}">
        <p14:creationId xmlns:p14="http://schemas.microsoft.com/office/powerpoint/2010/main" val="11409639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Erfurt </a:t>
            </a:r>
            <a:r>
              <a:rPr lang="en-US" dirty="0" smtClean="0"/>
              <a:t>Union (1850) </a:t>
            </a:r>
            <a:r>
              <a:rPr lang="en-US" dirty="0"/>
              <a:t/>
            </a:r>
            <a:br>
              <a:rPr lang="en-US" dirty="0"/>
            </a:br>
            <a:endParaRPr lang="en-US" dirty="0"/>
          </a:p>
        </p:txBody>
      </p:sp>
      <p:sp>
        <p:nvSpPr>
          <p:cNvPr id="6" name="Content Placeholder 5"/>
          <p:cNvSpPr>
            <a:spLocks noGrp="1"/>
          </p:cNvSpPr>
          <p:nvPr>
            <p:ph idx="1"/>
          </p:nvPr>
        </p:nvSpPr>
        <p:spPr/>
        <p:txBody>
          <a:bodyPr>
            <a:normAutofit/>
          </a:bodyPr>
          <a:lstStyle/>
          <a:p>
            <a:r>
              <a:rPr lang="en-US" dirty="0" smtClean="0"/>
              <a:t>A new Constitution was proposed</a:t>
            </a:r>
          </a:p>
          <a:p>
            <a:pPr lvl="1"/>
            <a:r>
              <a:rPr lang="en-US" sz="2800" dirty="0" smtClean="0"/>
              <a:t>Prussia at the center of a new Union with Hanover and Saxony</a:t>
            </a:r>
          </a:p>
          <a:p>
            <a:pPr lvl="1"/>
            <a:r>
              <a:rPr lang="en-US" sz="2800" dirty="0" smtClean="0"/>
              <a:t>Parliament in Erfurt</a:t>
            </a:r>
          </a:p>
          <a:p>
            <a:r>
              <a:rPr lang="en-US" dirty="0" smtClean="0"/>
              <a:t>Elections to Erfurt Parliament held </a:t>
            </a:r>
            <a:r>
              <a:rPr lang="en-US" dirty="0"/>
              <a:t>in January </a:t>
            </a:r>
            <a:r>
              <a:rPr lang="en-US" dirty="0" smtClean="0"/>
              <a:t>1850</a:t>
            </a:r>
          </a:p>
          <a:p>
            <a:pPr lvl="1"/>
            <a:r>
              <a:rPr lang="en-US" sz="2800" dirty="0"/>
              <a:t>L</a:t>
            </a:r>
            <a:r>
              <a:rPr lang="en-US" sz="2800" dirty="0" smtClean="0"/>
              <a:t>ittle </a:t>
            </a:r>
            <a:r>
              <a:rPr lang="en-US" sz="2800" dirty="0"/>
              <a:t>popular </a:t>
            </a:r>
            <a:r>
              <a:rPr lang="en-US" sz="2800" dirty="0" smtClean="0"/>
              <a:t>support</a:t>
            </a:r>
          </a:p>
          <a:p>
            <a:pPr lvl="1"/>
            <a:r>
              <a:rPr lang="en-US" sz="2800" dirty="0"/>
              <a:t>Turnout below 50%</a:t>
            </a:r>
          </a:p>
          <a:p>
            <a:pPr lvl="1"/>
            <a:r>
              <a:rPr lang="en-US" sz="2800" dirty="0" smtClean="0"/>
              <a:t>Democrats </a:t>
            </a:r>
            <a:r>
              <a:rPr lang="en-US" sz="2800" dirty="0"/>
              <a:t> boycotted the </a:t>
            </a:r>
            <a:r>
              <a:rPr lang="en-US" sz="2800" dirty="0" smtClean="0"/>
              <a:t>election </a:t>
            </a:r>
          </a:p>
          <a:p>
            <a:pPr lvl="1"/>
            <a:r>
              <a:rPr lang="en-US" sz="2800" dirty="0" smtClean="0"/>
              <a:t>Saxony </a:t>
            </a:r>
            <a:r>
              <a:rPr lang="en-US" sz="2800" dirty="0"/>
              <a:t>and Hanover </a:t>
            </a:r>
            <a:r>
              <a:rPr lang="en-US" sz="2800" dirty="0" smtClean="0"/>
              <a:t>quit the Union </a:t>
            </a:r>
          </a:p>
          <a:p>
            <a:pPr lvl="1"/>
            <a:r>
              <a:rPr lang="en-US" sz="2800" dirty="0"/>
              <a:t>I</a:t>
            </a:r>
            <a:r>
              <a:rPr lang="en-US" sz="2800" dirty="0" smtClean="0"/>
              <a:t>n </a:t>
            </a:r>
            <a:r>
              <a:rPr lang="en-US" sz="2800" dirty="0"/>
              <a:t>the </a:t>
            </a:r>
            <a:r>
              <a:rPr lang="en-US" sz="2800" dirty="0" smtClean="0"/>
              <a:t>end, no government </a:t>
            </a:r>
            <a:r>
              <a:rPr lang="en-US" sz="2800" dirty="0"/>
              <a:t>agreed to the </a:t>
            </a:r>
            <a:r>
              <a:rPr lang="en-US" sz="2800" dirty="0" smtClean="0"/>
              <a:t>Union </a:t>
            </a:r>
          </a:p>
        </p:txBody>
      </p:sp>
    </p:spTree>
    <p:extLst>
      <p:ext uri="{BB962C8B-B14F-4D97-AF65-F5344CB8AC3E}">
        <p14:creationId xmlns:p14="http://schemas.microsoft.com/office/powerpoint/2010/main" val="22962926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Treaty of </a:t>
            </a:r>
            <a:r>
              <a:rPr lang="en-US" dirty="0" err="1" smtClean="0"/>
              <a:t>Olmütz</a:t>
            </a:r>
            <a:r>
              <a:rPr lang="en-US" dirty="0" smtClean="0"/>
              <a:t> (1850) </a:t>
            </a:r>
            <a:endParaRPr lang="en-US" dirty="0"/>
          </a:p>
        </p:txBody>
      </p:sp>
      <p:sp>
        <p:nvSpPr>
          <p:cNvPr id="3" name="Content Placeholder 2"/>
          <p:cNvSpPr>
            <a:spLocks noGrp="1"/>
          </p:cNvSpPr>
          <p:nvPr>
            <p:ph idx="1"/>
          </p:nvPr>
        </p:nvSpPr>
        <p:spPr/>
        <p:txBody>
          <a:bodyPr>
            <a:normAutofit/>
          </a:bodyPr>
          <a:lstStyle/>
          <a:p>
            <a:r>
              <a:rPr lang="en-US" sz="3600" dirty="0"/>
              <a:t>November 1850, the Treaty of </a:t>
            </a:r>
            <a:r>
              <a:rPr lang="en-US" sz="3600" dirty="0" err="1"/>
              <a:t>Olmütz</a:t>
            </a:r>
            <a:r>
              <a:rPr lang="en-US" sz="3600" dirty="0"/>
              <a:t> was concluded between Austria and Prussia </a:t>
            </a:r>
            <a:endParaRPr lang="en-US" sz="3600" dirty="0" smtClean="0"/>
          </a:p>
          <a:p>
            <a:r>
              <a:rPr lang="en-US" sz="3600" dirty="0" smtClean="0"/>
              <a:t>Prussia capitulated to Austria, abandoned Erfurt Union.</a:t>
            </a:r>
          </a:p>
          <a:p>
            <a:r>
              <a:rPr lang="en-US" sz="3600" dirty="0" smtClean="0"/>
              <a:t>The </a:t>
            </a:r>
            <a:r>
              <a:rPr lang="en-US" sz="3600" dirty="0" smtClean="0">
                <a:solidFill>
                  <a:srgbClr val="FF0000"/>
                </a:solidFill>
              </a:rPr>
              <a:t>nail in the coffin </a:t>
            </a:r>
            <a:r>
              <a:rPr lang="en-US" sz="3600" dirty="0" smtClean="0"/>
              <a:t>of the spirit of 1848</a:t>
            </a:r>
            <a:endParaRPr lang="en-US" sz="3600" dirty="0"/>
          </a:p>
          <a:p>
            <a:endParaRPr lang="en-US" sz="3600" dirty="0"/>
          </a:p>
        </p:txBody>
      </p:sp>
    </p:spTree>
    <p:extLst>
      <p:ext uri="{BB962C8B-B14F-4D97-AF65-F5344CB8AC3E}">
        <p14:creationId xmlns:p14="http://schemas.microsoft.com/office/powerpoint/2010/main" val="28007666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algn="l"/>
            <a:r>
              <a:rPr lang="en-US" dirty="0" smtClean="0"/>
              <a:t>Prussian Militarism </a:t>
            </a:r>
          </a:p>
        </p:txBody>
      </p:sp>
      <p:sp>
        <p:nvSpPr>
          <p:cNvPr id="15362" name="Content Placeholder 2"/>
          <p:cNvSpPr>
            <a:spLocks noGrp="1"/>
          </p:cNvSpPr>
          <p:nvPr>
            <p:ph idx="1"/>
          </p:nvPr>
        </p:nvSpPr>
        <p:spPr/>
        <p:txBody>
          <a:bodyPr/>
          <a:lstStyle/>
          <a:p>
            <a:r>
              <a:rPr lang="en-US" dirty="0">
                <a:solidFill>
                  <a:srgbClr val="FF0000"/>
                </a:solidFill>
              </a:rPr>
              <a:t>Militarism</a:t>
            </a:r>
            <a:r>
              <a:rPr lang="en-US" dirty="0"/>
              <a:t> is the belief or desire of a government or people that a country should maintain a strong military capability and be prepared to use it aggressively to defend or promote national interests.</a:t>
            </a:r>
          </a:p>
          <a:p>
            <a:r>
              <a:rPr lang="en-US" dirty="0">
                <a:solidFill>
                  <a:srgbClr val="FF0000"/>
                </a:solidFill>
              </a:rPr>
              <a:t>Von </a:t>
            </a:r>
            <a:r>
              <a:rPr lang="en-US" dirty="0" err="1">
                <a:solidFill>
                  <a:srgbClr val="FF0000"/>
                </a:solidFill>
              </a:rPr>
              <a:t>Roon</a:t>
            </a:r>
            <a:r>
              <a:rPr lang="en-US" dirty="0">
                <a:solidFill>
                  <a:srgbClr val="FF0000"/>
                </a:solidFill>
              </a:rPr>
              <a:t>, von </a:t>
            </a:r>
            <a:r>
              <a:rPr lang="en-US" dirty="0" err="1">
                <a:solidFill>
                  <a:srgbClr val="FF0000"/>
                </a:solidFill>
              </a:rPr>
              <a:t>Moltke</a:t>
            </a:r>
            <a:r>
              <a:rPr lang="en-US" dirty="0">
                <a:solidFill>
                  <a:srgbClr val="FF0000"/>
                </a:solidFill>
              </a:rPr>
              <a:t>, and Clausewitz </a:t>
            </a:r>
            <a:r>
              <a:rPr lang="en-US" dirty="0"/>
              <a:t>were military strategy geniuses who reformed the Prussian military, allowing the Prussian state to confidently deploy the military three times in a decade. </a:t>
            </a:r>
          </a:p>
          <a:p>
            <a:r>
              <a:rPr lang="en-US" dirty="0"/>
              <a:t>Was Germany born of </a:t>
            </a:r>
            <a:r>
              <a:rPr lang="en-US" dirty="0" smtClean="0">
                <a:solidFill>
                  <a:srgbClr val="FF0000"/>
                </a:solidFill>
              </a:rPr>
              <a:t>“Iron </a:t>
            </a:r>
            <a:r>
              <a:rPr lang="en-US" dirty="0">
                <a:solidFill>
                  <a:srgbClr val="FF0000"/>
                </a:solidFill>
              </a:rPr>
              <a:t>and </a:t>
            </a:r>
            <a:r>
              <a:rPr lang="en-US" dirty="0" smtClean="0">
                <a:solidFill>
                  <a:srgbClr val="FF0000"/>
                </a:solidFill>
              </a:rPr>
              <a:t>Blood”?</a:t>
            </a:r>
            <a:endParaRPr lang="en-US" dirty="0">
              <a:solidFill>
                <a:srgbClr val="FF0000"/>
              </a:solidFill>
            </a:endParaRPr>
          </a:p>
        </p:txBody>
      </p:sp>
    </p:spTree>
    <p:extLst>
      <p:ext uri="{BB962C8B-B14F-4D97-AF65-F5344CB8AC3E}">
        <p14:creationId xmlns:p14="http://schemas.microsoft.com/office/powerpoint/2010/main" val="16440985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smtClean="0"/>
              <a:t>von </a:t>
            </a:r>
            <a:r>
              <a:rPr lang="en-US" dirty="0" err="1" smtClean="0"/>
              <a:t>Roon</a:t>
            </a:r>
            <a:r>
              <a:rPr lang="en-US" dirty="0" smtClean="0"/>
              <a:t>, von </a:t>
            </a:r>
            <a:r>
              <a:rPr lang="en-US" dirty="0" err="1" smtClean="0"/>
              <a:t>Moltke</a:t>
            </a:r>
            <a:r>
              <a:rPr lang="en-US" dirty="0" smtClean="0"/>
              <a:t>, and Clausewitz</a:t>
            </a:r>
          </a:p>
        </p:txBody>
      </p:sp>
      <p:pic>
        <p:nvPicPr>
          <p:cNvPr id="16387" name="Picture 2" descr="http://www.reichenbach-ol.com/Krobnitz/General-Feldmarschall_Albrecht_Theodor_Emil_Graf_von_R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68261"/>
            <a:ext cx="3499546" cy="469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upload.wikimedia.org/wikipedia/commons/thumb/8/8d/Helmuth_Karl_Bernhard_von_Moltke.jpg/220px-Helmuth_Karl_Bernhard_von_Moltk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33864" y="1615480"/>
            <a:ext cx="3347217" cy="461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8001000" y="1568261"/>
            <a:ext cx="3514301" cy="4612520"/>
          </a:xfrm>
          <a:prstGeom prst="rect">
            <a:avLst/>
          </a:prstGeom>
        </p:spPr>
      </p:pic>
    </p:spTree>
    <p:extLst>
      <p:ext uri="{BB962C8B-B14F-4D97-AF65-F5344CB8AC3E}">
        <p14:creationId xmlns:p14="http://schemas.microsoft.com/office/powerpoint/2010/main" val="41266431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noFill/>
          <a:ln w="6350" cap="rnd"/>
        </p:spPr>
        <p:txBody>
          <a:bodyPr rtlCol="0" anchor="b">
            <a:normAutofit/>
          </a:bodyPr>
          <a:lstStyle/>
          <a:p>
            <a:pPr>
              <a:defRPr/>
            </a:pPr>
            <a:r>
              <a:rPr lang="en-US" sz="4200" spc="-100" dirty="0">
                <a:ln w="3200">
                  <a:solidFill>
                    <a:schemeClr val="bg2">
                      <a:shade val="75000"/>
                      <a:alpha val="25000"/>
                    </a:schemeClr>
                  </a:solidFill>
                  <a:prstDash val="solid"/>
                  <a:round/>
                </a:ln>
                <a:effectLst>
                  <a:innerShdw blurRad="50800" dist="25400" dir="13500000">
                    <a:prstClr val="black">
                      <a:alpha val="70000"/>
                    </a:prstClr>
                  </a:innerShdw>
                </a:effectLst>
              </a:rPr>
              <a:t>Schleswig-Holstein Question</a:t>
            </a:r>
          </a:p>
        </p:txBody>
      </p:sp>
      <p:sp>
        <p:nvSpPr>
          <p:cNvPr id="26626" name="Inhaltsplatzhalter 1"/>
          <p:cNvSpPr>
            <a:spLocks noGrp="1"/>
          </p:cNvSpPr>
          <p:nvPr>
            <p:ph idx="1"/>
          </p:nvPr>
        </p:nvSpPr>
        <p:spPr/>
        <p:txBody>
          <a:bodyPr>
            <a:noAutofit/>
          </a:bodyPr>
          <a:lstStyle/>
          <a:p>
            <a:pPr marL="0" indent="0">
              <a:lnSpc>
                <a:spcPct val="100000"/>
              </a:lnSpc>
              <a:buNone/>
            </a:pPr>
            <a:r>
              <a:rPr lang="en-US" sz="3600" dirty="0"/>
              <a:t>“Only three people...have ever really understood the Schleswig-Holstein business—the Prince Consort, who is dead—a German professor, who has gone mad—and I, who have forgotten all about it</a:t>
            </a:r>
            <a:r>
              <a:rPr lang="en-US" sz="3600" dirty="0" smtClean="0"/>
              <a:t>.”</a:t>
            </a:r>
            <a:r>
              <a:rPr lang="en-US" sz="3600" dirty="0"/>
              <a:t>	</a:t>
            </a:r>
            <a:endParaRPr lang="en-US" sz="3600" dirty="0" smtClean="0"/>
          </a:p>
          <a:p>
            <a:pPr marL="0" indent="0">
              <a:lnSpc>
                <a:spcPct val="100000"/>
              </a:lnSpc>
              <a:buNone/>
            </a:pPr>
            <a:r>
              <a:rPr lang="en-US" sz="3600" dirty="0"/>
              <a:t>	</a:t>
            </a:r>
            <a:r>
              <a:rPr lang="en-US" sz="3600" dirty="0" smtClean="0"/>
              <a:t>-</a:t>
            </a:r>
            <a:r>
              <a:rPr lang="en-US" sz="3600" spc="-100" dirty="0">
                <a:ln w="3200">
                  <a:solidFill>
                    <a:schemeClr val="bg2">
                      <a:shade val="75000"/>
                      <a:alpha val="25000"/>
                    </a:schemeClr>
                  </a:solidFill>
                  <a:prstDash val="solid"/>
                  <a:round/>
                </a:ln>
                <a:effectLst>
                  <a:innerShdw blurRad="50800" dist="25400" dir="13500000">
                    <a:prstClr val="black">
                      <a:alpha val="70000"/>
                    </a:prstClr>
                  </a:innerShdw>
                </a:effectLst>
              </a:rPr>
              <a:t>Lord </a:t>
            </a:r>
            <a:r>
              <a:rPr lang="en-US" sz="3600" spc="-100" dirty="0" smtClean="0">
                <a:ln w="3200">
                  <a:solidFill>
                    <a:schemeClr val="bg2">
                      <a:shade val="75000"/>
                      <a:alpha val="25000"/>
                    </a:schemeClr>
                  </a:solidFill>
                  <a:prstDash val="solid"/>
                  <a:round/>
                </a:ln>
                <a:effectLst>
                  <a:innerShdw blurRad="50800" dist="25400" dir="13500000">
                    <a:prstClr val="black">
                      <a:alpha val="70000"/>
                    </a:prstClr>
                  </a:innerShdw>
                </a:effectLst>
              </a:rPr>
              <a:t>Palmerston, British Foreign Secretary  1846-51</a:t>
            </a:r>
            <a:endParaRPr lang="en-US" sz="3600" dirty="0"/>
          </a:p>
        </p:txBody>
      </p:sp>
    </p:spTree>
    <p:extLst>
      <p:ext uri="{BB962C8B-B14F-4D97-AF65-F5344CB8AC3E}">
        <p14:creationId xmlns:p14="http://schemas.microsoft.com/office/powerpoint/2010/main" val="6474270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noFill/>
          <a:ln w="6350" cap="rnd"/>
        </p:spPr>
        <p:txBody>
          <a:bodyPr rtlCol="0" anchor="b">
            <a:normAutofit/>
          </a:bodyPr>
          <a:lstStyle/>
          <a:p>
            <a:pPr>
              <a:defRPr/>
            </a:pPr>
            <a:r>
              <a:rPr lang="en-US" sz="4200" spc="-100" dirty="0">
                <a:ln w="3200">
                  <a:solidFill>
                    <a:schemeClr val="bg2">
                      <a:shade val="75000"/>
                      <a:alpha val="25000"/>
                    </a:schemeClr>
                  </a:solidFill>
                  <a:prstDash val="solid"/>
                  <a:round/>
                </a:ln>
                <a:effectLst>
                  <a:innerShdw blurRad="50800" dist="25400" dir="13500000">
                    <a:prstClr val="black">
                      <a:alpha val="70000"/>
                    </a:prstClr>
                  </a:innerShdw>
                </a:effectLst>
              </a:rPr>
              <a:t>Schleswig-Holstein Question</a:t>
            </a:r>
            <a:endParaRPr lang="en-US" sz="4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endParaRPr>
          </a:p>
        </p:txBody>
      </p:sp>
      <p:sp>
        <p:nvSpPr>
          <p:cNvPr id="27650" name="Inhaltsplatzhalter 1"/>
          <p:cNvSpPr>
            <a:spLocks noGrp="1"/>
          </p:cNvSpPr>
          <p:nvPr>
            <p:ph idx="1"/>
          </p:nvPr>
        </p:nvSpPr>
        <p:spPr/>
        <p:txBody>
          <a:bodyPr>
            <a:normAutofit/>
          </a:bodyPr>
          <a:lstStyle/>
          <a:p>
            <a:r>
              <a:rPr lang="en-US" sz="3600" dirty="0" smtClean="0"/>
              <a:t>Schleswig-Holstein </a:t>
            </a:r>
            <a:r>
              <a:rPr lang="en-US" sz="3600" dirty="0"/>
              <a:t>question was first a conflict between the German Confederation and Denmark, disagreeing about the two </a:t>
            </a:r>
            <a:r>
              <a:rPr lang="en-US" sz="3600" dirty="0" smtClean="0"/>
              <a:t>duchies </a:t>
            </a:r>
          </a:p>
          <a:p>
            <a:r>
              <a:rPr lang="en-US" sz="3600" dirty="0"/>
              <a:t>L</a:t>
            </a:r>
            <a:r>
              <a:rPr lang="en-US" sz="3600" dirty="0" smtClean="0"/>
              <a:t>ater devolved </a:t>
            </a:r>
            <a:r>
              <a:rPr lang="en-US" sz="3600" dirty="0"/>
              <a:t>into a war between Austria and Prussia, who were not able to find a solution for splitting </a:t>
            </a:r>
            <a:r>
              <a:rPr lang="en-US" sz="3600" dirty="0" smtClean="0"/>
              <a:t>up </a:t>
            </a:r>
            <a:r>
              <a:rPr lang="en-US" sz="3600" dirty="0"/>
              <a:t>the two duchies </a:t>
            </a:r>
          </a:p>
        </p:txBody>
      </p:sp>
    </p:spTree>
    <p:extLst>
      <p:ext uri="{BB962C8B-B14F-4D97-AF65-F5344CB8AC3E}">
        <p14:creationId xmlns:p14="http://schemas.microsoft.com/office/powerpoint/2010/main" val="105175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4564" y="193676"/>
            <a:ext cx="3590925"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1990898" y="995363"/>
            <a:ext cx="3600449" cy="4362450"/>
          </a:xfrm>
          <a:prstGeom prst="rect">
            <a:avLst/>
          </a:prstGeom>
          <a:noFill/>
        </p:spPr>
        <p:txBody>
          <a:bodyPr wrap="square">
            <a:spAutoFit/>
          </a:bodyPr>
          <a:lstStyle/>
          <a:p>
            <a:pPr marL="457200" indent="-457200">
              <a:buFont typeface="Arial" pitchFamily="34" charset="0"/>
              <a:buChar char="•"/>
              <a:defRPr/>
            </a:pPr>
            <a:r>
              <a:rPr lang="en-US" sz="2800" dirty="0"/>
              <a:t>Denmark</a:t>
            </a:r>
          </a:p>
          <a:p>
            <a:pPr marL="457200" indent="-457200">
              <a:buFont typeface="Arial" pitchFamily="34" charset="0"/>
              <a:buChar char="•"/>
              <a:defRPr/>
            </a:pPr>
            <a:endParaRPr lang="en-US" sz="2800" dirty="0"/>
          </a:p>
          <a:p>
            <a:pPr marL="457200" indent="-457200">
              <a:buFont typeface="Arial" pitchFamily="34" charset="0"/>
              <a:buChar char="•"/>
              <a:defRPr/>
            </a:pPr>
            <a:r>
              <a:rPr lang="en-US" sz="2800" dirty="0"/>
              <a:t>Northern Schleswig </a:t>
            </a:r>
          </a:p>
          <a:p>
            <a:pPr marL="457200" indent="-457200">
              <a:buFont typeface="Arial" pitchFamily="34" charset="0"/>
              <a:buChar char="•"/>
              <a:defRPr/>
            </a:pPr>
            <a:endParaRPr lang="en-US" sz="2800" dirty="0"/>
          </a:p>
          <a:p>
            <a:pPr marL="457200" indent="-457200">
              <a:buFont typeface="Arial" pitchFamily="34" charset="0"/>
              <a:buChar char="•"/>
              <a:defRPr/>
            </a:pPr>
            <a:r>
              <a:rPr lang="en-US" sz="2800" dirty="0"/>
              <a:t>Southern Schleswig</a:t>
            </a:r>
          </a:p>
          <a:p>
            <a:pPr marL="457200" indent="-457200">
              <a:buFont typeface="Arial" pitchFamily="34" charset="0"/>
              <a:buChar char="•"/>
              <a:defRPr/>
            </a:pPr>
            <a:endParaRPr lang="en-US" sz="2800" dirty="0"/>
          </a:p>
          <a:p>
            <a:pPr marL="457200" indent="-457200">
              <a:buFont typeface="Arial" pitchFamily="34" charset="0"/>
              <a:buChar char="•"/>
              <a:defRPr/>
            </a:pPr>
            <a:r>
              <a:rPr lang="en-US" sz="2800" dirty="0"/>
              <a:t>Eider River</a:t>
            </a:r>
          </a:p>
          <a:p>
            <a:pPr marL="457200" indent="-457200">
              <a:buFont typeface="Arial" pitchFamily="34" charset="0"/>
              <a:buChar char="•"/>
              <a:defRPr/>
            </a:pPr>
            <a:endParaRPr lang="en-US" sz="2800" dirty="0"/>
          </a:p>
          <a:p>
            <a:pPr marL="457200" indent="-457200">
              <a:buFont typeface="Arial" pitchFamily="34" charset="0"/>
              <a:buChar char="•"/>
              <a:defRPr/>
            </a:pPr>
            <a:r>
              <a:rPr lang="en-US" sz="2800" dirty="0"/>
              <a:t>Holstein</a:t>
            </a:r>
          </a:p>
          <a:p>
            <a:pPr>
              <a:defRPr/>
            </a:pPr>
            <a:endParaRPr lang="en-US" sz="2800" dirty="0"/>
          </a:p>
        </p:txBody>
      </p:sp>
      <p:cxnSp>
        <p:nvCxnSpPr>
          <p:cNvPr id="7" name="Gerade Verbindung mit Pfeil 6"/>
          <p:cNvCxnSpPr/>
          <p:nvPr/>
        </p:nvCxnSpPr>
        <p:spPr>
          <a:xfrm>
            <a:off x="3827463" y="1268414"/>
            <a:ext cx="3636962" cy="158432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a:off x="5375275" y="2276476"/>
            <a:ext cx="2160588" cy="180022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a:off x="5375275" y="3068639"/>
            <a:ext cx="2160588" cy="17287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4151314" y="3860801"/>
            <a:ext cx="3457575" cy="143986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a:off x="3648076" y="4652964"/>
            <a:ext cx="4392613" cy="12969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954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noFill/>
          <a:ln w="6350" cap="rnd"/>
        </p:spPr>
        <p:txBody>
          <a:bodyPr rtlCol="0" anchor="b">
            <a:normAutofit/>
          </a:bodyPr>
          <a:lstStyle/>
          <a:p>
            <a:pPr>
              <a:defRPr/>
            </a:pPr>
            <a:r>
              <a:rPr lang="en-US" sz="4200" spc="-100" dirty="0">
                <a:ln w="3200">
                  <a:solidFill>
                    <a:schemeClr val="bg2">
                      <a:shade val="75000"/>
                      <a:alpha val="25000"/>
                    </a:schemeClr>
                  </a:solidFill>
                  <a:prstDash val="solid"/>
                  <a:round/>
                </a:ln>
                <a:effectLst>
                  <a:innerShdw blurRad="50800" dist="25400" dir="13500000">
                    <a:prstClr val="black">
                      <a:alpha val="70000"/>
                    </a:prstClr>
                  </a:innerShdw>
                </a:effectLst>
              </a:rPr>
              <a:t>Schleswig-Holstein Question</a:t>
            </a:r>
            <a:endParaRPr lang="en-US" sz="4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endParaRPr>
          </a:p>
        </p:txBody>
      </p:sp>
      <p:sp>
        <p:nvSpPr>
          <p:cNvPr id="28674" name="Inhaltsplatzhalter 1"/>
          <p:cNvSpPr>
            <a:spLocks noGrp="1"/>
          </p:cNvSpPr>
          <p:nvPr>
            <p:ph idx="1"/>
          </p:nvPr>
        </p:nvSpPr>
        <p:spPr/>
        <p:txBody>
          <a:bodyPr>
            <a:normAutofit/>
          </a:bodyPr>
          <a:lstStyle/>
          <a:p>
            <a:r>
              <a:rPr lang="en-US" sz="3200" dirty="0"/>
              <a:t>13th-14th Century:  Duchy of Schleswig  dependent on Denmark</a:t>
            </a:r>
          </a:p>
          <a:p>
            <a:r>
              <a:rPr lang="en-US" sz="3200" dirty="0"/>
              <a:t>1386-1460: Schleswig united with Holstein</a:t>
            </a:r>
          </a:p>
          <a:p>
            <a:r>
              <a:rPr lang="en-US" sz="3200" dirty="0" smtClean="0"/>
              <a:t>1460-1815</a:t>
            </a:r>
            <a:r>
              <a:rPr lang="en-US" sz="3200" dirty="0"/>
              <a:t>: Schleswig and </a:t>
            </a:r>
            <a:r>
              <a:rPr lang="en-US" sz="3200" dirty="0" smtClean="0"/>
              <a:t>Holstein </a:t>
            </a:r>
            <a:r>
              <a:rPr lang="en-US" sz="3200" dirty="0"/>
              <a:t>generally ruled as different duchies by kings of Denmark</a:t>
            </a:r>
          </a:p>
          <a:p>
            <a:r>
              <a:rPr lang="en-US" sz="3200" dirty="0"/>
              <a:t>1815: Holstein became part of the German Confederation </a:t>
            </a:r>
          </a:p>
          <a:p>
            <a:r>
              <a:rPr lang="en-US" sz="3200" dirty="0"/>
              <a:t>1848: Secessionist movement of the large German majority in Holstein and southern Schleswig </a:t>
            </a:r>
          </a:p>
          <a:p>
            <a:endParaRPr lang="en-US" sz="3200" dirty="0" smtClean="0"/>
          </a:p>
        </p:txBody>
      </p:sp>
    </p:spTree>
    <p:extLst>
      <p:ext uri="{BB962C8B-B14F-4D97-AF65-F5344CB8AC3E}">
        <p14:creationId xmlns:p14="http://schemas.microsoft.com/office/powerpoint/2010/main" val="398766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r>
              <a:rPr lang="de-DE" dirty="0" smtClean="0"/>
              <a:t>Empire?</a:t>
            </a:r>
            <a:endParaRPr lang="de-DE" dirty="0"/>
          </a:p>
        </p:txBody>
      </p:sp>
      <p:sp>
        <p:nvSpPr>
          <p:cNvPr id="3" name="Inhaltsplatzhalter 2"/>
          <p:cNvSpPr>
            <a:spLocks noGrp="1"/>
          </p:cNvSpPr>
          <p:nvPr>
            <p:ph idx="1"/>
          </p:nvPr>
        </p:nvSpPr>
        <p:spPr/>
        <p:txBody>
          <a:bodyPr>
            <a:normAutofit/>
          </a:bodyPr>
          <a:lstStyle/>
          <a:p>
            <a:pPr>
              <a:lnSpc>
                <a:spcPct val="80000"/>
              </a:lnSpc>
            </a:pPr>
            <a:r>
              <a:rPr lang="en-US" dirty="0"/>
              <a:t>Definition Empire: a major political unit having a territory of great extent or a number of territories or peoples under </a:t>
            </a:r>
            <a:r>
              <a:rPr lang="en-US" u="sng" dirty="0"/>
              <a:t>a single sovereign authority </a:t>
            </a:r>
          </a:p>
          <a:p>
            <a:pPr>
              <a:lnSpc>
                <a:spcPct val="80000"/>
              </a:lnSpc>
            </a:pPr>
            <a:r>
              <a:rPr lang="en-US" dirty="0" smtClean="0"/>
              <a:t>A </a:t>
            </a:r>
            <a:r>
              <a:rPr lang="en-US" dirty="0"/>
              <a:t>collection of </a:t>
            </a:r>
            <a:r>
              <a:rPr lang="en-US" dirty="0" smtClean="0"/>
              <a:t>300+ states</a:t>
            </a:r>
            <a:endParaRPr lang="en-US" dirty="0" smtClean="0"/>
          </a:p>
          <a:p>
            <a:pPr lvl="1">
              <a:lnSpc>
                <a:spcPct val="80000"/>
              </a:lnSpc>
            </a:pPr>
            <a:r>
              <a:rPr lang="en-US" sz="2800" dirty="0"/>
              <a:t>Empire was often called a </a:t>
            </a:r>
            <a:r>
              <a:rPr lang="en-US" sz="2800" i="1" dirty="0" err="1" smtClean="0"/>
              <a:t>Flickenteppich</a:t>
            </a:r>
            <a:r>
              <a:rPr lang="en-US" sz="2800" i="1" dirty="0" smtClean="0"/>
              <a:t> </a:t>
            </a:r>
            <a:r>
              <a:rPr lang="en-US" sz="2800" dirty="0" smtClean="0"/>
              <a:t>("</a:t>
            </a:r>
            <a:r>
              <a:rPr lang="en-US" sz="2800" dirty="0"/>
              <a:t>patchwork carpet</a:t>
            </a:r>
            <a:r>
              <a:rPr lang="en-US" sz="2800" dirty="0" smtClean="0"/>
              <a:t>").</a:t>
            </a:r>
            <a:endParaRPr lang="de-DE" sz="2600" dirty="0"/>
          </a:p>
          <a:p>
            <a:pPr lvl="1">
              <a:lnSpc>
                <a:spcPct val="80000"/>
              </a:lnSpc>
            </a:pPr>
            <a:r>
              <a:rPr lang="en-US" sz="2800" dirty="0"/>
              <a:t>The territories that made up the HRE were self-governing, but their sovereigns owed allegiance to the Emperor, who was elected by 7 </a:t>
            </a:r>
            <a:r>
              <a:rPr lang="en-US" sz="2800" dirty="0" smtClean="0"/>
              <a:t>Elector-Princes.</a:t>
            </a:r>
            <a:endParaRPr lang="en-US" sz="2800" dirty="0"/>
          </a:p>
          <a:p>
            <a:pPr lvl="1">
              <a:lnSpc>
                <a:spcPct val="80000"/>
              </a:lnSpc>
            </a:pPr>
            <a:endParaRPr lang="en-US" sz="2800" dirty="0"/>
          </a:p>
        </p:txBody>
      </p:sp>
    </p:spTree>
    <p:extLst>
      <p:ext uri="{BB962C8B-B14F-4D97-AF65-F5344CB8AC3E}">
        <p14:creationId xmlns:p14="http://schemas.microsoft.com/office/powerpoint/2010/main" val="15622838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noFill/>
          <a:ln w="6350" cap="rnd"/>
        </p:spPr>
        <p:txBody>
          <a:bodyPr rtlCol="0" anchor="b">
            <a:normAutofit/>
          </a:bodyPr>
          <a:lstStyle/>
          <a:p>
            <a:pPr>
              <a:defRPr/>
            </a:pPr>
            <a:r>
              <a:rPr lang="en-US" sz="4200" spc="-100" dirty="0">
                <a:ln w="3200">
                  <a:solidFill>
                    <a:schemeClr val="bg2">
                      <a:shade val="75000"/>
                      <a:alpha val="25000"/>
                    </a:schemeClr>
                  </a:solidFill>
                  <a:prstDash val="solid"/>
                  <a:round/>
                </a:ln>
                <a:effectLst>
                  <a:innerShdw blurRad="50800" dist="25400" dir="13500000">
                    <a:prstClr val="black">
                      <a:alpha val="70000"/>
                    </a:prstClr>
                  </a:innerShdw>
                </a:effectLst>
              </a:rPr>
              <a:t>Schleswig-Holstein Question</a:t>
            </a:r>
          </a:p>
        </p:txBody>
      </p:sp>
      <p:sp>
        <p:nvSpPr>
          <p:cNvPr id="29698" name="Inhaltsplatzhalter 1"/>
          <p:cNvSpPr>
            <a:spLocks noGrp="1"/>
          </p:cNvSpPr>
          <p:nvPr>
            <p:ph idx="1"/>
          </p:nvPr>
        </p:nvSpPr>
        <p:spPr/>
        <p:txBody>
          <a:bodyPr>
            <a:noAutofit/>
          </a:bodyPr>
          <a:lstStyle/>
          <a:p>
            <a:pPr marL="0" indent="0">
              <a:buNone/>
            </a:pPr>
            <a:r>
              <a:rPr lang="en-US" sz="3600" dirty="0"/>
              <a:t>Was the duchy of Schleswig </a:t>
            </a:r>
            <a:r>
              <a:rPr lang="en-US" sz="3600" dirty="0" smtClean="0"/>
              <a:t>a  territory </a:t>
            </a:r>
            <a:r>
              <a:rPr lang="en-US" sz="3600" dirty="0"/>
              <a:t>of Denmark, with which it had been associated in the Danish monarchy for centuries? </a:t>
            </a:r>
          </a:p>
          <a:p>
            <a:pPr marL="0" indent="0">
              <a:buNone/>
            </a:pPr>
            <a:r>
              <a:rPr lang="en-US" sz="3600" dirty="0"/>
              <a:t>                                      </a:t>
            </a:r>
          </a:p>
          <a:p>
            <a:pPr marL="0" indent="0">
              <a:buNone/>
            </a:pPr>
            <a:r>
              <a:rPr lang="en-US" sz="3600" dirty="0"/>
              <a:t>                                            </a:t>
            </a:r>
            <a:r>
              <a:rPr lang="en-US" sz="3600" dirty="0">
                <a:solidFill>
                  <a:srgbClr val="FF0000"/>
                </a:solidFill>
              </a:rPr>
              <a:t>OR</a:t>
            </a:r>
          </a:p>
          <a:p>
            <a:pPr marL="0" indent="0">
              <a:buNone/>
            </a:pPr>
            <a:endParaRPr lang="en-US" sz="3600" dirty="0"/>
          </a:p>
          <a:p>
            <a:pPr marL="0" indent="0">
              <a:buNone/>
            </a:pPr>
            <a:r>
              <a:rPr lang="en-US" sz="3600" dirty="0"/>
              <a:t>Were Schleswig and Holstein supposed to become an independent part of the German Confederation?</a:t>
            </a:r>
          </a:p>
          <a:p>
            <a:pPr marL="0" indent="0">
              <a:buNone/>
            </a:pPr>
            <a:endParaRPr lang="en-US" sz="3600" dirty="0"/>
          </a:p>
        </p:txBody>
      </p:sp>
    </p:spTree>
    <p:extLst>
      <p:ext uri="{BB962C8B-B14F-4D97-AF65-F5344CB8AC3E}">
        <p14:creationId xmlns:p14="http://schemas.microsoft.com/office/powerpoint/2010/main" val="322024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noFill/>
          <a:ln w="6350" cap="rnd"/>
        </p:spPr>
        <p:txBody>
          <a:bodyPr rtlCol="0" anchor="b">
            <a:normAutofit/>
          </a:bodyPr>
          <a:lstStyle/>
          <a:p>
            <a:pPr>
              <a:defRPr/>
            </a:pPr>
            <a:r>
              <a:rPr lang="en-US" sz="4200" spc="-100" dirty="0">
                <a:ln w="3200">
                  <a:solidFill>
                    <a:schemeClr val="bg2">
                      <a:shade val="75000"/>
                      <a:alpha val="25000"/>
                    </a:schemeClr>
                  </a:solidFill>
                  <a:prstDash val="solid"/>
                  <a:round/>
                </a:ln>
                <a:effectLst>
                  <a:innerShdw blurRad="50800" dist="25400" dir="13500000">
                    <a:prstClr val="black">
                      <a:alpha val="70000"/>
                    </a:prstClr>
                  </a:innerShdw>
                </a:effectLst>
              </a:rPr>
              <a:t>Schleswig-Holstein Question</a:t>
            </a:r>
            <a:endParaRPr lang="en-US" sz="4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endParaRPr>
          </a:p>
        </p:txBody>
      </p:sp>
      <p:sp>
        <p:nvSpPr>
          <p:cNvPr id="32770" name="Inhaltsplatzhalter 1"/>
          <p:cNvSpPr>
            <a:spLocks noGrp="1"/>
          </p:cNvSpPr>
          <p:nvPr>
            <p:ph idx="1"/>
          </p:nvPr>
        </p:nvSpPr>
        <p:spPr/>
        <p:txBody>
          <a:bodyPr/>
          <a:lstStyle/>
          <a:p>
            <a:r>
              <a:rPr lang="en-US" dirty="0"/>
              <a:t>Danish Nationalists wanted to integrate Schleswig  into Denmark by detaching it from Holstein</a:t>
            </a:r>
          </a:p>
          <a:p>
            <a:r>
              <a:rPr lang="en-US" dirty="0"/>
              <a:t>German nationalists wanted to detach Schleswig from Denmark</a:t>
            </a:r>
          </a:p>
          <a:p>
            <a:r>
              <a:rPr lang="en-US" dirty="0"/>
              <a:t>1848 – Germans in Schleswig-Holstein supported independence from Denmark and a close relationship with the German Confederation</a:t>
            </a:r>
          </a:p>
          <a:p>
            <a:r>
              <a:rPr lang="en-US" dirty="0"/>
              <a:t>Prussia assisted this uprising of the Germans with a military </a:t>
            </a:r>
            <a:r>
              <a:rPr lang="en-US" dirty="0" smtClean="0"/>
              <a:t>intervention; Danish </a:t>
            </a:r>
            <a:r>
              <a:rPr lang="en-US" dirty="0"/>
              <a:t>troops left Schleswig-Holstein</a:t>
            </a:r>
          </a:p>
          <a:p>
            <a:r>
              <a:rPr lang="en-US" u="sng" dirty="0" smtClean="0"/>
              <a:t>First Schleswig War</a:t>
            </a:r>
            <a:r>
              <a:rPr lang="en-US" dirty="0" smtClean="0"/>
              <a:t> between Denmark </a:t>
            </a:r>
            <a:r>
              <a:rPr lang="en-US" dirty="0"/>
              <a:t>and </a:t>
            </a:r>
            <a:r>
              <a:rPr lang="en-US" dirty="0" smtClean="0"/>
              <a:t>Prussia, 1848-52</a:t>
            </a:r>
            <a:endParaRPr lang="en-US" dirty="0"/>
          </a:p>
          <a:p>
            <a:endParaRPr lang="en-US" dirty="0"/>
          </a:p>
        </p:txBody>
      </p:sp>
    </p:spTree>
    <p:extLst>
      <p:ext uri="{BB962C8B-B14F-4D97-AF65-F5344CB8AC3E}">
        <p14:creationId xmlns:p14="http://schemas.microsoft.com/office/powerpoint/2010/main" val="10269793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noFill/>
          <a:ln w="6350" cap="rnd"/>
        </p:spPr>
        <p:txBody>
          <a:bodyPr rtlCol="0" anchor="b">
            <a:normAutofit/>
          </a:bodyPr>
          <a:lstStyle/>
          <a:p>
            <a:pPr algn="l"/>
            <a:r>
              <a:rPr lang="en-US" sz="4000" dirty="0"/>
              <a:t>The London Protocol, 1852</a:t>
            </a:r>
          </a:p>
        </p:txBody>
      </p:sp>
      <p:sp>
        <p:nvSpPr>
          <p:cNvPr id="34818" name="Inhaltsplatzhalter 1"/>
          <p:cNvSpPr>
            <a:spLocks noGrp="1"/>
          </p:cNvSpPr>
          <p:nvPr>
            <p:ph idx="1"/>
          </p:nvPr>
        </p:nvSpPr>
        <p:spPr/>
        <p:txBody>
          <a:bodyPr>
            <a:normAutofit/>
          </a:bodyPr>
          <a:lstStyle/>
          <a:p>
            <a:r>
              <a:rPr lang="en-US" sz="3600" dirty="0"/>
              <a:t>Upheld the integrity of the Danish federation as a "European necessity and standing principle"</a:t>
            </a:r>
          </a:p>
          <a:p>
            <a:r>
              <a:rPr lang="en-US" sz="3600" dirty="0"/>
              <a:t>Schleswig and Holstein remained independent, under Danish authority </a:t>
            </a:r>
          </a:p>
          <a:p>
            <a:r>
              <a:rPr lang="en-US" sz="3600" dirty="0"/>
              <a:t>Did not resolve the issue, the German Diet refused to recognize the </a:t>
            </a:r>
            <a:r>
              <a:rPr lang="en-US" sz="3600" dirty="0" smtClean="0"/>
              <a:t>treaty…</a:t>
            </a:r>
            <a:endParaRPr lang="en-US" sz="3600" dirty="0"/>
          </a:p>
        </p:txBody>
      </p:sp>
    </p:spTree>
    <p:extLst>
      <p:ext uri="{BB962C8B-B14F-4D97-AF65-F5344CB8AC3E}">
        <p14:creationId xmlns:p14="http://schemas.microsoft.com/office/powerpoint/2010/main" val="35901169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Between London Protocol and War</a:t>
            </a:r>
            <a:endParaRPr lang="en-US" dirty="0"/>
          </a:p>
        </p:txBody>
      </p:sp>
      <p:sp>
        <p:nvSpPr>
          <p:cNvPr id="3" name="Content Placeholder 2"/>
          <p:cNvSpPr>
            <a:spLocks noGrp="1"/>
          </p:cNvSpPr>
          <p:nvPr>
            <p:ph idx="1"/>
          </p:nvPr>
        </p:nvSpPr>
        <p:spPr/>
        <p:txBody>
          <a:bodyPr>
            <a:normAutofit/>
          </a:bodyPr>
          <a:lstStyle/>
          <a:p>
            <a:r>
              <a:rPr lang="en-US" dirty="0"/>
              <a:t>1850-58: Minister-President Otto von </a:t>
            </a:r>
            <a:r>
              <a:rPr lang="en-US" dirty="0" err="1"/>
              <a:t>Manteuffel</a:t>
            </a:r>
            <a:r>
              <a:rPr lang="en-US" dirty="0"/>
              <a:t> pursued a policy of trying to bolster support for the monarchy through limited social (but not political) reform.</a:t>
            </a:r>
          </a:p>
          <a:p>
            <a:r>
              <a:rPr lang="en-US" dirty="0"/>
              <a:t>1858: Friedrich Wilhelm IV </a:t>
            </a:r>
            <a:r>
              <a:rPr lang="en-US" dirty="0" smtClean="0"/>
              <a:t>suffers strokes, Wilhelm I reigns </a:t>
            </a:r>
          </a:p>
          <a:p>
            <a:pPr lvl="1"/>
            <a:r>
              <a:rPr lang="en-US" dirty="0" smtClean="0"/>
              <a:t>The </a:t>
            </a:r>
            <a:r>
              <a:rPr lang="en-US" dirty="0"/>
              <a:t>‘New Era’ – Wilhelm appoints a mixed ministry of liberals and conservatives and the Liberals gain 55% of the seats in the Prussian Diet.</a:t>
            </a:r>
          </a:p>
          <a:p>
            <a:r>
              <a:rPr lang="en-US" dirty="0"/>
              <a:t>1860: Army Reform Bill</a:t>
            </a:r>
          </a:p>
          <a:p>
            <a:r>
              <a:rPr lang="en-US" dirty="0" smtClean="0"/>
              <a:t>1862</a:t>
            </a:r>
            <a:r>
              <a:rPr lang="en-US" dirty="0"/>
              <a:t>: </a:t>
            </a:r>
            <a:r>
              <a:rPr lang="en-US" dirty="0">
                <a:solidFill>
                  <a:srgbClr val="FF0000"/>
                </a:solidFill>
              </a:rPr>
              <a:t>Otto von Bismarck </a:t>
            </a:r>
            <a:r>
              <a:rPr lang="en-US" dirty="0"/>
              <a:t>appointed </a:t>
            </a:r>
            <a:r>
              <a:rPr lang="en-US" dirty="0" smtClean="0"/>
              <a:t>Minister-President</a:t>
            </a:r>
            <a:endParaRPr lang="en-US" dirty="0"/>
          </a:p>
          <a:p>
            <a:endParaRPr lang="en-US" dirty="0"/>
          </a:p>
        </p:txBody>
      </p:sp>
    </p:spTree>
    <p:extLst>
      <p:ext uri="{BB962C8B-B14F-4D97-AF65-F5344CB8AC3E}">
        <p14:creationId xmlns:p14="http://schemas.microsoft.com/office/powerpoint/2010/main" val="8742416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e-DE" dirty="0"/>
              <a:t>Second Schleswig </a:t>
            </a:r>
            <a:r>
              <a:rPr lang="de-DE" dirty="0" smtClean="0"/>
              <a:t>War, 1864 </a:t>
            </a:r>
            <a:endParaRPr lang="de-DE" dirty="0"/>
          </a:p>
        </p:txBody>
      </p:sp>
      <p:sp>
        <p:nvSpPr>
          <p:cNvPr id="3" name="Content Placeholder 2"/>
          <p:cNvSpPr>
            <a:spLocks noGrp="1"/>
          </p:cNvSpPr>
          <p:nvPr>
            <p:ph idx="1"/>
          </p:nvPr>
        </p:nvSpPr>
        <p:spPr/>
        <p:txBody>
          <a:bodyPr/>
          <a:lstStyle/>
          <a:p>
            <a:r>
              <a:rPr lang="en-US" sz="2400" dirty="0"/>
              <a:t>1863 </a:t>
            </a:r>
            <a:r>
              <a:rPr lang="en-US" sz="2400" dirty="0" smtClean="0"/>
              <a:t>– New Danish </a:t>
            </a:r>
            <a:r>
              <a:rPr lang="en-US" sz="2400" dirty="0"/>
              <a:t>Constitution </a:t>
            </a:r>
            <a:r>
              <a:rPr lang="en-US" sz="2400" dirty="0" smtClean="0"/>
              <a:t>revised; integrated the </a:t>
            </a:r>
            <a:r>
              <a:rPr lang="en-US" sz="2400" dirty="0"/>
              <a:t>Duchy of Schleswig into the Danish kingdom in violation of the London Protocol; then Danish King Frederick VII died without an heir (Christian IX took over)</a:t>
            </a:r>
          </a:p>
          <a:p>
            <a:r>
              <a:rPr lang="en-US" sz="2400" dirty="0"/>
              <a:t>Resolution was passed by the German Confederation at the initiative of PM Bismarck, calling for the occupation of Holstein by Confederate forces. </a:t>
            </a:r>
          </a:p>
          <a:p>
            <a:pPr lvl="1"/>
            <a:r>
              <a:rPr lang="en-US" dirty="0"/>
              <a:t>Danish government abandoned Holstein and pulled the Danish Army back</a:t>
            </a:r>
          </a:p>
          <a:p>
            <a:pPr lvl="1"/>
            <a:r>
              <a:rPr lang="en-US" dirty="0"/>
              <a:t>Prussia </a:t>
            </a:r>
            <a:r>
              <a:rPr lang="en-US" dirty="0" smtClean="0"/>
              <a:t>attacked</a:t>
            </a:r>
            <a:endParaRPr lang="en-US" dirty="0"/>
          </a:p>
          <a:p>
            <a:pPr lvl="1"/>
            <a:r>
              <a:rPr lang="en-US" dirty="0"/>
              <a:t>Prussia + Austria vs. Denmark </a:t>
            </a:r>
          </a:p>
          <a:p>
            <a:pPr lvl="1"/>
            <a:r>
              <a:rPr lang="en-US" dirty="0"/>
              <a:t>8 month </a:t>
            </a:r>
            <a:r>
              <a:rPr lang="en-US" dirty="0" smtClean="0"/>
              <a:t>war</a:t>
            </a:r>
            <a:endParaRPr lang="en-US" dirty="0"/>
          </a:p>
          <a:p>
            <a:pPr lvl="1"/>
            <a:r>
              <a:rPr lang="en-US" dirty="0"/>
              <a:t>3300 dead </a:t>
            </a:r>
          </a:p>
          <a:p>
            <a:pPr lvl="1"/>
            <a:endParaRPr lang="en-US" dirty="0"/>
          </a:p>
          <a:p>
            <a:endParaRPr lang="en-US" sz="2400" dirty="0"/>
          </a:p>
          <a:p>
            <a:endParaRPr lang="en-US" sz="2400" dirty="0"/>
          </a:p>
          <a:p>
            <a:endParaRPr lang="de-DE" sz="2400" dirty="0"/>
          </a:p>
        </p:txBody>
      </p:sp>
    </p:spTree>
    <p:extLst>
      <p:ext uri="{BB962C8B-B14F-4D97-AF65-F5344CB8AC3E}">
        <p14:creationId xmlns:p14="http://schemas.microsoft.com/office/powerpoint/2010/main" val="11928492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de-DE" dirty="0"/>
              <a:t>Second Schleswig War, 1864 </a:t>
            </a:r>
          </a:p>
        </p:txBody>
      </p:sp>
      <p:sp>
        <p:nvSpPr>
          <p:cNvPr id="3" name="Content Placeholder 2"/>
          <p:cNvSpPr>
            <a:spLocks noGrp="1"/>
          </p:cNvSpPr>
          <p:nvPr>
            <p:ph idx="1"/>
          </p:nvPr>
        </p:nvSpPr>
        <p:spPr/>
        <p:txBody>
          <a:bodyPr/>
          <a:lstStyle/>
          <a:p>
            <a:pPr marL="400050"/>
            <a:r>
              <a:rPr lang="de-DE" sz="2400" dirty="0">
                <a:solidFill>
                  <a:srgbClr val="FF0000"/>
                </a:solidFill>
              </a:rPr>
              <a:t>Treaty </a:t>
            </a:r>
            <a:r>
              <a:rPr lang="de-DE" sz="2400" dirty="0" err="1">
                <a:solidFill>
                  <a:srgbClr val="FF0000"/>
                </a:solidFill>
              </a:rPr>
              <a:t>of</a:t>
            </a:r>
            <a:r>
              <a:rPr lang="de-DE" sz="2400" dirty="0">
                <a:solidFill>
                  <a:srgbClr val="FF0000"/>
                </a:solidFill>
              </a:rPr>
              <a:t> Vienna</a:t>
            </a:r>
            <a:r>
              <a:rPr lang="de-DE" sz="2400" dirty="0"/>
              <a:t>, 30 </a:t>
            </a:r>
            <a:r>
              <a:rPr lang="de-DE" sz="2400" dirty="0" err="1"/>
              <a:t>October</a:t>
            </a:r>
            <a:r>
              <a:rPr lang="de-DE" sz="2400" dirty="0"/>
              <a:t> 1864</a:t>
            </a:r>
          </a:p>
          <a:p>
            <a:pPr lvl="1"/>
            <a:r>
              <a:rPr lang="de-DE" dirty="0"/>
              <a:t> </a:t>
            </a:r>
            <a:r>
              <a:rPr lang="de-DE" dirty="0" err="1"/>
              <a:t>Denmark</a:t>
            </a:r>
            <a:r>
              <a:rPr lang="de-DE" dirty="0"/>
              <a:t> </a:t>
            </a:r>
            <a:r>
              <a:rPr lang="de-DE" dirty="0" err="1"/>
              <a:t>ceded</a:t>
            </a:r>
            <a:r>
              <a:rPr lang="de-DE" dirty="0"/>
              <a:t> Schleswig, Holstein  </a:t>
            </a:r>
            <a:r>
              <a:rPr lang="de-DE" dirty="0" err="1"/>
              <a:t>to</a:t>
            </a:r>
            <a:r>
              <a:rPr lang="de-DE" dirty="0"/>
              <a:t> </a:t>
            </a:r>
            <a:r>
              <a:rPr lang="de-DE" dirty="0" err="1"/>
              <a:t>Prussia</a:t>
            </a:r>
            <a:r>
              <a:rPr lang="de-DE" dirty="0"/>
              <a:t> </a:t>
            </a:r>
            <a:r>
              <a:rPr lang="de-DE" dirty="0" err="1"/>
              <a:t>and</a:t>
            </a:r>
            <a:r>
              <a:rPr lang="de-DE" dirty="0"/>
              <a:t> Austria. </a:t>
            </a:r>
          </a:p>
          <a:p>
            <a:pPr lvl="1"/>
            <a:r>
              <a:rPr lang="en-US" dirty="0"/>
              <a:t>200,000 Danes came under German rule</a:t>
            </a:r>
            <a:endParaRPr lang="de-DE" dirty="0"/>
          </a:p>
          <a:p>
            <a:pPr lvl="1"/>
            <a:r>
              <a:rPr lang="de-DE" dirty="0" err="1"/>
              <a:t>Prussian</a:t>
            </a:r>
            <a:r>
              <a:rPr lang="de-DE" dirty="0"/>
              <a:t> </a:t>
            </a:r>
            <a:r>
              <a:rPr lang="de-DE" dirty="0" err="1"/>
              <a:t>forces</a:t>
            </a:r>
            <a:r>
              <a:rPr lang="de-DE" dirty="0"/>
              <a:t> </a:t>
            </a:r>
            <a:r>
              <a:rPr lang="de-DE" dirty="0" err="1"/>
              <a:t>were</a:t>
            </a:r>
            <a:r>
              <a:rPr lang="de-DE" dirty="0"/>
              <a:t> </a:t>
            </a:r>
            <a:r>
              <a:rPr lang="de-DE" dirty="0" err="1"/>
              <a:t>impressive</a:t>
            </a:r>
            <a:r>
              <a:rPr lang="de-DE" dirty="0"/>
              <a:t> </a:t>
            </a:r>
          </a:p>
          <a:p>
            <a:r>
              <a:rPr lang="de-DE" sz="2400" dirty="0"/>
              <a:t>Fun Fact: </a:t>
            </a:r>
            <a:r>
              <a:rPr lang="en-US" sz="2400" dirty="0"/>
              <a:t>Christian IX went behind the backs of the Danish government to contact the Prussians, </a:t>
            </a:r>
            <a:r>
              <a:rPr lang="en-US" sz="2400" dirty="0" smtClean="0"/>
              <a:t>offering </a:t>
            </a:r>
            <a:r>
              <a:rPr lang="en-US" sz="2400" dirty="0"/>
              <a:t>ALL of Denmark </a:t>
            </a:r>
            <a:r>
              <a:rPr lang="en-US" sz="2400" dirty="0" smtClean="0"/>
              <a:t>to the </a:t>
            </a:r>
            <a:r>
              <a:rPr lang="en-US" sz="2400" dirty="0"/>
              <a:t>German confederation, IF Denmark could stay united with Schleswig and Holstein. This was not known until 2010 when a Danish historian was granted access to the archives. </a:t>
            </a:r>
          </a:p>
          <a:p>
            <a:endParaRPr lang="de-DE" sz="2400" dirty="0"/>
          </a:p>
        </p:txBody>
      </p:sp>
    </p:spTree>
    <p:extLst>
      <p:ext uri="{BB962C8B-B14F-4D97-AF65-F5344CB8AC3E}">
        <p14:creationId xmlns:p14="http://schemas.microsoft.com/office/powerpoint/2010/main" val="20248523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Austro-Prussian</a:t>
            </a:r>
            <a:r>
              <a:rPr lang="de-DE" dirty="0"/>
              <a:t> War, 1866</a:t>
            </a:r>
          </a:p>
        </p:txBody>
      </p:sp>
      <p:sp>
        <p:nvSpPr>
          <p:cNvPr id="3" name="Content Placeholder 2"/>
          <p:cNvSpPr>
            <a:spLocks noGrp="1"/>
          </p:cNvSpPr>
          <p:nvPr>
            <p:ph idx="1"/>
          </p:nvPr>
        </p:nvSpPr>
        <p:spPr/>
        <p:txBody>
          <a:bodyPr>
            <a:normAutofit/>
          </a:bodyPr>
          <a:lstStyle/>
          <a:p>
            <a:r>
              <a:rPr lang="en-US" sz="3600" dirty="0" smtClean="0"/>
              <a:t>After 20 months of peace…7 weeks of war.</a:t>
            </a:r>
          </a:p>
          <a:p>
            <a:r>
              <a:rPr lang="en-US" sz="3600" dirty="0" smtClean="0"/>
              <a:t>Dispute </a:t>
            </a:r>
            <a:r>
              <a:rPr lang="en-US" sz="3600" dirty="0"/>
              <a:t>between Prussia and Austria over the administration </a:t>
            </a:r>
            <a:r>
              <a:rPr lang="en-US" sz="3600" dirty="0" smtClean="0"/>
              <a:t>of Schleswig-Holstein</a:t>
            </a:r>
          </a:p>
          <a:p>
            <a:r>
              <a:rPr lang="en-US" sz="3600" dirty="0"/>
              <a:t>German Diet </a:t>
            </a:r>
            <a:r>
              <a:rPr lang="en-US" sz="3600" dirty="0" smtClean="0"/>
              <a:t>voted for mobilization </a:t>
            </a:r>
            <a:r>
              <a:rPr lang="en-US" sz="3600" dirty="0"/>
              <a:t>against Prussia, </a:t>
            </a:r>
            <a:r>
              <a:rPr lang="en-US" sz="3600" dirty="0">
                <a:solidFill>
                  <a:srgbClr val="FF0000"/>
                </a:solidFill>
              </a:rPr>
              <a:t>Bismarck </a:t>
            </a:r>
            <a:r>
              <a:rPr lang="en-US" sz="3600" dirty="0" smtClean="0">
                <a:solidFill>
                  <a:srgbClr val="FF0000"/>
                </a:solidFill>
              </a:rPr>
              <a:t>left the </a:t>
            </a:r>
            <a:r>
              <a:rPr lang="en-US" sz="3600" dirty="0">
                <a:solidFill>
                  <a:srgbClr val="FF0000"/>
                </a:solidFill>
              </a:rPr>
              <a:t>German </a:t>
            </a:r>
            <a:r>
              <a:rPr lang="en-US" sz="3600" dirty="0" smtClean="0">
                <a:solidFill>
                  <a:srgbClr val="FF0000"/>
                </a:solidFill>
              </a:rPr>
              <a:t>Confederation</a:t>
            </a:r>
          </a:p>
        </p:txBody>
      </p:sp>
    </p:spTree>
    <p:extLst>
      <p:ext uri="{BB962C8B-B14F-4D97-AF65-F5344CB8AC3E}">
        <p14:creationId xmlns:p14="http://schemas.microsoft.com/office/powerpoint/2010/main" val="188029245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Austro-Prussian</a:t>
            </a:r>
            <a:r>
              <a:rPr lang="de-DE" dirty="0"/>
              <a:t> War, 1866</a:t>
            </a:r>
          </a:p>
        </p:txBody>
      </p:sp>
      <p:sp>
        <p:nvSpPr>
          <p:cNvPr id="3" name="Content Placeholder 2"/>
          <p:cNvSpPr>
            <a:spLocks noGrp="1"/>
          </p:cNvSpPr>
          <p:nvPr>
            <p:ph idx="1"/>
          </p:nvPr>
        </p:nvSpPr>
        <p:spPr/>
        <p:txBody>
          <a:bodyPr>
            <a:normAutofit/>
          </a:bodyPr>
          <a:lstStyle/>
          <a:p>
            <a:r>
              <a:rPr lang="en-US" sz="3200" dirty="0"/>
              <a:t>In his memoirs, Bismarck </a:t>
            </a:r>
            <a:r>
              <a:rPr lang="en-US" sz="3200" dirty="0" smtClean="0"/>
              <a:t>claims he </a:t>
            </a:r>
            <a:r>
              <a:rPr lang="en-US" sz="3200" dirty="0"/>
              <a:t>orchestrated the Austro-Prussian War</a:t>
            </a:r>
            <a:r>
              <a:rPr lang="en-US" sz="3200" dirty="0" smtClean="0"/>
              <a:t>, </a:t>
            </a:r>
            <a:r>
              <a:rPr lang="en-US" sz="3200" dirty="0"/>
              <a:t>Northern German Confederation, and </a:t>
            </a:r>
            <a:r>
              <a:rPr lang="en-US" sz="3200" dirty="0" smtClean="0"/>
              <a:t>Franco-Prussian War. His “</a:t>
            </a:r>
            <a:r>
              <a:rPr lang="en-US" sz="3200" dirty="0" smtClean="0">
                <a:solidFill>
                  <a:srgbClr val="FF0000"/>
                </a:solidFill>
              </a:rPr>
              <a:t>master plan</a:t>
            </a:r>
            <a:r>
              <a:rPr lang="en-US" sz="3200" dirty="0" smtClean="0"/>
              <a:t>”.</a:t>
            </a:r>
            <a:r>
              <a:rPr lang="en-US" sz="3200" dirty="0" smtClean="0">
                <a:solidFill>
                  <a:srgbClr val="FF0000"/>
                </a:solidFill>
              </a:rPr>
              <a:t> </a:t>
            </a:r>
            <a:endParaRPr lang="en-US" sz="3200" dirty="0">
              <a:solidFill>
                <a:srgbClr val="FF0000"/>
              </a:solidFill>
            </a:endParaRPr>
          </a:p>
          <a:p>
            <a:r>
              <a:rPr lang="en-US" sz="3200" dirty="0"/>
              <a:t>Historians, most notably AJP Taylor, dispute that Bismarck really had </a:t>
            </a:r>
            <a:r>
              <a:rPr lang="en-US" sz="3200" dirty="0" smtClean="0"/>
              <a:t>a master plan. He was a “</a:t>
            </a:r>
            <a:r>
              <a:rPr lang="en-US" sz="3200" dirty="0" smtClean="0">
                <a:solidFill>
                  <a:srgbClr val="FF0000"/>
                </a:solidFill>
              </a:rPr>
              <a:t>master improviser</a:t>
            </a:r>
            <a:r>
              <a:rPr lang="en-US" sz="3200" dirty="0" smtClean="0"/>
              <a:t>”. </a:t>
            </a:r>
            <a:endParaRPr lang="en-US" sz="3200" dirty="0"/>
          </a:p>
          <a:p>
            <a:r>
              <a:rPr lang="en-US" sz="3200" dirty="0"/>
              <a:t>Was this Prussian nationalism? Or Prussian expansionism?</a:t>
            </a:r>
          </a:p>
          <a:p>
            <a:r>
              <a:rPr lang="en-US" sz="3200" dirty="0"/>
              <a:t>Did Bismarck want war? Or did he simply want Austria to back down?</a:t>
            </a:r>
          </a:p>
          <a:p>
            <a:endParaRPr lang="de-DE" sz="3200" dirty="0"/>
          </a:p>
        </p:txBody>
      </p:sp>
    </p:spTree>
    <p:extLst>
      <p:ext uri="{BB962C8B-B14F-4D97-AF65-F5344CB8AC3E}">
        <p14:creationId xmlns:p14="http://schemas.microsoft.com/office/powerpoint/2010/main" val="17256387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Austro-Prussian</a:t>
            </a:r>
            <a:r>
              <a:rPr lang="de-DE" dirty="0" smtClean="0"/>
              <a:t> War, 1866</a:t>
            </a:r>
            <a:endParaRPr lang="de-DE" dirty="0"/>
          </a:p>
        </p:txBody>
      </p:sp>
      <p:sp>
        <p:nvSpPr>
          <p:cNvPr id="3" name="Content Placeholder 2"/>
          <p:cNvSpPr>
            <a:spLocks noGrp="1"/>
          </p:cNvSpPr>
          <p:nvPr>
            <p:ph idx="1"/>
          </p:nvPr>
        </p:nvSpPr>
        <p:spPr/>
        <p:txBody>
          <a:bodyPr/>
          <a:lstStyle/>
          <a:p>
            <a:pPr marL="0" indent="0">
              <a:buNone/>
            </a:pPr>
            <a:r>
              <a:rPr lang="en-US" dirty="0"/>
              <a:t>There is, in political geography, no Germany proper to speak of. There are Kingdoms and Grand Duchies, and Duchies and Principalities, inhabited by Germans, and each separately ruled by an independent sovereign with all the machinery of State. Yet there is a natural undercurrent tending to a national feeling and toward a union of the Germans into one great nation, ruled by one common head as a national unit</a:t>
            </a:r>
            <a:r>
              <a:rPr lang="en-US" i="1" dirty="0"/>
              <a:t>.</a:t>
            </a:r>
          </a:p>
          <a:p>
            <a:pPr marL="0" indent="0">
              <a:buNone/>
            </a:pPr>
            <a:r>
              <a:rPr lang="en-US" dirty="0"/>
              <a:t>		- </a:t>
            </a:r>
            <a:r>
              <a:rPr lang="en-US" i="1" dirty="0" smtClean="0"/>
              <a:t>New </a:t>
            </a:r>
            <a:r>
              <a:rPr lang="en-US" i="1" dirty="0"/>
              <a:t>York </a:t>
            </a:r>
            <a:r>
              <a:rPr lang="en-US" i="1" dirty="0" smtClean="0"/>
              <a:t>Times, </a:t>
            </a:r>
            <a:r>
              <a:rPr lang="en-US" dirty="0" smtClean="0"/>
              <a:t> </a:t>
            </a:r>
            <a:r>
              <a:rPr lang="en-US" dirty="0"/>
              <a:t>July 1, 1866</a:t>
            </a:r>
            <a:endParaRPr lang="de-DE" dirty="0"/>
          </a:p>
        </p:txBody>
      </p:sp>
    </p:spTree>
    <p:extLst>
      <p:ext uri="{BB962C8B-B14F-4D97-AF65-F5344CB8AC3E}">
        <p14:creationId xmlns:p14="http://schemas.microsoft.com/office/powerpoint/2010/main" val="40044548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Austro-Prussian</a:t>
            </a:r>
            <a:r>
              <a:rPr lang="de-DE" dirty="0"/>
              <a:t> War, 1866</a:t>
            </a:r>
          </a:p>
        </p:txBody>
      </p:sp>
      <p:sp>
        <p:nvSpPr>
          <p:cNvPr id="3" name="Content Placeholder 2"/>
          <p:cNvSpPr>
            <a:spLocks noGrp="1"/>
          </p:cNvSpPr>
          <p:nvPr>
            <p:ph idx="1"/>
          </p:nvPr>
        </p:nvSpPr>
        <p:spPr/>
        <p:txBody>
          <a:bodyPr>
            <a:normAutofit/>
          </a:bodyPr>
          <a:lstStyle/>
          <a:p>
            <a:r>
              <a:rPr lang="de-DE" sz="3600" dirty="0"/>
              <a:t>Seven </a:t>
            </a:r>
            <a:r>
              <a:rPr lang="de-DE" sz="3600" dirty="0" smtClean="0"/>
              <a:t>Week </a:t>
            </a:r>
            <a:r>
              <a:rPr lang="de-DE" sz="3600" dirty="0"/>
              <a:t>War, 14 June – 23 August 1866</a:t>
            </a:r>
          </a:p>
          <a:p>
            <a:r>
              <a:rPr lang="en-US" sz="3600" dirty="0"/>
              <a:t>German Confederation under Austria </a:t>
            </a:r>
            <a:r>
              <a:rPr lang="en-US" sz="3600" dirty="0" smtClean="0"/>
              <a:t>vs. Prussia </a:t>
            </a:r>
            <a:r>
              <a:rPr lang="en-US" sz="3600" dirty="0"/>
              <a:t>+ Italy </a:t>
            </a:r>
          </a:p>
          <a:p>
            <a:r>
              <a:rPr lang="de-DE" sz="3600" i="1" dirty="0"/>
              <a:t>Großdeutsche Lösung </a:t>
            </a:r>
            <a:r>
              <a:rPr lang="de-DE" sz="3600" dirty="0" err="1"/>
              <a:t>dead</a:t>
            </a:r>
            <a:r>
              <a:rPr lang="de-DE" sz="3600" i="1" dirty="0"/>
              <a:t> </a:t>
            </a:r>
          </a:p>
          <a:p>
            <a:r>
              <a:rPr lang="en-US" sz="3600" dirty="0"/>
              <a:t>Abolition of the German Confederation, replaced by </a:t>
            </a:r>
            <a:r>
              <a:rPr lang="en-US" sz="3600" dirty="0">
                <a:solidFill>
                  <a:srgbClr val="FF0000"/>
                </a:solidFill>
              </a:rPr>
              <a:t>North German Confederation</a:t>
            </a:r>
            <a:r>
              <a:rPr lang="en-US" sz="3600" dirty="0"/>
              <a:t>, which excluded Austria and S. German states </a:t>
            </a:r>
            <a:endParaRPr lang="de-DE" sz="3600" i="1" dirty="0"/>
          </a:p>
          <a:p>
            <a:endParaRPr lang="de-DE" sz="3600" dirty="0"/>
          </a:p>
        </p:txBody>
      </p:sp>
    </p:spTree>
    <p:extLst>
      <p:ext uri="{BB962C8B-B14F-4D97-AF65-F5344CB8AC3E}">
        <p14:creationId xmlns:p14="http://schemas.microsoft.com/office/powerpoint/2010/main" val="38697327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228600"/>
            <a:ext cx="7957335" cy="6419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070011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981200" y="317500"/>
            <a:ext cx="8229600" cy="1054100"/>
          </a:xfrm>
          <a:ln/>
        </p:spPr>
        <p:txBody>
          <a:bodyPr vert="horz" lIns="91440" tIns="38808" rIns="91440" bIns="45720" rtlCol="0" anchor="ctr">
            <a:normAutofit/>
          </a:bodyPr>
          <a:lstStyle/>
          <a:p>
            <a:endParaRPr lang="en-US"/>
          </a:p>
        </p:txBody>
      </p:sp>
      <p:sp>
        <p:nvSpPr>
          <p:cNvPr id="73731" name="Rectangle 3"/>
          <p:cNvSpPr>
            <a:spLocks noGrp="1" noChangeArrowheads="1"/>
          </p:cNvSpPr>
          <p:nvPr>
            <p:ph type="body" idx="1"/>
          </p:nvPr>
        </p:nvSpPr>
        <p:spPr>
          <a:xfrm>
            <a:off x="1981200" y="1604964"/>
            <a:ext cx="8229600" cy="4435475"/>
          </a:xfrm>
          <a:ln/>
        </p:spPr>
        <p:txBody>
          <a:bodyPr/>
          <a:lstStyle/>
          <a:p>
            <a:endParaRPr lang="en-US"/>
          </a:p>
        </p:txBody>
      </p:sp>
      <p:pic>
        <p:nvPicPr>
          <p:cNvPr id="737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744" y="109816"/>
            <a:ext cx="7901378" cy="55597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3" name="Text Box 5"/>
          <p:cNvSpPr txBox="1">
            <a:spLocks noChangeArrowheads="1"/>
          </p:cNvSpPr>
          <p:nvPr/>
        </p:nvSpPr>
        <p:spPr bwMode="auto">
          <a:xfrm>
            <a:off x="2783632" y="5821309"/>
            <a:ext cx="7632848" cy="819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8230" rIns="90000" bIns="45000"/>
          <a:lstStyle>
            <a:lvl1pPr defTabSz="449263">
              <a:tabLst>
                <a:tab pos="723900" algn="l"/>
                <a:tab pos="1447800" algn="l"/>
                <a:tab pos="2171700" algn="l"/>
                <a:tab pos="2895600" algn="l"/>
                <a:tab pos="3619500" algn="l"/>
                <a:tab pos="4343400" algn="l"/>
                <a:tab pos="5067300" algn="l"/>
                <a:tab pos="5791200" algn="l"/>
                <a:tab pos="6515100" algn="l"/>
              </a:tabLst>
              <a:defRPr>
                <a:solidFill>
                  <a:schemeClr val="tx1"/>
                </a:solidFill>
                <a:latin typeface="Calibri" pitchFamily="34"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Lst>
              <a:defRPr>
                <a:solidFill>
                  <a:schemeClr val="tx1"/>
                </a:solidFill>
                <a:latin typeface="Calibri" pitchFamily="34"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Lst>
              <a:defRPr>
                <a:solidFill>
                  <a:schemeClr val="tx1"/>
                </a:solidFill>
                <a:latin typeface="Calibri" pitchFamily="34"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Lst>
              <a:defRPr>
                <a:solidFill>
                  <a:schemeClr val="tx1"/>
                </a:solidFill>
                <a:latin typeface="Calibri" pitchFamily="34"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Lst>
              <a:defRPr>
                <a:solidFill>
                  <a:schemeClr val="tx1"/>
                </a:solidFill>
                <a:latin typeface="Calibri" pitchFamily="34" charset="0"/>
              </a:defRPr>
            </a:lvl5pPr>
            <a:lvl6pPr marL="2514600" indent="-228600" defTabSz="449263"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a:solidFill>
                  <a:schemeClr val="tx1"/>
                </a:solidFill>
                <a:latin typeface="Calibri" pitchFamily="34" charset="0"/>
              </a:defRPr>
            </a:lvl6pPr>
            <a:lvl7pPr marL="2971800" indent="-228600" defTabSz="449263"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a:solidFill>
                  <a:schemeClr val="tx1"/>
                </a:solidFill>
                <a:latin typeface="Calibri" pitchFamily="34" charset="0"/>
              </a:defRPr>
            </a:lvl7pPr>
            <a:lvl8pPr marL="3429000" indent="-228600" defTabSz="449263"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a:solidFill>
                  <a:schemeClr val="tx1"/>
                </a:solidFill>
                <a:latin typeface="Calibri" pitchFamily="34" charset="0"/>
              </a:defRPr>
            </a:lvl8pPr>
            <a:lvl9pPr marL="3886200" indent="-228600" defTabSz="449263"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Lst>
              <a:defRPr>
                <a:solidFill>
                  <a:schemeClr val="tx1"/>
                </a:solidFill>
                <a:latin typeface="Calibri" pitchFamily="34" charset="0"/>
              </a:defRPr>
            </a:lvl9pPr>
          </a:lstStyle>
          <a:p>
            <a:pPr hangingPunct="0">
              <a:lnSpc>
                <a:spcPct val="93000"/>
              </a:lnSpc>
              <a:buClr>
                <a:srgbClr val="000000"/>
              </a:buClr>
              <a:buSzPct val="100000"/>
              <a:buFont typeface="Times New Roman" pitchFamily="18" charset="0"/>
              <a:buNone/>
            </a:pPr>
            <a:r>
              <a:rPr lang="en-US" sz="2400" dirty="0">
                <a:solidFill>
                  <a:srgbClr val="FF0000"/>
                </a:solidFill>
              </a:rPr>
              <a:t>Red</a:t>
            </a:r>
            <a:r>
              <a:rPr lang="en-US" sz="2400" dirty="0"/>
              <a:t> - The North German Confederation, 1867 </a:t>
            </a:r>
          </a:p>
          <a:p>
            <a:pPr hangingPunct="0">
              <a:lnSpc>
                <a:spcPct val="93000"/>
              </a:lnSpc>
              <a:buClr>
                <a:srgbClr val="000000"/>
              </a:buClr>
              <a:buSzPct val="100000"/>
              <a:buFont typeface="Times New Roman" pitchFamily="18" charset="0"/>
              <a:buNone/>
            </a:pPr>
            <a:r>
              <a:rPr lang="en-US" sz="2400" dirty="0">
                <a:solidFill>
                  <a:srgbClr val="FFC000"/>
                </a:solidFill>
              </a:rPr>
              <a:t>Orange</a:t>
            </a:r>
            <a:r>
              <a:rPr lang="en-US" sz="2400" dirty="0"/>
              <a:t> – Joined in 1870</a:t>
            </a:r>
          </a:p>
          <a:p>
            <a:pPr hangingPunct="0">
              <a:lnSpc>
                <a:spcPct val="93000"/>
              </a:lnSpc>
              <a:buClr>
                <a:srgbClr val="000000"/>
              </a:buClr>
              <a:buSzPct val="100000"/>
              <a:buFont typeface="Times New Roman" pitchFamily="18" charset="0"/>
              <a:buNone/>
            </a:pPr>
            <a:r>
              <a:rPr lang="en-US" sz="2400" dirty="0"/>
              <a:t>Tan - Alsace-Lorraine in 1871 </a:t>
            </a:r>
            <a:endParaRPr lang="en-GB" sz="2400" dirty="0">
              <a:solidFill>
                <a:srgbClr val="000000"/>
              </a:solidFill>
              <a:latin typeface="Arial" charset="0"/>
              <a:ea typeface="Lucida Sans Unicode" pitchFamily="34" charset="0"/>
              <a:cs typeface="Lucida Sans Unicode" pitchFamily="34" charset="0"/>
            </a:endParaRPr>
          </a:p>
        </p:txBody>
      </p:sp>
    </p:spTree>
    <p:extLst>
      <p:ext uri="{BB962C8B-B14F-4D97-AF65-F5344CB8AC3E}">
        <p14:creationId xmlns:p14="http://schemas.microsoft.com/office/powerpoint/2010/main" val="2081116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Franco-Prussian War, 1870-71: </a:t>
            </a:r>
            <a:r>
              <a:rPr lang="de-DE" dirty="0" smtClean="0"/>
              <a:t>Causes  </a:t>
            </a:r>
            <a:endParaRPr lang="de-DE" dirty="0"/>
          </a:p>
        </p:txBody>
      </p:sp>
      <p:sp>
        <p:nvSpPr>
          <p:cNvPr id="3" name="Content Placeholder 2"/>
          <p:cNvSpPr>
            <a:spLocks noGrp="1"/>
          </p:cNvSpPr>
          <p:nvPr>
            <p:ph idx="1"/>
          </p:nvPr>
        </p:nvSpPr>
        <p:spPr/>
        <p:txBody>
          <a:bodyPr>
            <a:normAutofit/>
          </a:bodyPr>
          <a:lstStyle/>
          <a:p>
            <a:pPr>
              <a:spcBef>
                <a:spcPts val="800"/>
              </a:spcBef>
              <a:buClr>
                <a:srgbClr val="000000"/>
              </a:buClr>
              <a:buSzPct val="100000"/>
              <a:buFont typeface="Arial" charset="0"/>
              <a:buChar char="•"/>
            </a:pPr>
            <a:r>
              <a:rPr lang="en-US" sz="3600" dirty="0" smtClean="0"/>
              <a:t>NGC </a:t>
            </a:r>
            <a:r>
              <a:rPr lang="en-US" sz="3600" dirty="0"/>
              <a:t>provoked fears in Europe, especially in France</a:t>
            </a:r>
          </a:p>
          <a:p>
            <a:pPr>
              <a:spcBef>
                <a:spcPts val="800"/>
              </a:spcBef>
              <a:buClr>
                <a:srgbClr val="000000"/>
              </a:buClr>
              <a:buSzPct val="100000"/>
              <a:buFont typeface="Arial" charset="0"/>
              <a:buChar char="•"/>
            </a:pPr>
            <a:r>
              <a:rPr lang="en-US" sz="3600" dirty="0"/>
              <a:t>Some saw a France-Prussian War as </a:t>
            </a:r>
            <a:r>
              <a:rPr lang="en-US" sz="3600" dirty="0" smtClean="0"/>
              <a:t>inevitable</a:t>
            </a:r>
          </a:p>
          <a:p>
            <a:pPr>
              <a:spcBef>
                <a:spcPts val="800"/>
              </a:spcBef>
              <a:buClr>
                <a:srgbClr val="000000"/>
              </a:buClr>
              <a:buSzPct val="100000"/>
              <a:buFont typeface="Arial" charset="0"/>
              <a:buChar char="•"/>
            </a:pPr>
            <a:r>
              <a:rPr lang="en-US" sz="3600" dirty="0" smtClean="0"/>
              <a:t>Napoleon III wanted to recapture French authority in Europe </a:t>
            </a:r>
            <a:endParaRPr lang="en-US" sz="3600" dirty="0"/>
          </a:p>
          <a:p>
            <a:endParaRPr lang="de-DE" sz="3600" dirty="0"/>
          </a:p>
        </p:txBody>
      </p:sp>
    </p:spTree>
    <p:extLst>
      <p:ext uri="{BB962C8B-B14F-4D97-AF65-F5344CB8AC3E}">
        <p14:creationId xmlns:p14="http://schemas.microsoft.com/office/powerpoint/2010/main" val="379757975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Franco-Prussian War, 1870-71: Causes </a:t>
            </a:r>
            <a:endParaRPr lang="en-US" dirty="0"/>
          </a:p>
        </p:txBody>
      </p:sp>
      <p:sp>
        <p:nvSpPr>
          <p:cNvPr id="3" name="Content Placeholder 2"/>
          <p:cNvSpPr>
            <a:spLocks noGrp="1"/>
          </p:cNvSpPr>
          <p:nvPr>
            <p:ph idx="1"/>
          </p:nvPr>
        </p:nvSpPr>
        <p:spPr/>
        <p:txBody>
          <a:bodyPr>
            <a:normAutofit/>
          </a:bodyPr>
          <a:lstStyle/>
          <a:p>
            <a:pPr>
              <a:spcBef>
                <a:spcPts val="800"/>
              </a:spcBef>
              <a:buClr>
                <a:srgbClr val="000000"/>
              </a:buClr>
              <a:buSzPct val="100000"/>
              <a:buFont typeface="Arial" charset="0"/>
              <a:buChar char="•"/>
            </a:pPr>
            <a:r>
              <a:rPr lang="en-US" sz="3200" dirty="0"/>
              <a:t>Bismarck wanted war</a:t>
            </a:r>
          </a:p>
          <a:p>
            <a:pPr lvl="1">
              <a:spcBef>
                <a:spcPts val="800"/>
              </a:spcBef>
              <a:buClr>
                <a:srgbClr val="000000"/>
              </a:buClr>
              <a:buSzPct val="100000"/>
              <a:buFont typeface="Arial" charset="0"/>
              <a:buChar char="•"/>
            </a:pPr>
            <a:r>
              <a:rPr lang="en-US" sz="3200" dirty="0"/>
              <a:t>Bismarck wanted to bring southern German states—Baden, Württemberg, Bavaria and Hesse-Darmstadt—into an alliance with </a:t>
            </a:r>
            <a:r>
              <a:rPr lang="en-US" sz="3200" dirty="0" smtClean="0"/>
              <a:t>NGC </a:t>
            </a:r>
            <a:endParaRPr lang="en-US" sz="3200" dirty="0"/>
          </a:p>
          <a:p>
            <a:pPr lvl="1">
              <a:spcBef>
                <a:spcPts val="800"/>
              </a:spcBef>
              <a:buClr>
                <a:srgbClr val="000000"/>
              </a:buClr>
              <a:buSzPct val="100000"/>
              <a:buFont typeface="Arial" charset="0"/>
              <a:buChar char="•"/>
            </a:pPr>
            <a:r>
              <a:rPr lang="en-US" sz="3200" dirty="0"/>
              <a:t>"I did not doubt that a Franco-German war must take place before the construction of a United Germany could be realized,“ said </a:t>
            </a:r>
            <a:r>
              <a:rPr lang="en-US" sz="3200" dirty="0" smtClean="0"/>
              <a:t>Bismarck…after </a:t>
            </a:r>
            <a:r>
              <a:rPr lang="en-US" sz="3200" dirty="0"/>
              <a:t>the fact </a:t>
            </a:r>
          </a:p>
          <a:p>
            <a:pPr lvl="1">
              <a:spcBef>
                <a:spcPts val="800"/>
              </a:spcBef>
              <a:buClr>
                <a:srgbClr val="000000"/>
              </a:buClr>
              <a:buSzPct val="100000"/>
              <a:buFont typeface="Arial" charset="0"/>
              <a:buChar char="•"/>
            </a:pPr>
            <a:r>
              <a:rPr lang="en-US" sz="3200" dirty="0"/>
              <a:t>So he edited the Ems </a:t>
            </a:r>
            <a:r>
              <a:rPr lang="en-US" sz="3200" dirty="0" smtClean="0"/>
              <a:t>Telegram… </a:t>
            </a:r>
            <a:endParaRPr lang="en-US" sz="3200" dirty="0"/>
          </a:p>
          <a:p>
            <a:endParaRPr lang="en-US" sz="3200" dirty="0"/>
          </a:p>
        </p:txBody>
      </p:sp>
    </p:spTree>
    <p:extLst>
      <p:ext uri="{BB962C8B-B14F-4D97-AF65-F5344CB8AC3E}">
        <p14:creationId xmlns:p14="http://schemas.microsoft.com/office/powerpoint/2010/main" val="242237299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9pPr>
          </a:lstStyle>
          <a:p>
            <a:pPr algn="ctr">
              <a:buSzPct val="100000"/>
            </a:pPr>
            <a:endParaRPr lang="de-DE" sz="4400" dirty="0">
              <a:solidFill>
                <a:srgbClr val="000000"/>
              </a:solidFill>
              <a:cs typeface="Arial" charset="0"/>
            </a:endParaRPr>
          </a:p>
        </p:txBody>
      </p:sp>
      <p:sp>
        <p:nvSpPr>
          <p:cNvPr id="87043" name="Text Box 3"/>
          <p:cNvSpPr txBox="1">
            <a:spLocks noChangeArrowheads="1"/>
          </p:cNvSpPr>
          <p:nvPr/>
        </p:nvSpPr>
        <p:spPr bwMode="auto">
          <a:xfrm>
            <a:off x="1981200" y="1600201"/>
            <a:ext cx="8229600" cy="613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defTabSz="4492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1pPr>
            <a:lvl2pPr marL="741363" indent="-284163" defTabSz="4492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2pPr>
            <a:lvl3pPr marL="1143000" indent="-228600" defTabSz="4492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3pPr>
            <a:lvl4pPr marL="1600200" indent="-228600" defTabSz="4492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4pPr>
            <a:lvl5pPr marL="2057400" indent="-228600" defTabSz="4492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5pPr>
            <a:lvl6pPr marL="2514600" indent="-228600" defTabSz="449263" fontAlgn="base">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6pPr>
            <a:lvl7pPr marL="2971800" indent="-228600" defTabSz="449263" fontAlgn="base">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7pPr>
            <a:lvl8pPr marL="3429000" indent="-228600" defTabSz="449263" fontAlgn="base">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8pPr>
            <a:lvl9pPr marL="3886200" indent="-228600" defTabSz="449263" fontAlgn="base">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9pPr>
          </a:lstStyle>
          <a:p>
            <a:pPr>
              <a:spcBef>
                <a:spcPts val="800"/>
              </a:spcBef>
              <a:buClr>
                <a:srgbClr val="000000"/>
              </a:buClr>
              <a:buSzPct val="100000"/>
            </a:pPr>
            <a:endParaRPr lang="de-DE" sz="3200" dirty="0">
              <a:solidFill>
                <a:srgbClr val="000000"/>
              </a:solidFill>
              <a:cs typeface="Arial" charset="0"/>
            </a:endParaRPr>
          </a:p>
        </p:txBody>
      </p:sp>
      <p:sp>
        <p:nvSpPr>
          <p:cNvPr id="4" name="Title 3"/>
          <p:cNvSpPr>
            <a:spLocks noGrp="1"/>
          </p:cNvSpPr>
          <p:nvPr>
            <p:ph type="title"/>
          </p:nvPr>
        </p:nvSpPr>
        <p:spPr/>
        <p:txBody>
          <a:bodyPr/>
          <a:lstStyle/>
          <a:p>
            <a:r>
              <a:rPr lang="de-DE" dirty="0"/>
              <a:t>Franco-Prussian </a:t>
            </a:r>
            <a:r>
              <a:rPr lang="de-DE" dirty="0" smtClean="0"/>
              <a:t>War, 1870-71: </a:t>
            </a:r>
            <a:r>
              <a:rPr lang="de-DE" dirty="0" smtClean="0">
                <a:solidFill>
                  <a:srgbClr val="FF0000"/>
                </a:solidFill>
              </a:rPr>
              <a:t>Ems Telegram </a:t>
            </a:r>
            <a:endParaRPr lang="de-DE"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a:spcBef>
                <a:spcPts val="800"/>
              </a:spcBef>
              <a:buClr>
                <a:srgbClr val="000000"/>
              </a:buClr>
              <a:buSzPct val="100000"/>
              <a:buFont typeface="Arial" charset="0"/>
              <a:buChar char="•"/>
            </a:pPr>
            <a:r>
              <a:rPr lang="en-US" dirty="0"/>
              <a:t>July 1870, King Wilhelm I of </a:t>
            </a:r>
            <a:r>
              <a:rPr lang="en-US" dirty="0" smtClean="0"/>
              <a:t>Prussia was on </a:t>
            </a:r>
            <a:r>
              <a:rPr lang="en-US" dirty="0"/>
              <a:t>his morning stroll in the </a:t>
            </a:r>
            <a:r>
              <a:rPr lang="en-US" dirty="0" err="1"/>
              <a:t>Kurpark</a:t>
            </a:r>
            <a:r>
              <a:rPr lang="en-US" dirty="0"/>
              <a:t> in Ems, </a:t>
            </a:r>
            <a:r>
              <a:rPr lang="en-US" dirty="0" smtClean="0"/>
              <a:t>where he met Count</a:t>
            </a:r>
            <a:r>
              <a:rPr lang="en-US" dirty="0"/>
              <a:t> Vincent </a:t>
            </a:r>
            <a:r>
              <a:rPr lang="en-US" dirty="0" smtClean="0"/>
              <a:t>Benedetti, the </a:t>
            </a:r>
            <a:r>
              <a:rPr lang="en-US" dirty="0"/>
              <a:t>French ambassador to </a:t>
            </a:r>
            <a:r>
              <a:rPr lang="en-US" dirty="0" smtClean="0"/>
              <a:t>Prussia. </a:t>
            </a:r>
          </a:p>
          <a:p>
            <a:pPr lvl="1">
              <a:spcBef>
                <a:spcPts val="800"/>
              </a:spcBef>
              <a:buClr>
                <a:srgbClr val="000000"/>
              </a:buClr>
              <a:buSzPct val="100000"/>
              <a:buFont typeface="Arial" charset="0"/>
              <a:buChar char="•"/>
            </a:pPr>
            <a:r>
              <a:rPr lang="en-US" dirty="0" smtClean="0"/>
              <a:t>They had a pleasant chat</a:t>
            </a:r>
          </a:p>
          <a:p>
            <a:pPr lvl="1">
              <a:spcBef>
                <a:spcPts val="800"/>
              </a:spcBef>
              <a:buClr>
                <a:srgbClr val="000000"/>
              </a:buClr>
              <a:buSzPct val="100000"/>
              <a:buFont typeface="Arial" charset="0"/>
              <a:buChar char="•"/>
            </a:pPr>
            <a:r>
              <a:rPr lang="en-US" dirty="0" smtClean="0"/>
              <a:t>Wilhelm sent a telegram detailing this to Bismarck</a:t>
            </a:r>
          </a:p>
          <a:p>
            <a:pPr>
              <a:spcBef>
                <a:spcPts val="800"/>
              </a:spcBef>
              <a:buClr>
                <a:srgbClr val="000000"/>
              </a:buClr>
              <a:buSzPct val="100000"/>
              <a:buFont typeface="Arial" charset="0"/>
              <a:buChar char="•"/>
            </a:pPr>
            <a:r>
              <a:rPr lang="de-DE" dirty="0" smtClean="0">
                <a:solidFill>
                  <a:srgbClr val="000000"/>
                </a:solidFill>
                <a:cs typeface="Arial" charset="0"/>
              </a:rPr>
              <a:t>Bismarck </a:t>
            </a:r>
            <a:r>
              <a:rPr lang="de-DE" dirty="0">
                <a:solidFill>
                  <a:srgbClr val="000000"/>
                </a:solidFill>
                <a:cs typeface="Arial" charset="0"/>
              </a:rPr>
              <a:t>altered and cut certain words of </a:t>
            </a:r>
            <a:r>
              <a:rPr lang="de-DE" dirty="0" smtClean="0">
                <a:solidFill>
                  <a:srgbClr val="000000"/>
                </a:solidFill>
                <a:cs typeface="Arial" charset="0"/>
              </a:rPr>
              <a:t>telegram</a:t>
            </a:r>
          </a:p>
          <a:p>
            <a:pPr lvl="1">
              <a:spcBef>
                <a:spcPts val="800"/>
              </a:spcBef>
              <a:buClr>
                <a:srgbClr val="000000"/>
              </a:buClr>
              <a:buSzPct val="100000"/>
              <a:buFont typeface="Arial" charset="0"/>
              <a:buChar char="•"/>
            </a:pPr>
            <a:r>
              <a:rPr lang="de-DE" dirty="0" smtClean="0">
                <a:solidFill>
                  <a:srgbClr val="000000"/>
                </a:solidFill>
                <a:cs typeface="Arial" charset="0"/>
              </a:rPr>
              <a:t>Made it seem like Benedetti was rejected and insulted by Wilhelm</a:t>
            </a:r>
          </a:p>
          <a:p>
            <a:pPr lvl="1">
              <a:spcBef>
                <a:spcPts val="800"/>
              </a:spcBef>
              <a:buClr>
                <a:srgbClr val="000000"/>
              </a:buClr>
              <a:buSzPct val="100000"/>
              <a:buFont typeface="Arial" charset="0"/>
              <a:buChar char="•"/>
            </a:pPr>
            <a:r>
              <a:rPr lang="en-US" dirty="0" smtClean="0"/>
              <a:t>“His </a:t>
            </a:r>
            <a:r>
              <a:rPr lang="en-US" dirty="0"/>
              <a:t>Majesty the King thereupon refused to receive the </a:t>
            </a:r>
            <a:r>
              <a:rPr lang="en-US" dirty="0" smtClean="0"/>
              <a:t>Ambassador.”</a:t>
            </a:r>
            <a:endParaRPr lang="de-DE" dirty="0">
              <a:solidFill>
                <a:srgbClr val="000000"/>
              </a:solidFill>
              <a:cs typeface="Arial" charset="0"/>
            </a:endParaRPr>
          </a:p>
          <a:p>
            <a:pPr eaLnBrk="0" hangingPunct="0">
              <a:spcBef>
                <a:spcPts val="800"/>
              </a:spcBef>
              <a:buClr>
                <a:srgbClr val="000000"/>
              </a:buClr>
              <a:buSzPct val="100000"/>
              <a:buFont typeface="Arial" charset="0"/>
              <a:buChar char="•"/>
            </a:pPr>
            <a:r>
              <a:rPr lang="de-DE" dirty="0" smtClean="0">
                <a:solidFill>
                  <a:srgbClr val="000000"/>
                </a:solidFill>
                <a:cs typeface="Arial" charset="0"/>
              </a:rPr>
              <a:t>Published </a:t>
            </a:r>
            <a:r>
              <a:rPr lang="de-DE" dirty="0">
                <a:solidFill>
                  <a:srgbClr val="000000"/>
                </a:solidFill>
                <a:cs typeface="Arial" charset="0"/>
              </a:rPr>
              <a:t>in both Prussia and France</a:t>
            </a:r>
          </a:p>
          <a:p>
            <a:pPr>
              <a:spcBef>
                <a:spcPts val="800"/>
              </a:spcBef>
              <a:buClr>
                <a:srgbClr val="000000"/>
              </a:buClr>
              <a:buSzPct val="100000"/>
              <a:buFont typeface="Arial" charset="0"/>
              <a:buChar char="•"/>
            </a:pPr>
            <a:r>
              <a:rPr lang="de-DE" dirty="0" smtClean="0">
                <a:solidFill>
                  <a:srgbClr val="000000"/>
                </a:solidFill>
                <a:cs typeface="Arial" charset="0"/>
              </a:rPr>
              <a:t>Enflamed </a:t>
            </a:r>
            <a:r>
              <a:rPr lang="de-DE" dirty="0">
                <a:solidFill>
                  <a:srgbClr val="000000"/>
                </a:solidFill>
                <a:cs typeface="Arial" charset="0"/>
              </a:rPr>
              <a:t>public </a:t>
            </a:r>
            <a:r>
              <a:rPr lang="de-DE" dirty="0" smtClean="0">
                <a:solidFill>
                  <a:srgbClr val="000000"/>
                </a:solidFill>
                <a:cs typeface="Arial" charset="0"/>
              </a:rPr>
              <a:t>opinion </a:t>
            </a:r>
            <a:r>
              <a:rPr lang="de-DE" dirty="0">
                <a:solidFill>
                  <a:srgbClr val="000000"/>
                </a:solidFill>
                <a:cs typeface="Arial" charset="0"/>
              </a:rPr>
              <a:t>on both sides</a:t>
            </a:r>
          </a:p>
          <a:p>
            <a:pPr>
              <a:spcBef>
                <a:spcPts val="800"/>
              </a:spcBef>
              <a:buClr>
                <a:srgbClr val="000000"/>
              </a:buClr>
              <a:buSzPct val="100000"/>
              <a:buFont typeface="Arial" charset="0"/>
              <a:buChar char="•"/>
            </a:pPr>
            <a:r>
              <a:rPr lang="de-DE" dirty="0">
                <a:solidFill>
                  <a:srgbClr val="FF0000"/>
                </a:solidFill>
                <a:cs typeface="Arial" charset="0"/>
              </a:rPr>
              <a:t>France declared </a:t>
            </a:r>
            <a:r>
              <a:rPr lang="de-DE" dirty="0" smtClean="0">
                <a:solidFill>
                  <a:srgbClr val="FF0000"/>
                </a:solidFill>
                <a:cs typeface="Arial" charset="0"/>
              </a:rPr>
              <a:t>war!</a:t>
            </a:r>
            <a:endParaRPr lang="de-DE" sz="3200" dirty="0">
              <a:solidFill>
                <a:srgbClr val="FF0000"/>
              </a:solidFill>
              <a:cs typeface="Arial" charset="0"/>
            </a:endParaRPr>
          </a:p>
          <a:p>
            <a:pPr>
              <a:spcBef>
                <a:spcPts val="800"/>
              </a:spcBef>
              <a:buClr>
                <a:srgbClr val="000000"/>
              </a:buClr>
              <a:buSzPct val="100000"/>
            </a:pPr>
            <a:endParaRPr lang="de-DE" sz="3200" dirty="0">
              <a:solidFill>
                <a:srgbClr val="000000"/>
              </a:solidFill>
              <a:cs typeface="Arial" charset="0"/>
            </a:endParaRPr>
          </a:p>
          <a:p>
            <a:endParaRPr lang="de-DE" dirty="0"/>
          </a:p>
        </p:txBody>
      </p:sp>
    </p:spTree>
    <p:extLst>
      <p:ext uri="{BB962C8B-B14F-4D97-AF65-F5344CB8AC3E}">
        <p14:creationId xmlns:p14="http://schemas.microsoft.com/office/powerpoint/2010/main" val="1465845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Calibri" pitchFamily="34" charset="0"/>
              </a:defRPr>
            </a:lvl9pPr>
          </a:lstStyle>
          <a:p>
            <a:pPr algn="ctr">
              <a:buSzPct val="100000"/>
            </a:pPr>
            <a:endParaRPr lang="de-DE" sz="4400" dirty="0">
              <a:solidFill>
                <a:srgbClr val="000000"/>
              </a:solidFill>
              <a:cs typeface="Arial" charset="0"/>
            </a:endParaRPr>
          </a:p>
        </p:txBody>
      </p:sp>
      <p:sp>
        <p:nvSpPr>
          <p:cNvPr id="89091" name="Text Box 3"/>
          <p:cNvSpPr txBox="1">
            <a:spLocks noChangeArrowheads="1"/>
          </p:cNvSpPr>
          <p:nvPr/>
        </p:nvSpPr>
        <p:spPr bwMode="auto">
          <a:xfrm>
            <a:off x="1981200" y="1600200"/>
            <a:ext cx="8229600" cy="530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defTabSz="4492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1pPr>
            <a:lvl2pPr marL="741363" indent="-284163" defTabSz="4492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2pPr>
            <a:lvl3pPr marL="1143000" indent="-228600" defTabSz="4492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3pPr>
            <a:lvl4pPr marL="1600200" indent="-228600" defTabSz="4492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4pPr>
            <a:lvl5pPr marL="2057400" indent="-228600" defTabSz="4492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5pPr>
            <a:lvl6pPr marL="2514600" indent="-228600" defTabSz="449263" fontAlgn="base">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6pPr>
            <a:lvl7pPr marL="2971800" indent="-228600" defTabSz="449263" fontAlgn="base">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7pPr>
            <a:lvl8pPr marL="3429000" indent="-228600" defTabSz="449263" fontAlgn="base">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8pPr>
            <a:lvl9pPr marL="3886200" indent="-228600" defTabSz="449263" fontAlgn="base">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Calibri" pitchFamily="34" charset="0"/>
              </a:defRPr>
            </a:lvl9pPr>
          </a:lstStyle>
          <a:p>
            <a:pPr>
              <a:spcBef>
                <a:spcPts val="600"/>
              </a:spcBef>
              <a:buClr>
                <a:srgbClr val="000000"/>
              </a:buClr>
              <a:buSzPct val="100000"/>
            </a:pPr>
            <a:endParaRPr lang="de-DE" sz="2400" dirty="0">
              <a:solidFill>
                <a:srgbClr val="000000"/>
              </a:solidFill>
              <a:cs typeface="Arial" charset="0"/>
            </a:endParaRPr>
          </a:p>
        </p:txBody>
      </p:sp>
      <p:sp>
        <p:nvSpPr>
          <p:cNvPr id="4" name="Title 3"/>
          <p:cNvSpPr>
            <a:spLocks noGrp="1"/>
          </p:cNvSpPr>
          <p:nvPr>
            <p:ph type="title"/>
          </p:nvPr>
        </p:nvSpPr>
        <p:spPr/>
        <p:txBody>
          <a:bodyPr/>
          <a:lstStyle/>
          <a:p>
            <a:r>
              <a:rPr lang="de-DE" dirty="0"/>
              <a:t>Franco-Prussian War, 1870-71</a:t>
            </a:r>
            <a:r>
              <a:rPr lang="de-DE" dirty="0" smtClean="0"/>
              <a:t>: War Summary</a:t>
            </a:r>
            <a:endParaRPr lang="de-DE" dirty="0"/>
          </a:p>
        </p:txBody>
      </p:sp>
      <p:sp>
        <p:nvSpPr>
          <p:cNvPr id="3" name="Content Placeholder 2"/>
          <p:cNvSpPr>
            <a:spLocks noGrp="1"/>
          </p:cNvSpPr>
          <p:nvPr>
            <p:ph idx="1"/>
          </p:nvPr>
        </p:nvSpPr>
        <p:spPr/>
        <p:txBody>
          <a:bodyPr>
            <a:normAutofit lnSpcReduction="10000"/>
          </a:bodyPr>
          <a:lstStyle/>
          <a:p>
            <a:pPr>
              <a:spcBef>
                <a:spcPts val="700"/>
              </a:spcBef>
              <a:buClr>
                <a:srgbClr val="000000"/>
              </a:buClr>
              <a:buSzPct val="100000"/>
              <a:buFont typeface="Arial" charset="0"/>
              <a:buChar char="•"/>
            </a:pPr>
            <a:r>
              <a:rPr lang="de-DE" dirty="0">
                <a:solidFill>
                  <a:srgbClr val="000000"/>
                </a:solidFill>
                <a:cs typeface="Arial" charset="0"/>
              </a:rPr>
              <a:t>France </a:t>
            </a:r>
            <a:r>
              <a:rPr lang="de-DE" dirty="0" smtClean="0">
                <a:solidFill>
                  <a:srgbClr val="000000"/>
                </a:solidFill>
                <a:cs typeface="Arial" charset="0"/>
              </a:rPr>
              <a:t>declared war </a:t>
            </a:r>
            <a:r>
              <a:rPr lang="de-DE" dirty="0">
                <a:solidFill>
                  <a:srgbClr val="000000"/>
                </a:solidFill>
                <a:cs typeface="Arial" charset="0"/>
              </a:rPr>
              <a:t>on July 19, </a:t>
            </a:r>
            <a:r>
              <a:rPr lang="de-DE" dirty="0" smtClean="0">
                <a:solidFill>
                  <a:srgbClr val="000000"/>
                </a:solidFill>
                <a:cs typeface="Arial" charset="0"/>
              </a:rPr>
              <a:t>1870 </a:t>
            </a:r>
            <a:endParaRPr lang="de-DE" dirty="0">
              <a:solidFill>
                <a:srgbClr val="000000"/>
              </a:solidFill>
              <a:cs typeface="Arial" charset="0"/>
            </a:endParaRPr>
          </a:p>
          <a:p>
            <a:pPr>
              <a:spcBef>
                <a:spcPts val="700"/>
              </a:spcBef>
              <a:buClr>
                <a:srgbClr val="000000"/>
              </a:buClr>
              <a:buSzPct val="100000"/>
              <a:buFont typeface="Arial" charset="0"/>
              <a:buChar char="•"/>
            </a:pPr>
            <a:r>
              <a:rPr lang="de-DE" dirty="0">
                <a:solidFill>
                  <a:srgbClr val="000000"/>
                </a:solidFill>
                <a:cs typeface="Arial" charset="0"/>
              </a:rPr>
              <a:t>German </a:t>
            </a:r>
            <a:r>
              <a:rPr lang="de-DE" dirty="0" smtClean="0">
                <a:solidFill>
                  <a:srgbClr val="000000"/>
                </a:solidFill>
                <a:cs typeface="Arial" charset="0"/>
              </a:rPr>
              <a:t>states‘ </a:t>
            </a:r>
            <a:r>
              <a:rPr lang="de-DE" dirty="0">
                <a:solidFill>
                  <a:srgbClr val="000000"/>
                </a:solidFill>
                <a:cs typeface="Arial" charset="0"/>
              </a:rPr>
              <a:t>militaries unite under </a:t>
            </a:r>
            <a:r>
              <a:rPr lang="de-DE" dirty="0" smtClean="0">
                <a:solidFill>
                  <a:srgbClr val="000000"/>
                </a:solidFill>
                <a:cs typeface="Arial" charset="0"/>
              </a:rPr>
              <a:t>Wilhelm</a:t>
            </a:r>
            <a:endParaRPr lang="de-DE" dirty="0">
              <a:solidFill>
                <a:srgbClr val="000000"/>
              </a:solidFill>
              <a:cs typeface="Arial" charset="0"/>
            </a:endParaRPr>
          </a:p>
          <a:p>
            <a:pPr lvl="1">
              <a:spcBef>
                <a:spcPts val="600"/>
              </a:spcBef>
              <a:buClr>
                <a:srgbClr val="000000"/>
              </a:buClr>
              <a:buSzPct val="100000"/>
              <a:buFont typeface="Arial" charset="0"/>
              <a:buChar char="–"/>
            </a:pPr>
            <a:r>
              <a:rPr lang="de-DE" dirty="0" smtClean="0">
                <a:solidFill>
                  <a:srgbClr val="000000"/>
                </a:solidFill>
                <a:cs typeface="Arial" charset="0"/>
              </a:rPr>
              <a:t>1,200,000 NGC  vs. 910,000 French Troops</a:t>
            </a:r>
          </a:p>
          <a:p>
            <a:pPr>
              <a:spcBef>
                <a:spcPts val="700"/>
              </a:spcBef>
              <a:buClr>
                <a:srgbClr val="000000"/>
              </a:buClr>
              <a:buSzPct val="100000"/>
              <a:buFont typeface="Arial" charset="0"/>
              <a:buChar char="•"/>
            </a:pPr>
            <a:r>
              <a:rPr lang="de-DE" dirty="0" smtClean="0">
                <a:solidFill>
                  <a:srgbClr val="000000"/>
                </a:solidFill>
                <a:cs typeface="Arial" charset="0"/>
              </a:rPr>
              <a:t>Swift, decisive NGC victories</a:t>
            </a:r>
          </a:p>
          <a:p>
            <a:pPr lvl="1">
              <a:spcBef>
                <a:spcPts val="700"/>
              </a:spcBef>
              <a:buClr>
                <a:srgbClr val="000000"/>
              </a:buClr>
              <a:buSzPct val="100000"/>
              <a:buFont typeface="Arial" charset="0"/>
              <a:buChar char="•"/>
            </a:pPr>
            <a:r>
              <a:rPr lang="de-DE" dirty="0" smtClean="0">
                <a:solidFill>
                  <a:srgbClr val="000000"/>
                </a:solidFill>
                <a:cs typeface="Arial" charset="0"/>
              </a:rPr>
              <a:t>September 1870 in Sedan (Napoleon III captured, Provisional government formed)</a:t>
            </a:r>
          </a:p>
          <a:p>
            <a:pPr lvl="1">
              <a:spcBef>
                <a:spcPts val="700"/>
              </a:spcBef>
              <a:buClr>
                <a:srgbClr val="000000"/>
              </a:buClr>
              <a:buSzPct val="100000"/>
              <a:buFont typeface="Arial" charset="0"/>
              <a:buChar char="•"/>
            </a:pPr>
            <a:r>
              <a:rPr lang="de-DE" dirty="0" smtClean="0">
                <a:solidFill>
                  <a:srgbClr val="000000"/>
                </a:solidFill>
                <a:cs typeface="Arial" charset="0"/>
              </a:rPr>
              <a:t>October 1870 in Metz</a:t>
            </a:r>
          </a:p>
          <a:p>
            <a:pPr lvl="1">
              <a:spcBef>
                <a:spcPts val="700"/>
              </a:spcBef>
              <a:buClr>
                <a:srgbClr val="000000"/>
              </a:buClr>
              <a:buSzPct val="100000"/>
              <a:buFont typeface="Arial" charset="0"/>
              <a:buChar char="•"/>
            </a:pPr>
            <a:r>
              <a:rPr lang="de-DE" dirty="0" smtClean="0">
                <a:solidFill>
                  <a:srgbClr val="000000"/>
                </a:solidFill>
                <a:cs typeface="Arial" charset="0"/>
              </a:rPr>
              <a:t>September 1870 - January 1871, Seige of Paris</a:t>
            </a:r>
          </a:p>
          <a:p>
            <a:pPr>
              <a:spcBef>
                <a:spcPts val="700"/>
              </a:spcBef>
              <a:buClr>
                <a:srgbClr val="000000"/>
              </a:buClr>
              <a:buSzPct val="100000"/>
              <a:buFont typeface="Arial" charset="0"/>
              <a:buChar char="•"/>
            </a:pPr>
            <a:r>
              <a:rPr lang="de-DE" dirty="0" smtClean="0">
                <a:solidFill>
                  <a:srgbClr val="000000"/>
                </a:solidFill>
                <a:cs typeface="Arial" charset="0"/>
              </a:rPr>
              <a:t>January </a:t>
            </a:r>
            <a:r>
              <a:rPr lang="de-DE" dirty="0">
                <a:solidFill>
                  <a:srgbClr val="000000"/>
                </a:solidFill>
                <a:cs typeface="Arial" charset="0"/>
              </a:rPr>
              <a:t>28, </a:t>
            </a:r>
            <a:r>
              <a:rPr lang="de-DE" dirty="0" smtClean="0">
                <a:solidFill>
                  <a:srgbClr val="000000"/>
                </a:solidFill>
                <a:cs typeface="Arial" charset="0"/>
              </a:rPr>
              <a:t>1871 – Surrender </a:t>
            </a:r>
          </a:p>
          <a:p>
            <a:pPr>
              <a:spcBef>
                <a:spcPts val="700"/>
              </a:spcBef>
              <a:buClr>
                <a:srgbClr val="000000"/>
              </a:buClr>
              <a:buSzPct val="100000"/>
              <a:buFont typeface="Arial" charset="0"/>
              <a:buChar char="•"/>
            </a:pPr>
            <a:r>
              <a:rPr lang="de-DE" dirty="0" smtClean="0">
                <a:solidFill>
                  <a:srgbClr val="000000"/>
                </a:solidFill>
                <a:cs typeface="Arial" charset="0"/>
              </a:rPr>
              <a:t>28,000 NGC losses vs. 139,000 French losses </a:t>
            </a:r>
            <a:endParaRPr lang="de-DE" dirty="0">
              <a:solidFill>
                <a:srgbClr val="000000"/>
              </a:solidFill>
              <a:cs typeface="Arial" charset="0"/>
            </a:endParaRPr>
          </a:p>
          <a:p>
            <a:endParaRPr lang="de-DE" dirty="0"/>
          </a:p>
        </p:txBody>
      </p:sp>
    </p:spTree>
    <p:extLst>
      <p:ext uri="{BB962C8B-B14F-4D97-AF65-F5344CB8AC3E}">
        <p14:creationId xmlns:p14="http://schemas.microsoft.com/office/powerpoint/2010/main" val="23252496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French Surrender at Metz</a:t>
            </a:r>
            <a:endParaRPr lang="de-DE" dirty="0"/>
          </a:p>
        </p:txBody>
      </p:sp>
      <p:pic>
        <p:nvPicPr>
          <p:cNvPr id="1026" name="Picture 2" descr="https://upload.wikimedia.org/wikipedia/commons/4/41/Freyberg_%E2%80%93_%C3%9Cbergabe_von_Metz.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8861" y="1728788"/>
            <a:ext cx="9174277" cy="4231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7772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Franco-Prussian War, 1870-71</a:t>
            </a:r>
            <a:r>
              <a:rPr lang="de-DE" dirty="0" smtClean="0"/>
              <a:t>: Effects</a:t>
            </a:r>
            <a:endParaRPr lang="de-DE" dirty="0"/>
          </a:p>
        </p:txBody>
      </p:sp>
      <p:sp>
        <p:nvSpPr>
          <p:cNvPr id="3" name="Content Placeholder 2"/>
          <p:cNvSpPr>
            <a:spLocks noGrp="1"/>
          </p:cNvSpPr>
          <p:nvPr>
            <p:ph idx="1"/>
          </p:nvPr>
        </p:nvSpPr>
        <p:spPr/>
        <p:txBody>
          <a:bodyPr>
            <a:normAutofit/>
          </a:bodyPr>
          <a:lstStyle/>
          <a:p>
            <a:pPr>
              <a:spcBef>
                <a:spcPts val="700"/>
              </a:spcBef>
              <a:buClr>
                <a:srgbClr val="000000"/>
              </a:buClr>
              <a:buSzPct val="100000"/>
              <a:buFont typeface="Arial" charset="0"/>
              <a:buChar char="•"/>
            </a:pPr>
            <a:r>
              <a:rPr lang="de-DE" sz="3600" dirty="0" smtClean="0">
                <a:solidFill>
                  <a:srgbClr val="000000"/>
                </a:solidFill>
                <a:cs typeface="Arial" charset="0"/>
              </a:rPr>
              <a:t>Prussian military feared</a:t>
            </a:r>
          </a:p>
          <a:p>
            <a:pPr>
              <a:spcBef>
                <a:spcPts val="700"/>
              </a:spcBef>
              <a:buClr>
                <a:srgbClr val="000000"/>
              </a:buClr>
              <a:buSzPct val="100000"/>
              <a:buFont typeface="Arial" charset="0"/>
              <a:buChar char="•"/>
            </a:pPr>
            <a:r>
              <a:rPr lang="de-DE" sz="3600" dirty="0" smtClean="0">
                <a:solidFill>
                  <a:srgbClr val="000000"/>
                </a:solidFill>
                <a:cs typeface="Arial" charset="0"/>
              </a:rPr>
              <a:t>May </a:t>
            </a:r>
            <a:r>
              <a:rPr lang="de-DE" sz="3600" dirty="0">
                <a:solidFill>
                  <a:srgbClr val="000000"/>
                </a:solidFill>
                <a:cs typeface="Arial" charset="0"/>
              </a:rPr>
              <a:t>10, 1871: </a:t>
            </a:r>
            <a:r>
              <a:rPr lang="de-DE" sz="3600" dirty="0">
                <a:solidFill>
                  <a:srgbClr val="FF0000"/>
                </a:solidFill>
                <a:cs typeface="Arial" charset="0"/>
              </a:rPr>
              <a:t>Treaty of Frankfurt</a:t>
            </a:r>
          </a:p>
          <a:p>
            <a:pPr lvl="1">
              <a:spcBef>
                <a:spcPts val="700"/>
              </a:spcBef>
              <a:buClr>
                <a:srgbClr val="000000"/>
              </a:buClr>
              <a:buSzPct val="100000"/>
              <a:buFont typeface="Arial" charset="0"/>
              <a:buChar char="•"/>
            </a:pPr>
            <a:r>
              <a:rPr lang="de-DE" sz="3600" dirty="0" smtClean="0">
                <a:solidFill>
                  <a:srgbClr val="000000"/>
                </a:solidFill>
                <a:cs typeface="Arial" charset="0"/>
              </a:rPr>
              <a:t>Alsace </a:t>
            </a:r>
            <a:r>
              <a:rPr lang="de-DE" sz="3600" dirty="0">
                <a:solidFill>
                  <a:srgbClr val="000000"/>
                </a:solidFill>
                <a:cs typeface="Arial" charset="0"/>
              </a:rPr>
              <a:t>and part of Lorraine ceded to </a:t>
            </a:r>
            <a:r>
              <a:rPr lang="de-DE" sz="3600" dirty="0" smtClean="0">
                <a:solidFill>
                  <a:srgbClr val="000000"/>
                </a:solidFill>
                <a:cs typeface="Arial" charset="0"/>
              </a:rPr>
              <a:t>Germany</a:t>
            </a:r>
          </a:p>
          <a:p>
            <a:pPr lvl="1">
              <a:spcBef>
                <a:spcPts val="700"/>
              </a:spcBef>
              <a:buClr>
                <a:srgbClr val="000000"/>
              </a:buClr>
              <a:buSzPct val="100000"/>
              <a:buFont typeface="Arial" charset="0"/>
              <a:buChar char="•"/>
            </a:pPr>
            <a:r>
              <a:rPr lang="de-DE" sz="3600" dirty="0" smtClean="0">
                <a:solidFill>
                  <a:srgbClr val="000000"/>
                </a:solidFill>
                <a:cs typeface="Arial" charset="0"/>
              </a:rPr>
              <a:t>War </a:t>
            </a:r>
            <a:r>
              <a:rPr lang="de-DE" sz="3600" dirty="0" smtClean="0">
                <a:solidFill>
                  <a:srgbClr val="000000"/>
                </a:solidFill>
                <a:cs typeface="Arial" charset="0"/>
              </a:rPr>
              <a:t>reparations </a:t>
            </a:r>
            <a:r>
              <a:rPr lang="de-DE" sz="3600" dirty="0">
                <a:solidFill>
                  <a:srgbClr val="000000"/>
                </a:solidFill>
                <a:cs typeface="Arial" charset="0"/>
              </a:rPr>
              <a:t>of 5 billion gold francs </a:t>
            </a:r>
            <a:endParaRPr lang="de-DE" sz="3600" dirty="0" smtClean="0">
              <a:solidFill>
                <a:srgbClr val="000000"/>
              </a:solidFill>
              <a:cs typeface="Arial" charset="0"/>
            </a:endParaRPr>
          </a:p>
          <a:p>
            <a:pPr>
              <a:spcBef>
                <a:spcPts val="700"/>
              </a:spcBef>
              <a:buClr>
                <a:srgbClr val="000000"/>
              </a:buClr>
              <a:buSzPct val="100000"/>
              <a:buFont typeface="Arial" charset="0"/>
              <a:buChar char="•"/>
            </a:pPr>
            <a:r>
              <a:rPr lang="de-DE" sz="3600" dirty="0" smtClean="0">
                <a:solidFill>
                  <a:srgbClr val="000000"/>
                </a:solidFill>
                <a:cs typeface="Arial" charset="0"/>
              </a:rPr>
              <a:t>German nationalism </a:t>
            </a:r>
          </a:p>
          <a:p>
            <a:pPr>
              <a:spcBef>
                <a:spcPts val="700"/>
              </a:spcBef>
              <a:buClr>
                <a:srgbClr val="000000"/>
              </a:buClr>
              <a:buSzPct val="100000"/>
              <a:buFont typeface="Arial" charset="0"/>
              <a:buChar char="•"/>
            </a:pPr>
            <a:r>
              <a:rPr lang="de-DE" sz="3600" dirty="0" smtClean="0">
                <a:solidFill>
                  <a:srgbClr val="000000"/>
                </a:solidFill>
                <a:cs typeface="Arial" charset="0"/>
              </a:rPr>
              <a:t>New </a:t>
            </a:r>
            <a:r>
              <a:rPr lang="de-DE" sz="3600" dirty="0" smtClean="0">
                <a:solidFill>
                  <a:srgbClr val="000000"/>
                </a:solidFill>
                <a:cs typeface="Arial" charset="0"/>
              </a:rPr>
              <a:t>“Balance </a:t>
            </a:r>
            <a:r>
              <a:rPr lang="de-DE" sz="3600" dirty="0" smtClean="0">
                <a:solidFill>
                  <a:srgbClr val="000000"/>
                </a:solidFill>
                <a:cs typeface="Arial" charset="0"/>
              </a:rPr>
              <a:t>of </a:t>
            </a:r>
            <a:r>
              <a:rPr lang="de-DE" sz="3600" dirty="0" smtClean="0">
                <a:solidFill>
                  <a:srgbClr val="000000"/>
                </a:solidFill>
                <a:cs typeface="Arial" charset="0"/>
              </a:rPr>
              <a:t>Power“ </a:t>
            </a:r>
            <a:r>
              <a:rPr lang="de-DE" sz="3600" dirty="0" smtClean="0">
                <a:solidFill>
                  <a:srgbClr val="000000"/>
                </a:solidFill>
                <a:cs typeface="Arial" charset="0"/>
              </a:rPr>
              <a:t>in Europe</a:t>
            </a:r>
          </a:p>
          <a:p>
            <a:pPr>
              <a:spcBef>
                <a:spcPts val="700"/>
              </a:spcBef>
              <a:buClr>
                <a:srgbClr val="000000"/>
              </a:buClr>
              <a:buSzPct val="100000"/>
              <a:buFont typeface="Arial" charset="0"/>
              <a:buChar char="•"/>
            </a:pPr>
            <a:endParaRPr lang="de-DE" sz="3600" dirty="0">
              <a:solidFill>
                <a:srgbClr val="000000"/>
              </a:solidFill>
              <a:cs typeface="Arial" charset="0"/>
            </a:endParaRPr>
          </a:p>
          <a:p>
            <a:endParaRPr lang="de-DE" sz="3600" dirty="0"/>
          </a:p>
        </p:txBody>
      </p:sp>
    </p:spTree>
    <p:extLst>
      <p:ext uri="{BB962C8B-B14F-4D97-AF65-F5344CB8AC3E}">
        <p14:creationId xmlns:p14="http://schemas.microsoft.com/office/powerpoint/2010/main" val="37143948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5422307"/>
            <a:ext cx="5562601" cy="1325563"/>
          </a:xfrm>
        </p:spPr>
        <p:txBody>
          <a:bodyPr>
            <a:normAutofit/>
          </a:bodyPr>
          <a:lstStyle/>
          <a:p>
            <a:pPr algn="ctr"/>
            <a:r>
              <a:rPr lang="en-US" sz="2400" dirty="0"/>
              <a:t>Napoleon </a:t>
            </a:r>
            <a:r>
              <a:rPr lang="en-US" sz="2400" dirty="0" smtClean="0"/>
              <a:t>III</a:t>
            </a:r>
            <a:r>
              <a:rPr lang="en-US" sz="2400" dirty="0"/>
              <a:t> and Bismarck talk after Napoleon's capture at the Battle of Sedan </a:t>
            </a:r>
            <a:r>
              <a:rPr lang="en-US" sz="2400" dirty="0" smtClean="0"/>
              <a:t/>
            </a:r>
            <a:br>
              <a:rPr lang="en-US" sz="2400" dirty="0" smtClean="0"/>
            </a:br>
            <a:endParaRPr lang="de-DE" sz="2400" dirty="0"/>
          </a:p>
        </p:txBody>
      </p:sp>
      <p:pic>
        <p:nvPicPr>
          <p:cNvPr id="7" name="Content Placeholder 6"/>
          <p:cNvPicPr>
            <a:picLocks noGrp="1" noChangeAspect="1"/>
          </p:cNvPicPr>
          <p:nvPr>
            <p:ph idx="1"/>
          </p:nvPr>
        </p:nvPicPr>
        <p:blipFill>
          <a:blip r:embed="rId2"/>
          <a:stretch>
            <a:fillRect/>
          </a:stretch>
        </p:blipFill>
        <p:spPr>
          <a:xfrm>
            <a:off x="2743201" y="381000"/>
            <a:ext cx="5715000" cy="4771335"/>
          </a:xfrm>
          <a:prstGeom prst="rect">
            <a:avLst/>
          </a:prstGeom>
        </p:spPr>
      </p:pic>
    </p:spTree>
    <p:extLst>
      <p:ext uri="{BB962C8B-B14F-4D97-AF65-F5344CB8AC3E}">
        <p14:creationId xmlns:p14="http://schemas.microsoft.com/office/powerpoint/2010/main" val="392223463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280193"/>
            <a:ext cx="8424936" cy="63085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205998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normAutofit fontScale="90000"/>
          </a:bodyPr>
          <a:lstStyle/>
          <a:p>
            <a:r>
              <a:rPr lang="de-DE" dirty="0"/>
              <a:t>Proclamation of the German Republic, </a:t>
            </a:r>
            <a:r>
              <a:rPr lang="de-DE" dirty="0" smtClean="0"/>
              <a:t>18 </a:t>
            </a:r>
            <a:r>
              <a:rPr lang="de-DE" dirty="0"/>
              <a:t>January 1871 at Hall of Mirrors  at Versailles </a:t>
            </a:r>
            <a:br>
              <a:rPr lang="de-DE" dirty="0"/>
            </a:br>
            <a:endParaRPr lang="de-DE" dirty="0"/>
          </a:p>
        </p:txBody>
      </p:sp>
      <p:sp>
        <p:nvSpPr>
          <p:cNvPr id="3" name="Content Placeholder 2"/>
          <p:cNvSpPr>
            <a:spLocks noGrp="1"/>
          </p:cNvSpPr>
          <p:nvPr>
            <p:ph idx="1"/>
          </p:nvPr>
        </p:nvSpPr>
        <p:spPr/>
        <p:txBody>
          <a:bodyPr>
            <a:normAutofit/>
          </a:bodyPr>
          <a:lstStyle/>
          <a:p>
            <a:pPr marL="0" indent="0">
              <a:lnSpc>
                <a:spcPct val="90000"/>
              </a:lnSpc>
              <a:buNone/>
            </a:pPr>
            <a:endParaRPr lang="de-DE" sz="3000" dirty="0"/>
          </a:p>
          <a:p>
            <a:pPr>
              <a:lnSpc>
                <a:spcPct val="90000"/>
              </a:lnSpc>
            </a:pPr>
            <a:endParaRPr lang="de-DE" sz="3000" dirty="0"/>
          </a:p>
        </p:txBody>
      </p:sp>
      <p:pic>
        <p:nvPicPr>
          <p:cNvPr id="2" name="Picture 1"/>
          <p:cNvPicPr>
            <a:picLocks noChangeAspect="1"/>
          </p:cNvPicPr>
          <p:nvPr/>
        </p:nvPicPr>
        <p:blipFill>
          <a:blip r:embed="rId2"/>
          <a:stretch>
            <a:fillRect/>
          </a:stretch>
        </p:blipFill>
        <p:spPr>
          <a:xfrm>
            <a:off x="2362200" y="1486476"/>
            <a:ext cx="6958832" cy="5219124"/>
          </a:xfrm>
          <a:prstGeom prst="rect">
            <a:avLst/>
          </a:prstGeom>
        </p:spPr>
      </p:pic>
    </p:spTree>
    <p:extLst>
      <p:ext uri="{BB962C8B-B14F-4D97-AF65-F5344CB8AC3E}">
        <p14:creationId xmlns:p14="http://schemas.microsoft.com/office/powerpoint/2010/main" val="42646499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4584</Words>
  <Application>Microsoft Office PowerPoint</Application>
  <PresentationFormat>Widescreen</PresentationFormat>
  <Paragraphs>516</Paragraphs>
  <Slides>102</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102</vt:i4>
      </vt:variant>
    </vt:vector>
  </HeadingPairs>
  <TitlesOfParts>
    <vt:vector size="111" baseType="lpstr">
      <vt:lpstr>Arial</vt:lpstr>
      <vt:lpstr>BlackChancery</vt:lpstr>
      <vt:lpstr>Calibri</vt:lpstr>
      <vt:lpstr>Calibri Light</vt:lpstr>
      <vt:lpstr>Lucida Sans Unicode</vt:lpstr>
      <vt:lpstr>Times New Roman</vt:lpstr>
      <vt:lpstr>Verdana</vt:lpstr>
      <vt:lpstr>Wingdings</vt:lpstr>
      <vt:lpstr>Office Theme</vt:lpstr>
      <vt:lpstr>300 Germanies to 1:  The Road to the Second Reich </vt:lpstr>
      <vt:lpstr>Lecture Outline </vt:lpstr>
      <vt:lpstr>Lecture Outline </vt:lpstr>
      <vt:lpstr>What is a Nation?</vt:lpstr>
      <vt:lpstr>“300 Germanies” in the HRE (962-1806)    </vt:lpstr>
      <vt:lpstr>Holy? </vt:lpstr>
      <vt:lpstr>Roman?</vt:lpstr>
      <vt:lpstr>Empire?</vt:lpstr>
      <vt:lpstr>PowerPoint Presentation</vt:lpstr>
      <vt:lpstr>PowerPoint Presentation</vt:lpstr>
      <vt:lpstr>French Revolution &amp; Napoleonic Wars</vt:lpstr>
      <vt:lpstr>French Revolution &amp; Napoleonic Wars</vt:lpstr>
      <vt:lpstr>Europe in 1812 </vt:lpstr>
      <vt:lpstr>PowerPoint Presentation</vt:lpstr>
      <vt:lpstr>PowerPoint Presentation</vt:lpstr>
      <vt:lpstr>PowerPoint Presentation</vt:lpstr>
      <vt:lpstr>Before / After the Congress of Vienna</vt:lpstr>
      <vt:lpstr>Analysis of Congress of Vienna </vt:lpstr>
      <vt:lpstr>Analysis of Congress of Vienna on Prussia and Germany </vt:lpstr>
      <vt:lpstr>Congress of Vienna’s Impact on Prussia</vt:lpstr>
      <vt:lpstr>''Siamese Twins'':  Zollverein &amp; Railroads  </vt:lpstr>
      <vt:lpstr>  ''Siamese Twins'':  Zollverein &amp; Railroads  </vt:lpstr>
      <vt:lpstr>The Zollverein (1818)</vt:lpstr>
      <vt:lpstr>The Zollverein (1818)</vt:lpstr>
      <vt:lpstr>PowerPoint Presentation</vt:lpstr>
      <vt:lpstr>The Zollverein (1818)</vt:lpstr>
      <vt:lpstr>The Railroads </vt:lpstr>
      <vt:lpstr>The Railroads </vt:lpstr>
      <vt:lpstr>The Railroads </vt:lpstr>
      <vt:lpstr>German Railway Maps from 1840 &amp; 1880</vt:lpstr>
      <vt:lpstr>PowerPoint Presentation</vt:lpstr>
      <vt:lpstr>German Railway System in 1849</vt:lpstr>
      <vt:lpstr>  ''Siamese Twins'':  Zollverein &amp; Railroads  </vt:lpstr>
      <vt:lpstr>  ''Siamese Twins“ to Vormärz  </vt:lpstr>
      <vt:lpstr> </vt:lpstr>
      <vt:lpstr>The Congress of Vienna (1815) </vt:lpstr>
      <vt:lpstr>German Nationalism and Identity during Vormärz (1815-1848)</vt:lpstr>
      <vt:lpstr>German Nationalism and Identity during Vormärz (1815-1848)</vt:lpstr>
      <vt:lpstr>German Nationalism and Identity during Vormärz (1815-1848)</vt:lpstr>
      <vt:lpstr>Student Unions (Burschenschaften) and Young Germany  </vt:lpstr>
      <vt:lpstr>Heinrich von Gagern (1799-1880) Letter to his father about German students (1818)</vt:lpstr>
      <vt:lpstr>Ernst Moritz Arndt and German Nationalism</vt:lpstr>
      <vt:lpstr>The Wartburg Festival (1819)</vt:lpstr>
      <vt:lpstr>The Wartburg Festival (1819)</vt:lpstr>
      <vt:lpstr>The Wartburg Festival (1819)</vt:lpstr>
      <vt:lpstr>Murder of August von Kotzebue  by Karl Ludwig Sand</vt:lpstr>
      <vt:lpstr>The Carlsbad Decrees (1819)</vt:lpstr>
      <vt:lpstr>The Carlsbad Decrees (1819)</vt:lpstr>
      <vt:lpstr>The Carlsbad Decrees (1819)</vt:lpstr>
      <vt:lpstr>The Carlsbad Decrees (1819)</vt:lpstr>
      <vt:lpstr>Hambach Festival (1832) </vt:lpstr>
      <vt:lpstr>Hambach Festival (1832) </vt:lpstr>
      <vt:lpstr>Hambach Festival (1832) </vt:lpstr>
      <vt:lpstr>Hambach Festival (1832) </vt:lpstr>
      <vt:lpstr>Hambach Festival (1832) </vt:lpstr>
      <vt:lpstr>Göttingen Seven (1837) </vt:lpstr>
      <vt:lpstr>Frankfurt Parliament (1848-49) </vt:lpstr>
      <vt:lpstr>Timeline of Revolutions of 1848 </vt:lpstr>
      <vt:lpstr>PowerPoint Presentation</vt:lpstr>
      <vt:lpstr>Demands of Frankfurt Parliament (1848-49) </vt:lpstr>
      <vt:lpstr>Frankfurt Parliament (1848-49) </vt:lpstr>
      <vt:lpstr>Challenges of the Frankfurt Parliament: Law and Order </vt:lpstr>
      <vt:lpstr>PowerPoint Presentation</vt:lpstr>
      <vt:lpstr>Challenges of the Frankfurt Parliament: Factionalism </vt:lpstr>
      <vt:lpstr>Challenges of the Frankfurt Parliament:  Political Legitimacy  </vt:lpstr>
      <vt:lpstr>"There is no power on earth that can succeed in making me transform the natural relationship between prince and people ... into a constitutional relationship, and I never will permit a written sheet of paper to come between our God in heaven and this land ... to rule us with its paragraphs and supplant the old, sacred loyalty."     -Frederick William IV </vt:lpstr>
      <vt:lpstr>Challenges of the Frankfurt Parliament: Schleswig-Holstein Question </vt:lpstr>
      <vt:lpstr>Challenges of the Frankfurt Parliament: Relations with Austria </vt:lpstr>
      <vt:lpstr>Johann Gustav Droysen: Speech to the Frankfurt Assembly, 1848</vt:lpstr>
      <vt:lpstr>Austrian Prime Minister, Prince Schwarzenberg </vt:lpstr>
      <vt:lpstr>Legacy of the Frankfurt Parliament:</vt:lpstr>
      <vt:lpstr>Erfurt Union (1850)  </vt:lpstr>
      <vt:lpstr>Treaty of Olmütz (1850) </vt:lpstr>
      <vt:lpstr>Prussian Militarism </vt:lpstr>
      <vt:lpstr>von Roon, von Moltke, and Clausewitz</vt:lpstr>
      <vt:lpstr>Schleswig-Holstein Question</vt:lpstr>
      <vt:lpstr>Schleswig-Holstein Question</vt:lpstr>
      <vt:lpstr>PowerPoint Presentation</vt:lpstr>
      <vt:lpstr>Schleswig-Holstein Question</vt:lpstr>
      <vt:lpstr>Schleswig-Holstein Question</vt:lpstr>
      <vt:lpstr>Schleswig-Holstein Question</vt:lpstr>
      <vt:lpstr>The London Protocol, 1852</vt:lpstr>
      <vt:lpstr>Between London Protocol and War</vt:lpstr>
      <vt:lpstr>Second Schleswig War, 1864 </vt:lpstr>
      <vt:lpstr>Second Schleswig War, 1864 </vt:lpstr>
      <vt:lpstr>Austro-Prussian War, 1866</vt:lpstr>
      <vt:lpstr>Austro-Prussian War, 1866</vt:lpstr>
      <vt:lpstr>Austro-Prussian War, 1866</vt:lpstr>
      <vt:lpstr>Austro-Prussian War, 1866</vt:lpstr>
      <vt:lpstr>PowerPoint Presentation</vt:lpstr>
      <vt:lpstr>Franco-Prussian War, 1870-71: Causes  </vt:lpstr>
      <vt:lpstr>Franco-Prussian War, 1870-71: Causes </vt:lpstr>
      <vt:lpstr>Franco-Prussian War, 1870-71: Ems Telegram </vt:lpstr>
      <vt:lpstr>Franco-Prussian War, 1870-71: War Summary</vt:lpstr>
      <vt:lpstr>French Surrender at Metz</vt:lpstr>
      <vt:lpstr>Franco-Prussian War, 1870-71: Effects</vt:lpstr>
      <vt:lpstr>Napoleon III and Bismarck talk after Napoleon's capture at the Battle of Sedan  </vt:lpstr>
      <vt:lpstr>PowerPoint Presentation</vt:lpstr>
      <vt:lpstr>Proclamation of the German Republic, 18 January 1871 at Hall of Mirrors  at Versailles  </vt:lpstr>
      <vt:lpstr>The Imperial Proclamation, January 18, 1871</vt:lpstr>
      <vt:lpstr>More Than Iron and Blood</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300 Germanies to 1:  The Road to the Second Reich</dc:title>
  <dc:creator>Daniel Lazar</dc:creator>
  <cp:lastModifiedBy>Daniel Lazar</cp:lastModifiedBy>
  <cp:revision>78</cp:revision>
  <dcterms:created xsi:type="dcterms:W3CDTF">2015-10-31T08:21:37Z</dcterms:created>
  <dcterms:modified xsi:type="dcterms:W3CDTF">2015-11-03T16:56:07Z</dcterms:modified>
</cp:coreProperties>
</file>