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61" r:id="rId3"/>
    <p:sldId id="313" r:id="rId4"/>
    <p:sldId id="264" r:id="rId5"/>
    <p:sldId id="301" r:id="rId6"/>
    <p:sldId id="307" r:id="rId7"/>
    <p:sldId id="299" r:id="rId8"/>
    <p:sldId id="290" r:id="rId9"/>
    <p:sldId id="298" r:id="rId10"/>
    <p:sldId id="286" r:id="rId11"/>
    <p:sldId id="310" r:id="rId12"/>
    <p:sldId id="293" r:id="rId13"/>
    <p:sldId id="269" r:id="rId14"/>
    <p:sldId id="309" r:id="rId15"/>
    <p:sldId id="294" r:id="rId16"/>
    <p:sldId id="288" r:id="rId17"/>
    <p:sldId id="289" r:id="rId18"/>
    <p:sldId id="311" r:id="rId19"/>
    <p:sldId id="295" r:id="rId20"/>
    <p:sldId id="296" r:id="rId21"/>
    <p:sldId id="292" r:id="rId22"/>
    <p:sldId id="312" r:id="rId23"/>
    <p:sldId id="291" r:id="rId24"/>
    <p:sldId id="270" r:id="rId25"/>
    <p:sldId id="271" r:id="rId26"/>
    <p:sldId id="308" r:id="rId27"/>
    <p:sldId id="275" r:id="rId28"/>
    <p:sldId id="272" r:id="rId29"/>
    <p:sldId id="266" r:id="rId30"/>
    <p:sldId id="267" r:id="rId31"/>
    <p:sldId id="27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60"/>
  </p:normalViewPr>
  <p:slideViewPr>
    <p:cSldViewPr snapToGrid="0">
      <p:cViewPr varScale="1">
        <p:scale>
          <a:sx n="60" d="100"/>
          <a:sy n="60" d="100"/>
        </p:scale>
        <p:origin x="114"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DF22DE-9FF8-4296-878B-AD91317747D6}" type="datetimeFigureOut">
              <a:rPr lang="en-US" smtClean="0"/>
              <a:t>5/11/2020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2F0A62-AA02-4E79-A589-811AD4CA3D20}" type="slidenum">
              <a:rPr lang="en-US" smtClean="0"/>
              <a:t>‹#›</a:t>
            </a:fld>
            <a:endParaRPr lang="en-US"/>
          </a:p>
        </p:txBody>
      </p:sp>
    </p:spTree>
    <p:extLst>
      <p:ext uri="{BB962C8B-B14F-4D97-AF65-F5344CB8AC3E}">
        <p14:creationId xmlns:p14="http://schemas.microsoft.com/office/powerpoint/2010/main" val="1439922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Senator Theodore Green (RI). Johnson as Sen Majority Leader. Issue: 1957 CRA. Right Johnson seeking to get is old friend and SC appointee Abe Fortas to take Johnson’s nomination for SC Chief Justice, 1968 (Southern Dems blocked Fortas’ rise).</a:t>
            </a:r>
          </a:p>
        </p:txBody>
      </p:sp>
      <p:sp>
        <p:nvSpPr>
          <p:cNvPr id="4" name="Slide Number Placeholder 3"/>
          <p:cNvSpPr>
            <a:spLocks noGrp="1"/>
          </p:cNvSpPr>
          <p:nvPr>
            <p:ph type="sldNum" sz="quarter" idx="5"/>
          </p:nvPr>
        </p:nvSpPr>
        <p:spPr/>
        <p:txBody>
          <a:bodyPr/>
          <a:lstStyle/>
          <a:p>
            <a:fld id="{AC2F0A62-AA02-4E79-A589-811AD4CA3D20}" type="slidenum">
              <a:rPr lang="en-US" smtClean="0"/>
              <a:t>7</a:t>
            </a:fld>
            <a:endParaRPr lang="en-US"/>
          </a:p>
        </p:txBody>
      </p:sp>
    </p:spTree>
    <p:extLst>
      <p:ext uri="{BB962C8B-B14F-4D97-AF65-F5344CB8AC3E}">
        <p14:creationId xmlns:p14="http://schemas.microsoft.com/office/powerpoint/2010/main" val="2914042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Johnson Jan. 18, 1964. The Black leaders, from left, are, Roy Wilkins, James Farmer, Dr. Martin Luther King Jr., and Whitney Young.</a:t>
            </a:r>
          </a:p>
        </p:txBody>
      </p:sp>
      <p:sp>
        <p:nvSpPr>
          <p:cNvPr id="4" name="Slide Number Placeholder 3"/>
          <p:cNvSpPr>
            <a:spLocks noGrp="1"/>
          </p:cNvSpPr>
          <p:nvPr>
            <p:ph type="sldNum" sz="quarter" idx="5"/>
          </p:nvPr>
        </p:nvSpPr>
        <p:spPr/>
        <p:txBody>
          <a:bodyPr/>
          <a:lstStyle/>
          <a:p>
            <a:fld id="{AC2F0A62-AA02-4E79-A589-811AD4CA3D20}" type="slidenum">
              <a:rPr lang="en-US" smtClean="0"/>
              <a:t>18</a:t>
            </a:fld>
            <a:endParaRPr lang="en-US"/>
          </a:p>
        </p:txBody>
      </p:sp>
    </p:spTree>
    <p:extLst>
      <p:ext uri="{BB962C8B-B14F-4D97-AF65-F5344CB8AC3E}">
        <p14:creationId xmlns:p14="http://schemas.microsoft.com/office/powerpoint/2010/main" val="2226173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79B4D-4B4E-4D0E-8DB2-C1F96A416B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9B56FF-416C-4751-A302-3AA74B5A3A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035E04-ABD0-4558-9680-057C10E47F58}"/>
              </a:ext>
            </a:extLst>
          </p:cNvPr>
          <p:cNvSpPr>
            <a:spLocks noGrp="1"/>
          </p:cNvSpPr>
          <p:nvPr>
            <p:ph type="dt" sz="half" idx="10"/>
          </p:nvPr>
        </p:nvSpPr>
        <p:spPr/>
        <p:txBody>
          <a:bodyPr/>
          <a:lstStyle/>
          <a:p>
            <a:fld id="{EC4EC108-DFB4-4206-B9CE-8F0C69A9A83F}" type="datetimeFigureOut">
              <a:rPr lang="en-US" smtClean="0"/>
              <a:t>5/10/2020</a:t>
            </a:fld>
            <a:endParaRPr lang="en-US"/>
          </a:p>
        </p:txBody>
      </p:sp>
      <p:sp>
        <p:nvSpPr>
          <p:cNvPr id="5" name="Footer Placeholder 4">
            <a:extLst>
              <a:ext uri="{FF2B5EF4-FFF2-40B4-BE49-F238E27FC236}">
                <a16:creationId xmlns:a16="http://schemas.microsoft.com/office/drawing/2014/main" id="{24A3009E-7044-4413-978B-7637CE2365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23EC76-3008-48E6-BB1B-555A70623609}"/>
              </a:ext>
            </a:extLst>
          </p:cNvPr>
          <p:cNvSpPr>
            <a:spLocks noGrp="1"/>
          </p:cNvSpPr>
          <p:nvPr>
            <p:ph type="sldNum" sz="quarter" idx="12"/>
          </p:nvPr>
        </p:nvSpPr>
        <p:spPr/>
        <p:txBody>
          <a:bodyPr/>
          <a:lstStyle/>
          <a:p>
            <a:fld id="{E9F48687-DFA5-474D-8419-7B43FC9AD209}" type="slidenum">
              <a:rPr lang="en-US" smtClean="0"/>
              <a:t>‹#›</a:t>
            </a:fld>
            <a:endParaRPr lang="en-US"/>
          </a:p>
        </p:txBody>
      </p:sp>
    </p:spTree>
    <p:extLst>
      <p:ext uri="{BB962C8B-B14F-4D97-AF65-F5344CB8AC3E}">
        <p14:creationId xmlns:p14="http://schemas.microsoft.com/office/powerpoint/2010/main" val="3261593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74949-553B-474D-A212-A8606E71D3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A7CC8E-EE9A-402F-B117-4D07161B54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21582D-A1B6-4729-9023-9C8CE084ED33}"/>
              </a:ext>
            </a:extLst>
          </p:cNvPr>
          <p:cNvSpPr>
            <a:spLocks noGrp="1"/>
          </p:cNvSpPr>
          <p:nvPr>
            <p:ph type="dt" sz="half" idx="10"/>
          </p:nvPr>
        </p:nvSpPr>
        <p:spPr/>
        <p:txBody>
          <a:bodyPr/>
          <a:lstStyle/>
          <a:p>
            <a:fld id="{EC4EC108-DFB4-4206-B9CE-8F0C69A9A83F}" type="datetimeFigureOut">
              <a:rPr lang="en-US" smtClean="0"/>
              <a:t>5/10/2020</a:t>
            </a:fld>
            <a:endParaRPr lang="en-US"/>
          </a:p>
        </p:txBody>
      </p:sp>
      <p:sp>
        <p:nvSpPr>
          <p:cNvPr id="5" name="Footer Placeholder 4">
            <a:extLst>
              <a:ext uri="{FF2B5EF4-FFF2-40B4-BE49-F238E27FC236}">
                <a16:creationId xmlns:a16="http://schemas.microsoft.com/office/drawing/2014/main" id="{FD1EA05A-4CCA-4216-8DE0-C1B34E9191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C57726-8C44-43B0-AE9E-6B63799CAD71}"/>
              </a:ext>
            </a:extLst>
          </p:cNvPr>
          <p:cNvSpPr>
            <a:spLocks noGrp="1"/>
          </p:cNvSpPr>
          <p:nvPr>
            <p:ph type="sldNum" sz="quarter" idx="12"/>
          </p:nvPr>
        </p:nvSpPr>
        <p:spPr/>
        <p:txBody>
          <a:bodyPr/>
          <a:lstStyle/>
          <a:p>
            <a:fld id="{E9F48687-DFA5-474D-8419-7B43FC9AD209}" type="slidenum">
              <a:rPr lang="en-US" smtClean="0"/>
              <a:t>‹#›</a:t>
            </a:fld>
            <a:endParaRPr lang="en-US"/>
          </a:p>
        </p:txBody>
      </p:sp>
    </p:spTree>
    <p:extLst>
      <p:ext uri="{BB962C8B-B14F-4D97-AF65-F5344CB8AC3E}">
        <p14:creationId xmlns:p14="http://schemas.microsoft.com/office/powerpoint/2010/main" val="26947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67E65F-FF8D-4659-B25E-AF8C73B720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813AB2-3A4F-4ABC-AD8A-B6FAD9879C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C5331B-0492-4BB1-8D1F-23CD7D0D2271}"/>
              </a:ext>
            </a:extLst>
          </p:cNvPr>
          <p:cNvSpPr>
            <a:spLocks noGrp="1"/>
          </p:cNvSpPr>
          <p:nvPr>
            <p:ph type="dt" sz="half" idx="10"/>
          </p:nvPr>
        </p:nvSpPr>
        <p:spPr/>
        <p:txBody>
          <a:bodyPr/>
          <a:lstStyle/>
          <a:p>
            <a:fld id="{EC4EC108-DFB4-4206-B9CE-8F0C69A9A83F}" type="datetimeFigureOut">
              <a:rPr lang="en-US" smtClean="0"/>
              <a:t>5/10/2020</a:t>
            </a:fld>
            <a:endParaRPr lang="en-US"/>
          </a:p>
        </p:txBody>
      </p:sp>
      <p:sp>
        <p:nvSpPr>
          <p:cNvPr id="5" name="Footer Placeholder 4">
            <a:extLst>
              <a:ext uri="{FF2B5EF4-FFF2-40B4-BE49-F238E27FC236}">
                <a16:creationId xmlns:a16="http://schemas.microsoft.com/office/drawing/2014/main" id="{A73F2332-1F11-4A88-A6D4-32003C870B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F50F1B-35BF-433D-9B18-D29FECC593E5}"/>
              </a:ext>
            </a:extLst>
          </p:cNvPr>
          <p:cNvSpPr>
            <a:spLocks noGrp="1"/>
          </p:cNvSpPr>
          <p:nvPr>
            <p:ph type="sldNum" sz="quarter" idx="12"/>
          </p:nvPr>
        </p:nvSpPr>
        <p:spPr/>
        <p:txBody>
          <a:bodyPr/>
          <a:lstStyle/>
          <a:p>
            <a:fld id="{E9F48687-DFA5-474D-8419-7B43FC9AD209}" type="slidenum">
              <a:rPr lang="en-US" smtClean="0"/>
              <a:t>‹#›</a:t>
            </a:fld>
            <a:endParaRPr lang="en-US"/>
          </a:p>
        </p:txBody>
      </p:sp>
    </p:spTree>
    <p:extLst>
      <p:ext uri="{BB962C8B-B14F-4D97-AF65-F5344CB8AC3E}">
        <p14:creationId xmlns:p14="http://schemas.microsoft.com/office/powerpoint/2010/main" val="1759164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A921C-D86C-45CA-BFC3-8D47683BCE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F69CD8-4AE8-406F-95FE-5FCAACB66B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DF6191-2A20-4F3A-B834-F3E299677F44}"/>
              </a:ext>
            </a:extLst>
          </p:cNvPr>
          <p:cNvSpPr>
            <a:spLocks noGrp="1"/>
          </p:cNvSpPr>
          <p:nvPr>
            <p:ph type="dt" sz="half" idx="10"/>
          </p:nvPr>
        </p:nvSpPr>
        <p:spPr/>
        <p:txBody>
          <a:bodyPr/>
          <a:lstStyle/>
          <a:p>
            <a:fld id="{EC4EC108-DFB4-4206-B9CE-8F0C69A9A83F}" type="datetimeFigureOut">
              <a:rPr lang="en-US" smtClean="0"/>
              <a:t>5/10/2020</a:t>
            </a:fld>
            <a:endParaRPr lang="en-US"/>
          </a:p>
        </p:txBody>
      </p:sp>
      <p:sp>
        <p:nvSpPr>
          <p:cNvPr id="5" name="Footer Placeholder 4">
            <a:extLst>
              <a:ext uri="{FF2B5EF4-FFF2-40B4-BE49-F238E27FC236}">
                <a16:creationId xmlns:a16="http://schemas.microsoft.com/office/drawing/2014/main" id="{ED1A9F08-8105-4437-B03A-8BD3F1E8C4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1CFAFB-353D-48BE-9B37-DB14B182E4CD}"/>
              </a:ext>
            </a:extLst>
          </p:cNvPr>
          <p:cNvSpPr>
            <a:spLocks noGrp="1"/>
          </p:cNvSpPr>
          <p:nvPr>
            <p:ph type="sldNum" sz="quarter" idx="12"/>
          </p:nvPr>
        </p:nvSpPr>
        <p:spPr/>
        <p:txBody>
          <a:bodyPr/>
          <a:lstStyle/>
          <a:p>
            <a:fld id="{E9F48687-DFA5-474D-8419-7B43FC9AD209}" type="slidenum">
              <a:rPr lang="en-US" smtClean="0"/>
              <a:t>‹#›</a:t>
            </a:fld>
            <a:endParaRPr lang="en-US"/>
          </a:p>
        </p:txBody>
      </p:sp>
    </p:spTree>
    <p:extLst>
      <p:ext uri="{BB962C8B-B14F-4D97-AF65-F5344CB8AC3E}">
        <p14:creationId xmlns:p14="http://schemas.microsoft.com/office/powerpoint/2010/main" val="164045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B933-1CA1-40F5-879D-8618269822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11877E-D597-43D2-8137-D5BA5D2EF2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37A22A-B8B1-4877-A2AF-9D73A08E3363}"/>
              </a:ext>
            </a:extLst>
          </p:cNvPr>
          <p:cNvSpPr>
            <a:spLocks noGrp="1"/>
          </p:cNvSpPr>
          <p:nvPr>
            <p:ph type="dt" sz="half" idx="10"/>
          </p:nvPr>
        </p:nvSpPr>
        <p:spPr/>
        <p:txBody>
          <a:bodyPr/>
          <a:lstStyle/>
          <a:p>
            <a:fld id="{EC4EC108-DFB4-4206-B9CE-8F0C69A9A83F}" type="datetimeFigureOut">
              <a:rPr lang="en-US" smtClean="0"/>
              <a:t>5/10/2020</a:t>
            </a:fld>
            <a:endParaRPr lang="en-US"/>
          </a:p>
        </p:txBody>
      </p:sp>
      <p:sp>
        <p:nvSpPr>
          <p:cNvPr id="5" name="Footer Placeholder 4">
            <a:extLst>
              <a:ext uri="{FF2B5EF4-FFF2-40B4-BE49-F238E27FC236}">
                <a16:creationId xmlns:a16="http://schemas.microsoft.com/office/drawing/2014/main" id="{97C599FA-4FCF-4C94-A45F-67A5BFE0D2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7C435-2146-499A-B1E6-3FD73819E3E7}"/>
              </a:ext>
            </a:extLst>
          </p:cNvPr>
          <p:cNvSpPr>
            <a:spLocks noGrp="1"/>
          </p:cNvSpPr>
          <p:nvPr>
            <p:ph type="sldNum" sz="quarter" idx="12"/>
          </p:nvPr>
        </p:nvSpPr>
        <p:spPr/>
        <p:txBody>
          <a:bodyPr/>
          <a:lstStyle/>
          <a:p>
            <a:fld id="{E9F48687-DFA5-474D-8419-7B43FC9AD209}" type="slidenum">
              <a:rPr lang="en-US" smtClean="0"/>
              <a:t>‹#›</a:t>
            </a:fld>
            <a:endParaRPr lang="en-US"/>
          </a:p>
        </p:txBody>
      </p:sp>
    </p:spTree>
    <p:extLst>
      <p:ext uri="{BB962C8B-B14F-4D97-AF65-F5344CB8AC3E}">
        <p14:creationId xmlns:p14="http://schemas.microsoft.com/office/powerpoint/2010/main" val="3256052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4D0A9-3E2D-4679-A132-A4E73B41E2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A62D69-1433-4283-A940-0B84B03DA5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B975D0-C668-45CC-B426-0C764EE3C1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755B6C-09DA-4ED0-8CC7-E1827E25EA56}"/>
              </a:ext>
            </a:extLst>
          </p:cNvPr>
          <p:cNvSpPr>
            <a:spLocks noGrp="1"/>
          </p:cNvSpPr>
          <p:nvPr>
            <p:ph type="dt" sz="half" idx="10"/>
          </p:nvPr>
        </p:nvSpPr>
        <p:spPr/>
        <p:txBody>
          <a:bodyPr/>
          <a:lstStyle/>
          <a:p>
            <a:fld id="{EC4EC108-DFB4-4206-B9CE-8F0C69A9A83F}" type="datetimeFigureOut">
              <a:rPr lang="en-US" smtClean="0"/>
              <a:t>5/10/2020</a:t>
            </a:fld>
            <a:endParaRPr lang="en-US"/>
          </a:p>
        </p:txBody>
      </p:sp>
      <p:sp>
        <p:nvSpPr>
          <p:cNvPr id="6" name="Footer Placeholder 5">
            <a:extLst>
              <a:ext uri="{FF2B5EF4-FFF2-40B4-BE49-F238E27FC236}">
                <a16:creationId xmlns:a16="http://schemas.microsoft.com/office/drawing/2014/main" id="{3EDED601-86CD-4DBB-A36C-7FA0C32CC9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26A542-A1CA-4FEA-9DBF-F8B5C1CF969A}"/>
              </a:ext>
            </a:extLst>
          </p:cNvPr>
          <p:cNvSpPr>
            <a:spLocks noGrp="1"/>
          </p:cNvSpPr>
          <p:nvPr>
            <p:ph type="sldNum" sz="quarter" idx="12"/>
          </p:nvPr>
        </p:nvSpPr>
        <p:spPr/>
        <p:txBody>
          <a:bodyPr/>
          <a:lstStyle/>
          <a:p>
            <a:fld id="{E9F48687-DFA5-474D-8419-7B43FC9AD209}" type="slidenum">
              <a:rPr lang="en-US" smtClean="0"/>
              <a:t>‹#›</a:t>
            </a:fld>
            <a:endParaRPr lang="en-US"/>
          </a:p>
        </p:txBody>
      </p:sp>
    </p:spTree>
    <p:extLst>
      <p:ext uri="{BB962C8B-B14F-4D97-AF65-F5344CB8AC3E}">
        <p14:creationId xmlns:p14="http://schemas.microsoft.com/office/powerpoint/2010/main" val="504975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C88D8-C14D-4205-A4C1-A3EBFCE490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84A4F9-7349-4AB6-A6B2-F7B3806A37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A425FC-D2B8-4E9D-BD63-7E2D6C216C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FCED75-A08C-47FD-8EF5-5C680A673C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0827D5-B7B1-4F53-9502-4925E6BCF7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B925D6-AE05-4224-881A-E8E13C989BBD}"/>
              </a:ext>
            </a:extLst>
          </p:cNvPr>
          <p:cNvSpPr>
            <a:spLocks noGrp="1"/>
          </p:cNvSpPr>
          <p:nvPr>
            <p:ph type="dt" sz="half" idx="10"/>
          </p:nvPr>
        </p:nvSpPr>
        <p:spPr/>
        <p:txBody>
          <a:bodyPr/>
          <a:lstStyle/>
          <a:p>
            <a:fld id="{EC4EC108-DFB4-4206-B9CE-8F0C69A9A83F}" type="datetimeFigureOut">
              <a:rPr lang="en-US" smtClean="0"/>
              <a:t>5/10/2020</a:t>
            </a:fld>
            <a:endParaRPr lang="en-US"/>
          </a:p>
        </p:txBody>
      </p:sp>
      <p:sp>
        <p:nvSpPr>
          <p:cNvPr id="8" name="Footer Placeholder 7">
            <a:extLst>
              <a:ext uri="{FF2B5EF4-FFF2-40B4-BE49-F238E27FC236}">
                <a16:creationId xmlns:a16="http://schemas.microsoft.com/office/drawing/2014/main" id="{A69E16D1-409D-488D-B8C3-C41934D848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997F10-8407-4A56-A5A4-68B8FB7D3579}"/>
              </a:ext>
            </a:extLst>
          </p:cNvPr>
          <p:cNvSpPr>
            <a:spLocks noGrp="1"/>
          </p:cNvSpPr>
          <p:nvPr>
            <p:ph type="sldNum" sz="quarter" idx="12"/>
          </p:nvPr>
        </p:nvSpPr>
        <p:spPr/>
        <p:txBody>
          <a:bodyPr/>
          <a:lstStyle/>
          <a:p>
            <a:fld id="{E9F48687-DFA5-474D-8419-7B43FC9AD209}" type="slidenum">
              <a:rPr lang="en-US" smtClean="0"/>
              <a:t>‹#›</a:t>
            </a:fld>
            <a:endParaRPr lang="en-US"/>
          </a:p>
        </p:txBody>
      </p:sp>
    </p:spTree>
    <p:extLst>
      <p:ext uri="{BB962C8B-B14F-4D97-AF65-F5344CB8AC3E}">
        <p14:creationId xmlns:p14="http://schemas.microsoft.com/office/powerpoint/2010/main" val="683773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18EE-9B3C-4D38-B8A5-893C7DA0B7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4B6CD9-9F1E-447A-9E23-EFF948058717}"/>
              </a:ext>
            </a:extLst>
          </p:cNvPr>
          <p:cNvSpPr>
            <a:spLocks noGrp="1"/>
          </p:cNvSpPr>
          <p:nvPr>
            <p:ph type="dt" sz="half" idx="10"/>
          </p:nvPr>
        </p:nvSpPr>
        <p:spPr/>
        <p:txBody>
          <a:bodyPr/>
          <a:lstStyle/>
          <a:p>
            <a:fld id="{EC4EC108-DFB4-4206-B9CE-8F0C69A9A83F}" type="datetimeFigureOut">
              <a:rPr lang="en-US" smtClean="0"/>
              <a:t>5/10/2020</a:t>
            </a:fld>
            <a:endParaRPr lang="en-US"/>
          </a:p>
        </p:txBody>
      </p:sp>
      <p:sp>
        <p:nvSpPr>
          <p:cNvPr id="4" name="Footer Placeholder 3">
            <a:extLst>
              <a:ext uri="{FF2B5EF4-FFF2-40B4-BE49-F238E27FC236}">
                <a16:creationId xmlns:a16="http://schemas.microsoft.com/office/drawing/2014/main" id="{78BE13E2-A9AB-4DA0-8F39-29300AF75D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47C0AC-6F33-4DAF-87E7-2DDA3BFDD1F0}"/>
              </a:ext>
            </a:extLst>
          </p:cNvPr>
          <p:cNvSpPr>
            <a:spLocks noGrp="1"/>
          </p:cNvSpPr>
          <p:nvPr>
            <p:ph type="sldNum" sz="quarter" idx="12"/>
          </p:nvPr>
        </p:nvSpPr>
        <p:spPr/>
        <p:txBody>
          <a:bodyPr/>
          <a:lstStyle/>
          <a:p>
            <a:fld id="{E9F48687-DFA5-474D-8419-7B43FC9AD209}" type="slidenum">
              <a:rPr lang="en-US" smtClean="0"/>
              <a:t>‹#›</a:t>
            </a:fld>
            <a:endParaRPr lang="en-US"/>
          </a:p>
        </p:txBody>
      </p:sp>
    </p:spTree>
    <p:extLst>
      <p:ext uri="{BB962C8B-B14F-4D97-AF65-F5344CB8AC3E}">
        <p14:creationId xmlns:p14="http://schemas.microsoft.com/office/powerpoint/2010/main" val="27083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090CF1-94D4-40D1-8B2E-94ACF80C78BB}"/>
              </a:ext>
            </a:extLst>
          </p:cNvPr>
          <p:cNvSpPr>
            <a:spLocks noGrp="1"/>
          </p:cNvSpPr>
          <p:nvPr>
            <p:ph type="dt" sz="half" idx="10"/>
          </p:nvPr>
        </p:nvSpPr>
        <p:spPr/>
        <p:txBody>
          <a:bodyPr/>
          <a:lstStyle/>
          <a:p>
            <a:fld id="{EC4EC108-DFB4-4206-B9CE-8F0C69A9A83F}" type="datetimeFigureOut">
              <a:rPr lang="en-US" smtClean="0"/>
              <a:t>5/10/2020</a:t>
            </a:fld>
            <a:endParaRPr lang="en-US"/>
          </a:p>
        </p:txBody>
      </p:sp>
      <p:sp>
        <p:nvSpPr>
          <p:cNvPr id="3" name="Footer Placeholder 2">
            <a:extLst>
              <a:ext uri="{FF2B5EF4-FFF2-40B4-BE49-F238E27FC236}">
                <a16:creationId xmlns:a16="http://schemas.microsoft.com/office/drawing/2014/main" id="{7726429B-52CF-4E38-A2F8-9442534867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B5DF75-8BEA-4300-A000-CF64DDB329A4}"/>
              </a:ext>
            </a:extLst>
          </p:cNvPr>
          <p:cNvSpPr>
            <a:spLocks noGrp="1"/>
          </p:cNvSpPr>
          <p:nvPr>
            <p:ph type="sldNum" sz="quarter" idx="12"/>
          </p:nvPr>
        </p:nvSpPr>
        <p:spPr/>
        <p:txBody>
          <a:bodyPr/>
          <a:lstStyle/>
          <a:p>
            <a:fld id="{E9F48687-DFA5-474D-8419-7B43FC9AD209}" type="slidenum">
              <a:rPr lang="en-US" smtClean="0"/>
              <a:t>‹#›</a:t>
            </a:fld>
            <a:endParaRPr lang="en-US"/>
          </a:p>
        </p:txBody>
      </p:sp>
    </p:spTree>
    <p:extLst>
      <p:ext uri="{BB962C8B-B14F-4D97-AF65-F5344CB8AC3E}">
        <p14:creationId xmlns:p14="http://schemas.microsoft.com/office/powerpoint/2010/main" val="893608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FF1D3-F1D7-42FA-BCBF-6417984D56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AC9403-0FD3-4004-8B13-038F03D14E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F61AA7-985F-4DEF-A9C4-8FEDD4A8AF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3FE4E3-74DD-4BB4-B7DC-1EC0C1FBF3F0}"/>
              </a:ext>
            </a:extLst>
          </p:cNvPr>
          <p:cNvSpPr>
            <a:spLocks noGrp="1"/>
          </p:cNvSpPr>
          <p:nvPr>
            <p:ph type="dt" sz="half" idx="10"/>
          </p:nvPr>
        </p:nvSpPr>
        <p:spPr/>
        <p:txBody>
          <a:bodyPr/>
          <a:lstStyle/>
          <a:p>
            <a:fld id="{EC4EC108-DFB4-4206-B9CE-8F0C69A9A83F}" type="datetimeFigureOut">
              <a:rPr lang="en-US" smtClean="0"/>
              <a:t>5/10/2020</a:t>
            </a:fld>
            <a:endParaRPr lang="en-US"/>
          </a:p>
        </p:txBody>
      </p:sp>
      <p:sp>
        <p:nvSpPr>
          <p:cNvPr id="6" name="Footer Placeholder 5">
            <a:extLst>
              <a:ext uri="{FF2B5EF4-FFF2-40B4-BE49-F238E27FC236}">
                <a16:creationId xmlns:a16="http://schemas.microsoft.com/office/drawing/2014/main" id="{5FEF9AF4-A1E8-4C83-A140-FE382D70D2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66C52-07F1-4C46-BFF5-BF5ECAC648E4}"/>
              </a:ext>
            </a:extLst>
          </p:cNvPr>
          <p:cNvSpPr>
            <a:spLocks noGrp="1"/>
          </p:cNvSpPr>
          <p:nvPr>
            <p:ph type="sldNum" sz="quarter" idx="12"/>
          </p:nvPr>
        </p:nvSpPr>
        <p:spPr/>
        <p:txBody>
          <a:bodyPr/>
          <a:lstStyle/>
          <a:p>
            <a:fld id="{E9F48687-DFA5-474D-8419-7B43FC9AD209}" type="slidenum">
              <a:rPr lang="en-US" smtClean="0"/>
              <a:t>‹#›</a:t>
            </a:fld>
            <a:endParaRPr lang="en-US"/>
          </a:p>
        </p:txBody>
      </p:sp>
    </p:spTree>
    <p:extLst>
      <p:ext uri="{BB962C8B-B14F-4D97-AF65-F5344CB8AC3E}">
        <p14:creationId xmlns:p14="http://schemas.microsoft.com/office/powerpoint/2010/main" val="3175976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3216D-6844-49FF-8DD6-5F2900653E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198AD5-88AE-4424-B607-AF9F05D177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A03011-59B9-4F22-847C-412AE56E38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87AD9B-9965-4A56-907A-54BA2E8D08EF}"/>
              </a:ext>
            </a:extLst>
          </p:cNvPr>
          <p:cNvSpPr>
            <a:spLocks noGrp="1"/>
          </p:cNvSpPr>
          <p:nvPr>
            <p:ph type="dt" sz="half" idx="10"/>
          </p:nvPr>
        </p:nvSpPr>
        <p:spPr/>
        <p:txBody>
          <a:bodyPr/>
          <a:lstStyle/>
          <a:p>
            <a:fld id="{EC4EC108-DFB4-4206-B9CE-8F0C69A9A83F}" type="datetimeFigureOut">
              <a:rPr lang="en-US" smtClean="0"/>
              <a:t>5/10/2020</a:t>
            </a:fld>
            <a:endParaRPr lang="en-US"/>
          </a:p>
        </p:txBody>
      </p:sp>
      <p:sp>
        <p:nvSpPr>
          <p:cNvPr id="6" name="Footer Placeholder 5">
            <a:extLst>
              <a:ext uri="{FF2B5EF4-FFF2-40B4-BE49-F238E27FC236}">
                <a16:creationId xmlns:a16="http://schemas.microsoft.com/office/drawing/2014/main" id="{2B241137-08F8-4468-8124-AA95BEB59F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490C7-49B5-4E67-A874-8609B39C8DF4}"/>
              </a:ext>
            </a:extLst>
          </p:cNvPr>
          <p:cNvSpPr>
            <a:spLocks noGrp="1"/>
          </p:cNvSpPr>
          <p:nvPr>
            <p:ph type="sldNum" sz="quarter" idx="12"/>
          </p:nvPr>
        </p:nvSpPr>
        <p:spPr/>
        <p:txBody>
          <a:bodyPr/>
          <a:lstStyle/>
          <a:p>
            <a:fld id="{E9F48687-DFA5-474D-8419-7B43FC9AD209}" type="slidenum">
              <a:rPr lang="en-US" smtClean="0"/>
              <a:t>‹#›</a:t>
            </a:fld>
            <a:endParaRPr lang="en-US"/>
          </a:p>
        </p:txBody>
      </p:sp>
    </p:spTree>
    <p:extLst>
      <p:ext uri="{BB962C8B-B14F-4D97-AF65-F5344CB8AC3E}">
        <p14:creationId xmlns:p14="http://schemas.microsoft.com/office/powerpoint/2010/main" val="3071191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AEBDDA-474F-4B43-8E4D-6A5E270C0E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AF92F2-1A85-4BCA-BB2B-78BF71D1B9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C4D32A-C170-42CB-AE68-AB81EB3AD1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EC108-DFB4-4206-B9CE-8F0C69A9A83F}" type="datetimeFigureOut">
              <a:rPr lang="en-US" smtClean="0"/>
              <a:t>5/10/2020</a:t>
            </a:fld>
            <a:endParaRPr lang="en-US"/>
          </a:p>
        </p:txBody>
      </p:sp>
      <p:sp>
        <p:nvSpPr>
          <p:cNvPr id="5" name="Footer Placeholder 4">
            <a:extLst>
              <a:ext uri="{FF2B5EF4-FFF2-40B4-BE49-F238E27FC236}">
                <a16:creationId xmlns:a16="http://schemas.microsoft.com/office/drawing/2014/main" id="{4BAC406F-14C2-451F-ABA3-85307EADF6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847D91-912C-4701-AE1C-FCBF3894DB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F48687-DFA5-474D-8419-7B43FC9AD209}" type="slidenum">
              <a:rPr lang="en-US" smtClean="0"/>
              <a:t>‹#›</a:t>
            </a:fld>
            <a:endParaRPr lang="en-US"/>
          </a:p>
        </p:txBody>
      </p:sp>
    </p:spTree>
    <p:extLst>
      <p:ext uri="{BB962C8B-B14F-4D97-AF65-F5344CB8AC3E}">
        <p14:creationId xmlns:p14="http://schemas.microsoft.com/office/powerpoint/2010/main" val="3927703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riDypP1KfO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nR_myjOr0O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E2AFC-E0E6-4D89-B3D0-8E7728D32CCA}"/>
              </a:ext>
            </a:extLst>
          </p:cNvPr>
          <p:cNvSpPr>
            <a:spLocks noGrp="1"/>
          </p:cNvSpPr>
          <p:nvPr>
            <p:ph type="ctrTitle"/>
          </p:nvPr>
        </p:nvSpPr>
        <p:spPr>
          <a:xfrm>
            <a:off x="1524000" y="359796"/>
            <a:ext cx="9144000" cy="2387600"/>
          </a:xfrm>
        </p:spPr>
        <p:txBody>
          <a:bodyPr/>
          <a:lstStyle/>
          <a:p>
            <a:r>
              <a:rPr lang="en-US" dirty="0"/>
              <a:t>Lyndon Johnson’s Great Society: Triumph &amp; Tragedy </a:t>
            </a:r>
          </a:p>
        </p:txBody>
      </p:sp>
      <p:sp>
        <p:nvSpPr>
          <p:cNvPr id="3" name="Subtitle 2">
            <a:extLst>
              <a:ext uri="{FF2B5EF4-FFF2-40B4-BE49-F238E27FC236}">
                <a16:creationId xmlns:a16="http://schemas.microsoft.com/office/drawing/2014/main" id="{9EBD7E6E-468B-4AAE-A892-250F056E65AD}"/>
              </a:ext>
            </a:extLst>
          </p:cNvPr>
          <p:cNvSpPr>
            <a:spLocks noGrp="1"/>
          </p:cNvSpPr>
          <p:nvPr>
            <p:ph type="subTitle" idx="1"/>
          </p:nvPr>
        </p:nvSpPr>
        <p:spPr>
          <a:xfrm>
            <a:off x="1524000" y="4842442"/>
            <a:ext cx="9144000" cy="1655762"/>
          </a:xfrm>
        </p:spPr>
        <p:txBody>
          <a:bodyPr>
            <a:normAutofit fontScale="77500" lnSpcReduction="20000"/>
          </a:bodyPr>
          <a:lstStyle/>
          <a:p>
            <a:endParaRPr lang="en-US" dirty="0"/>
          </a:p>
          <a:p>
            <a:endParaRPr lang="en-US" dirty="0"/>
          </a:p>
          <a:p>
            <a:endParaRPr lang="en-US" dirty="0"/>
          </a:p>
          <a:p>
            <a:endParaRPr lang="en-US" dirty="0"/>
          </a:p>
          <a:p>
            <a:r>
              <a:rPr lang="en-US" dirty="0"/>
              <a:t>Mr. Daniel Lazar</a:t>
            </a:r>
          </a:p>
        </p:txBody>
      </p:sp>
    </p:spTree>
    <p:extLst>
      <p:ext uri="{BB962C8B-B14F-4D97-AF65-F5344CB8AC3E}">
        <p14:creationId xmlns:p14="http://schemas.microsoft.com/office/powerpoint/2010/main" val="951571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LBJ’s War on Poverty</a:t>
            </a:r>
          </a:p>
        </p:txBody>
      </p:sp>
      <p:sp>
        <p:nvSpPr>
          <p:cNvPr id="3" name="Content Placeholder 2"/>
          <p:cNvSpPr>
            <a:spLocks noGrp="1"/>
          </p:cNvSpPr>
          <p:nvPr>
            <p:ph sz="half" idx="1"/>
          </p:nvPr>
        </p:nvSpPr>
        <p:spPr>
          <a:xfrm>
            <a:off x="151075" y="1825625"/>
            <a:ext cx="6122504" cy="4351338"/>
          </a:xfrm>
        </p:spPr>
        <p:txBody>
          <a:bodyPr>
            <a:normAutofit fontScale="92500" lnSpcReduction="10000"/>
          </a:bodyPr>
          <a:lstStyle/>
          <a:p>
            <a:r>
              <a:rPr lang="en-US" dirty="0"/>
              <a:t>Michael Harrington’s </a:t>
            </a:r>
            <a:r>
              <a:rPr lang="en-US" i="1" dirty="0"/>
              <a:t>The Other America</a:t>
            </a:r>
          </a:p>
          <a:p>
            <a:r>
              <a:rPr lang="en-US" dirty="0"/>
              <a:t>45 million in poverty</a:t>
            </a:r>
          </a:p>
          <a:p>
            <a:r>
              <a:rPr lang="en-US" dirty="0"/>
              <a:t>Eradicate poverty in the richest nation in the history of the world</a:t>
            </a:r>
          </a:p>
          <a:p>
            <a:pPr lvl="1"/>
            <a:r>
              <a:rPr lang="en-US" dirty="0"/>
              <a:t>Aid, education, job training</a:t>
            </a:r>
          </a:p>
          <a:p>
            <a:r>
              <a:rPr lang="en-US" dirty="0"/>
              <a:t>“Making a speech on economics is a lot like pissing down your leg. It seems hot to you, but it never does to anyone else.” LBJ quoted in </a:t>
            </a:r>
            <a:r>
              <a:rPr lang="en-US" i="1" dirty="0"/>
              <a:t>Name-Dropping</a:t>
            </a:r>
            <a:r>
              <a:rPr lang="en-US" dirty="0"/>
              <a:t> by John Kenneth Galbraith </a:t>
            </a:r>
          </a:p>
          <a:p>
            <a:r>
              <a:rPr lang="en-US" dirty="0"/>
              <a:t>Economic Aid to Redevelop Appalachia </a:t>
            </a:r>
          </a:p>
        </p:txBody>
      </p:sp>
      <p:pic>
        <p:nvPicPr>
          <p:cNvPr id="5" name="Content Placeholder 4">
            <a:extLst>
              <a:ext uri="{FF2B5EF4-FFF2-40B4-BE49-F238E27FC236}">
                <a16:creationId xmlns:a16="http://schemas.microsoft.com/office/drawing/2014/main" id="{B56F422E-02FA-4761-8753-F9FA825C7ABB}"/>
              </a:ext>
            </a:extLst>
          </p:cNvPr>
          <p:cNvPicPr>
            <a:picLocks noGrp="1" noChangeAspect="1"/>
          </p:cNvPicPr>
          <p:nvPr>
            <p:ph sz="half" idx="2"/>
          </p:nvPr>
        </p:nvPicPr>
        <p:blipFill>
          <a:blip r:embed="rId2"/>
          <a:stretch>
            <a:fillRect/>
          </a:stretch>
        </p:blipFill>
        <p:spPr>
          <a:xfrm>
            <a:off x="6394836" y="1818461"/>
            <a:ext cx="5181600" cy="3886200"/>
          </a:xfrm>
          <a:prstGeom prst="rect">
            <a:avLst/>
          </a:prstGeom>
        </p:spPr>
      </p:pic>
      <p:sp>
        <p:nvSpPr>
          <p:cNvPr id="6" name="TextBox 5">
            <a:extLst>
              <a:ext uri="{FF2B5EF4-FFF2-40B4-BE49-F238E27FC236}">
                <a16:creationId xmlns:a16="http://schemas.microsoft.com/office/drawing/2014/main" id="{E2DB7D46-9E91-49F7-B8D6-8F4218506C0A}"/>
              </a:ext>
            </a:extLst>
          </p:cNvPr>
          <p:cNvSpPr txBox="1"/>
          <p:nvPr/>
        </p:nvSpPr>
        <p:spPr>
          <a:xfrm>
            <a:off x="6523010" y="5723738"/>
            <a:ext cx="5125250" cy="646331"/>
          </a:xfrm>
          <a:prstGeom prst="rect">
            <a:avLst/>
          </a:prstGeom>
          <a:noFill/>
        </p:spPr>
        <p:txBody>
          <a:bodyPr wrap="square" rtlCol="0">
            <a:spAutoFit/>
          </a:bodyPr>
          <a:lstStyle/>
          <a:p>
            <a:pPr algn="ctr"/>
            <a:r>
              <a:rPr lang="en-US" i="1" dirty="0"/>
              <a:t>On the porch of Tom Fletcher's cabin, Martin County, KY, 1964.</a:t>
            </a:r>
            <a:endParaRPr lang="en-US" dirty="0"/>
          </a:p>
        </p:txBody>
      </p:sp>
    </p:spTree>
    <p:extLst>
      <p:ext uri="{BB962C8B-B14F-4D97-AF65-F5344CB8AC3E}">
        <p14:creationId xmlns:p14="http://schemas.microsoft.com/office/powerpoint/2010/main" val="3102585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9346-E30E-4466-8F0F-A9764AFCBC23}"/>
              </a:ext>
            </a:extLst>
          </p:cNvPr>
          <p:cNvSpPr>
            <a:spLocks noGrp="1"/>
          </p:cNvSpPr>
          <p:nvPr>
            <p:ph type="title"/>
          </p:nvPr>
        </p:nvSpPr>
        <p:spPr/>
        <p:txBody>
          <a:bodyPr/>
          <a:lstStyle/>
          <a:p>
            <a:r>
              <a:rPr lang="en-US" dirty="0"/>
              <a:t>LBJ’s War on Poverty</a:t>
            </a:r>
          </a:p>
        </p:txBody>
      </p:sp>
      <p:sp>
        <p:nvSpPr>
          <p:cNvPr id="3" name="Content Placeholder 2">
            <a:extLst>
              <a:ext uri="{FF2B5EF4-FFF2-40B4-BE49-F238E27FC236}">
                <a16:creationId xmlns:a16="http://schemas.microsoft.com/office/drawing/2014/main" id="{5DBB6617-58B8-4715-AC4C-B02C49385A68}"/>
              </a:ext>
            </a:extLst>
          </p:cNvPr>
          <p:cNvSpPr>
            <a:spLocks noGrp="1"/>
          </p:cNvSpPr>
          <p:nvPr>
            <p:ph sz="half" idx="1"/>
          </p:nvPr>
        </p:nvSpPr>
        <p:spPr/>
        <p:txBody>
          <a:bodyPr>
            <a:normAutofit fontScale="92500" lnSpcReduction="20000"/>
          </a:bodyPr>
          <a:lstStyle/>
          <a:p>
            <a:r>
              <a:rPr lang="en-US" dirty="0"/>
              <a:t>Minimum wage increased to $1.40/hour ($1.60 in 1968)</a:t>
            </a:r>
          </a:p>
          <a:p>
            <a:r>
              <a:rPr lang="en-US" dirty="0"/>
              <a:t>Expanded to include retail, restaurant, and hotel workers. </a:t>
            </a:r>
          </a:p>
          <a:p>
            <a:r>
              <a:rPr lang="en-US" dirty="0"/>
              <a:t>Kennedy-Johnson Tax Cuts lowered the rates from 20-91% to 14-70% over 2 years. Focused on middle class tax cuts. </a:t>
            </a:r>
          </a:p>
          <a:p>
            <a:r>
              <a:rPr lang="en-US" dirty="0"/>
              <a:t>"... the paradoxical truth that tax rates are too high and revenues too low; and the soundest way to raise revenue in the long term is to lower rates now.“ (JFK in 1963)</a:t>
            </a:r>
          </a:p>
          <a:p>
            <a:endParaRPr lang="en-US" dirty="0"/>
          </a:p>
        </p:txBody>
      </p:sp>
      <p:pic>
        <p:nvPicPr>
          <p:cNvPr id="5" name="Content Placeholder 4">
            <a:extLst>
              <a:ext uri="{FF2B5EF4-FFF2-40B4-BE49-F238E27FC236}">
                <a16:creationId xmlns:a16="http://schemas.microsoft.com/office/drawing/2014/main" id="{9D5217C1-E76E-47D5-AFF1-52DA964238C0}"/>
              </a:ext>
            </a:extLst>
          </p:cNvPr>
          <p:cNvPicPr>
            <a:picLocks noGrp="1" noChangeAspect="1"/>
          </p:cNvPicPr>
          <p:nvPr>
            <p:ph sz="half" idx="2"/>
          </p:nvPr>
        </p:nvPicPr>
        <p:blipFill>
          <a:blip r:embed="rId2"/>
          <a:stretch>
            <a:fillRect/>
          </a:stretch>
        </p:blipFill>
        <p:spPr>
          <a:xfrm>
            <a:off x="6172199" y="2035534"/>
            <a:ext cx="5460523" cy="3740458"/>
          </a:xfrm>
          <a:prstGeom prst="rect">
            <a:avLst/>
          </a:prstGeom>
        </p:spPr>
      </p:pic>
    </p:spTree>
    <p:extLst>
      <p:ext uri="{BB962C8B-B14F-4D97-AF65-F5344CB8AC3E}">
        <p14:creationId xmlns:p14="http://schemas.microsoft.com/office/powerpoint/2010/main" val="2524335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LBJ’s War on Poverty</a:t>
            </a:r>
          </a:p>
        </p:txBody>
      </p:sp>
      <p:sp>
        <p:nvSpPr>
          <p:cNvPr id="3" name="Content Placeholder 2"/>
          <p:cNvSpPr>
            <a:spLocks noGrp="1"/>
          </p:cNvSpPr>
          <p:nvPr>
            <p:ph idx="1"/>
          </p:nvPr>
        </p:nvSpPr>
        <p:spPr>
          <a:xfrm>
            <a:off x="457200" y="1447800"/>
            <a:ext cx="11353800" cy="5029200"/>
          </a:xfrm>
        </p:spPr>
        <p:txBody>
          <a:bodyPr>
            <a:noAutofit/>
          </a:bodyPr>
          <a:lstStyle/>
          <a:p>
            <a:r>
              <a:rPr lang="en-US" sz="3600" b="1" dirty="0"/>
              <a:t>Economic Opportunity Act</a:t>
            </a:r>
            <a:r>
              <a:rPr lang="en-US" sz="3600" dirty="0"/>
              <a:t>, Aug 1964. Instituted: </a:t>
            </a:r>
          </a:p>
          <a:p>
            <a:pPr lvl="1"/>
            <a:r>
              <a:rPr lang="en-US" sz="3200" dirty="0"/>
              <a:t>Office of Economic Opportunity: coordinated efforts against illiteracy, unemployment, and inadequate public services. It included:</a:t>
            </a:r>
          </a:p>
          <a:p>
            <a:pPr lvl="2"/>
            <a:r>
              <a:rPr lang="en-US" sz="2800" dirty="0"/>
              <a:t>AmeriCorps VISTA, 1964, “Domestic Peace Corps”</a:t>
            </a:r>
          </a:p>
          <a:p>
            <a:pPr lvl="2"/>
            <a:r>
              <a:rPr lang="en-US" sz="2800" dirty="0"/>
              <a:t>Job Corps, 1964-1994 - (age 16-24, like CCC)</a:t>
            </a:r>
          </a:p>
          <a:p>
            <a:pPr lvl="2"/>
            <a:r>
              <a:rPr lang="en-US" sz="2800" dirty="0"/>
              <a:t>Neighborhood Youth Corps </a:t>
            </a:r>
          </a:p>
          <a:p>
            <a:pPr lvl="2"/>
            <a:r>
              <a:rPr lang="en-US" sz="2800" dirty="0"/>
              <a:t>Upward Bound</a:t>
            </a:r>
          </a:p>
          <a:p>
            <a:pPr lvl="2"/>
            <a:r>
              <a:rPr lang="en-US" sz="2800" dirty="0"/>
              <a:t>Small-business loans and  incentives</a:t>
            </a:r>
          </a:p>
          <a:p>
            <a:r>
              <a:rPr lang="en-US" sz="3600" dirty="0"/>
              <a:t>1963-69, poverty declined from 23% to 12%. </a:t>
            </a:r>
          </a:p>
          <a:p>
            <a:endParaRPr lang="en-US" sz="3600" dirty="0"/>
          </a:p>
        </p:txBody>
      </p:sp>
    </p:spTree>
    <p:extLst>
      <p:ext uri="{BB962C8B-B14F-4D97-AF65-F5344CB8AC3E}">
        <p14:creationId xmlns:p14="http://schemas.microsoft.com/office/powerpoint/2010/main" val="3328655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LBJ: Investing in the Future</a:t>
            </a:r>
          </a:p>
        </p:txBody>
      </p:sp>
      <p:sp>
        <p:nvSpPr>
          <p:cNvPr id="3" name="Content Placeholder 2"/>
          <p:cNvSpPr>
            <a:spLocks noGrp="1"/>
          </p:cNvSpPr>
          <p:nvPr>
            <p:ph idx="1"/>
          </p:nvPr>
        </p:nvSpPr>
        <p:spPr>
          <a:xfrm>
            <a:off x="457200" y="1676400"/>
            <a:ext cx="11277600" cy="4883426"/>
          </a:xfrm>
        </p:spPr>
        <p:txBody>
          <a:bodyPr>
            <a:normAutofit lnSpcReduction="10000"/>
          </a:bodyPr>
          <a:lstStyle/>
          <a:p>
            <a:r>
              <a:rPr lang="en-US" dirty="0"/>
              <a:t>Johnson taught mostly Mexican children at the </a:t>
            </a:r>
            <a:r>
              <a:rPr lang="en-US" dirty="0" err="1"/>
              <a:t>Welhausen</a:t>
            </a:r>
            <a:r>
              <a:rPr lang="en-US" dirty="0"/>
              <a:t> School, south of San Antonio </a:t>
            </a:r>
          </a:p>
          <a:p>
            <a:r>
              <a:rPr lang="en-US" b="1" dirty="0"/>
              <a:t>Elementary and Secondary School Act,</a:t>
            </a:r>
            <a:r>
              <a:rPr lang="en-US" dirty="0"/>
              <a:t> 1965 provided aid to needy school districts </a:t>
            </a:r>
          </a:p>
          <a:p>
            <a:pPr lvl="1"/>
            <a:r>
              <a:rPr lang="en-US" dirty="0"/>
              <a:t>School breakfast and lunch</a:t>
            </a:r>
          </a:p>
          <a:p>
            <a:pPr lvl="1"/>
            <a:r>
              <a:rPr lang="en-US" dirty="0"/>
              <a:t>1964 = 41% HS graduation rate. 88% today.</a:t>
            </a:r>
          </a:p>
          <a:p>
            <a:r>
              <a:rPr lang="en-US" b="1" dirty="0"/>
              <a:t>Higher Education Act, </a:t>
            </a:r>
            <a:r>
              <a:rPr lang="en-US" dirty="0"/>
              <a:t>1965, the first federal scholarships </a:t>
            </a:r>
          </a:p>
          <a:p>
            <a:pPr lvl="1"/>
            <a:r>
              <a:rPr lang="en-US" dirty="0"/>
              <a:t>70% of undergrads today receive fed aid</a:t>
            </a:r>
          </a:p>
          <a:p>
            <a:r>
              <a:rPr lang="en-US" b="1" dirty="0"/>
              <a:t>National Foundation of the Arts and Humanities, </a:t>
            </a:r>
            <a:r>
              <a:rPr lang="en-US" dirty="0"/>
              <a:t>1965 provided assistance to painters, actors, dancers, musicians, et.al. </a:t>
            </a:r>
          </a:p>
          <a:p>
            <a:r>
              <a:rPr lang="en-US" b="1" dirty="0"/>
              <a:t>Public Broadcasting Act</a:t>
            </a:r>
            <a:r>
              <a:rPr lang="en-US" dirty="0"/>
              <a:t>, 1967 non-commercial educational TV and radio broadcasting.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44724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E07F18-FD02-43F5-B2FD-F868ED09C5E8}"/>
              </a:ext>
            </a:extLst>
          </p:cNvPr>
          <p:cNvSpPr>
            <a:spLocks noGrp="1"/>
          </p:cNvSpPr>
          <p:nvPr>
            <p:ph type="title"/>
          </p:nvPr>
        </p:nvSpPr>
        <p:spPr/>
        <p:txBody>
          <a:bodyPr/>
          <a:lstStyle/>
          <a:p>
            <a:r>
              <a:rPr lang="en-US" dirty="0"/>
              <a:t>Urban Renewal</a:t>
            </a:r>
          </a:p>
        </p:txBody>
      </p:sp>
      <p:sp>
        <p:nvSpPr>
          <p:cNvPr id="6" name="Content Placeholder 5">
            <a:extLst>
              <a:ext uri="{FF2B5EF4-FFF2-40B4-BE49-F238E27FC236}">
                <a16:creationId xmlns:a16="http://schemas.microsoft.com/office/drawing/2014/main" id="{0B91C50E-D3AA-4F89-A5F1-73E71D820734}"/>
              </a:ext>
            </a:extLst>
          </p:cNvPr>
          <p:cNvSpPr>
            <a:spLocks noGrp="1"/>
          </p:cNvSpPr>
          <p:nvPr>
            <p:ph sz="half" idx="2"/>
          </p:nvPr>
        </p:nvSpPr>
        <p:spPr>
          <a:xfrm>
            <a:off x="839788" y="1388855"/>
            <a:ext cx="5157787" cy="4800808"/>
          </a:xfrm>
        </p:spPr>
        <p:txBody>
          <a:bodyPr>
            <a:normAutofit/>
          </a:bodyPr>
          <a:lstStyle/>
          <a:p>
            <a:r>
              <a:rPr lang="en-US" dirty="0"/>
              <a:t>Department of Housing and Urban Development, 1965</a:t>
            </a:r>
          </a:p>
          <a:p>
            <a:pPr lvl="1"/>
            <a:r>
              <a:rPr lang="en-US" dirty="0"/>
              <a:t>New cabinet post </a:t>
            </a:r>
          </a:p>
          <a:p>
            <a:pPr lvl="1"/>
            <a:r>
              <a:rPr lang="en-US" dirty="0"/>
              <a:t>First Black Cabinet member,  Robert C. Weaver </a:t>
            </a:r>
          </a:p>
          <a:p>
            <a:r>
              <a:rPr lang="en-US" dirty="0"/>
              <a:t>Housing Act, 1965, established rent supplements to low-income families to aid transitions into private housing</a:t>
            </a:r>
          </a:p>
          <a:p>
            <a:r>
              <a:rPr lang="en-US" dirty="0"/>
              <a:t>Department of Transportation, 1966</a:t>
            </a:r>
          </a:p>
          <a:p>
            <a:endParaRPr lang="en-US" dirty="0"/>
          </a:p>
          <a:p>
            <a:endParaRPr lang="en-US" dirty="0"/>
          </a:p>
        </p:txBody>
      </p:sp>
      <p:sp>
        <p:nvSpPr>
          <p:cNvPr id="7" name="Text Placeholder 6">
            <a:extLst>
              <a:ext uri="{FF2B5EF4-FFF2-40B4-BE49-F238E27FC236}">
                <a16:creationId xmlns:a16="http://schemas.microsoft.com/office/drawing/2014/main" id="{721D451F-31FB-4671-8BA2-ACCDE91C86DD}"/>
              </a:ext>
            </a:extLst>
          </p:cNvPr>
          <p:cNvSpPr>
            <a:spLocks noGrp="1"/>
          </p:cNvSpPr>
          <p:nvPr>
            <p:ph type="body" sz="quarter" idx="3"/>
          </p:nvPr>
        </p:nvSpPr>
        <p:spPr>
          <a:xfrm>
            <a:off x="6194427" y="5911092"/>
            <a:ext cx="5183188" cy="823912"/>
          </a:xfrm>
        </p:spPr>
        <p:txBody>
          <a:bodyPr>
            <a:normAutofit/>
          </a:bodyPr>
          <a:lstStyle/>
          <a:p>
            <a:pPr algn="ctr"/>
            <a:r>
              <a:rPr lang="en-US" sz="2000" b="0" dirty="0"/>
              <a:t>1 of 28 Robert Taylor Towers</a:t>
            </a:r>
          </a:p>
        </p:txBody>
      </p:sp>
      <p:pic>
        <p:nvPicPr>
          <p:cNvPr id="9" name="Content Placeholder 8">
            <a:extLst>
              <a:ext uri="{FF2B5EF4-FFF2-40B4-BE49-F238E27FC236}">
                <a16:creationId xmlns:a16="http://schemas.microsoft.com/office/drawing/2014/main" id="{2A97BBF9-DA7C-4907-871B-69FAEF3BBE4B}"/>
              </a:ext>
            </a:extLst>
          </p:cNvPr>
          <p:cNvPicPr>
            <a:picLocks noGrp="1" noChangeAspect="1"/>
          </p:cNvPicPr>
          <p:nvPr>
            <p:ph sz="quarter" idx="4"/>
          </p:nvPr>
        </p:nvPicPr>
        <p:blipFill>
          <a:blip r:embed="rId2"/>
          <a:stretch>
            <a:fillRect/>
          </a:stretch>
        </p:blipFill>
        <p:spPr>
          <a:xfrm>
            <a:off x="6404206" y="1685926"/>
            <a:ext cx="4719176" cy="4503737"/>
          </a:xfrm>
          <a:prstGeom prst="rect">
            <a:avLst/>
          </a:prstGeom>
        </p:spPr>
      </p:pic>
    </p:spTree>
    <p:extLst>
      <p:ext uri="{BB962C8B-B14F-4D97-AF65-F5344CB8AC3E}">
        <p14:creationId xmlns:p14="http://schemas.microsoft.com/office/powerpoint/2010/main" val="216530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Urban Renewal</a:t>
            </a:r>
          </a:p>
        </p:txBody>
      </p:sp>
      <p:sp>
        <p:nvSpPr>
          <p:cNvPr id="3" name="Content Placeholder 2"/>
          <p:cNvSpPr>
            <a:spLocks noGrp="1"/>
          </p:cNvSpPr>
          <p:nvPr>
            <p:ph idx="1"/>
          </p:nvPr>
        </p:nvSpPr>
        <p:spPr/>
        <p:txBody>
          <a:bodyPr>
            <a:normAutofit/>
          </a:bodyPr>
          <a:lstStyle/>
          <a:p>
            <a:pPr marL="0" indent="0" algn="ctr">
              <a:buNone/>
            </a:pPr>
            <a:r>
              <a:rPr lang="en-US" dirty="0"/>
              <a:t>“The American city should be a collection of communities where every member has a right to belong. It should be a place where every man feels safe on his streets and in the house of his friends. It should be a place where each individual’s dignity and self-respect is strengthened by the respect and affection of his neighbors. It should be a place where each of us can find the satisfaction and warmth which comes from being a member of the community of man. This is what man sought at the dawn of civilization. It is what we seek today.”</a:t>
            </a:r>
          </a:p>
          <a:p>
            <a:pPr marL="0" indent="0" algn="ctr">
              <a:buNone/>
            </a:pPr>
            <a:endParaRPr lang="en-US" dirty="0"/>
          </a:p>
          <a:p>
            <a:pPr marL="0" indent="0" algn="ctr">
              <a:buNone/>
            </a:pPr>
            <a:r>
              <a:rPr lang="en-US" dirty="0"/>
              <a:t>-Special message to the Congress on the nation's cities (March 2, 1965)</a:t>
            </a:r>
          </a:p>
          <a:p>
            <a:pPr marL="0" indent="0" algn="ctr">
              <a:buNone/>
            </a:pPr>
            <a:endParaRPr lang="en-US" dirty="0"/>
          </a:p>
        </p:txBody>
      </p:sp>
    </p:spTree>
    <p:extLst>
      <p:ext uri="{BB962C8B-B14F-4D97-AF65-F5344CB8AC3E}">
        <p14:creationId xmlns:p14="http://schemas.microsoft.com/office/powerpoint/2010/main" val="1477251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Care</a:t>
            </a:r>
          </a:p>
        </p:txBody>
      </p:sp>
      <p:sp>
        <p:nvSpPr>
          <p:cNvPr id="3" name="Content Placeholder 2"/>
          <p:cNvSpPr>
            <a:spLocks noGrp="1"/>
          </p:cNvSpPr>
          <p:nvPr>
            <p:ph sz="half" idx="1"/>
          </p:nvPr>
        </p:nvSpPr>
        <p:spPr/>
        <p:txBody>
          <a:bodyPr/>
          <a:lstStyle/>
          <a:p>
            <a:r>
              <a:rPr lang="en-US" b="1" dirty="0"/>
              <a:t>Medicare</a:t>
            </a:r>
            <a:r>
              <a:rPr lang="en-US" dirty="0"/>
              <a:t> medical care for the elderly through the SSA</a:t>
            </a:r>
          </a:p>
          <a:p>
            <a:r>
              <a:rPr lang="en-US" b="1" dirty="0"/>
              <a:t>Medicaid</a:t>
            </a:r>
            <a:r>
              <a:rPr lang="en-US" dirty="0"/>
              <a:t> for the poor</a:t>
            </a:r>
          </a:p>
          <a:p>
            <a:r>
              <a:rPr lang="en-US" b="1" dirty="0"/>
              <a:t>Food Stamp Act</a:t>
            </a:r>
          </a:p>
          <a:p>
            <a:endParaRPr lang="en-US" dirty="0"/>
          </a:p>
        </p:txBody>
      </p:sp>
      <p:pic>
        <p:nvPicPr>
          <p:cNvPr id="5" name="Content Placeholder 4">
            <a:extLst>
              <a:ext uri="{FF2B5EF4-FFF2-40B4-BE49-F238E27FC236}">
                <a16:creationId xmlns:a16="http://schemas.microsoft.com/office/drawing/2014/main" id="{2081FD13-795F-417C-A314-AA35BCF51473}"/>
              </a:ext>
            </a:extLst>
          </p:cNvPr>
          <p:cNvPicPr>
            <a:picLocks noGrp="1" noChangeAspect="1"/>
          </p:cNvPicPr>
          <p:nvPr>
            <p:ph sz="half" idx="2"/>
          </p:nvPr>
        </p:nvPicPr>
        <p:blipFill>
          <a:blip r:embed="rId2"/>
          <a:stretch>
            <a:fillRect/>
          </a:stretch>
        </p:blipFill>
        <p:spPr>
          <a:xfrm>
            <a:off x="6502317" y="1825625"/>
            <a:ext cx="5282771" cy="2958352"/>
          </a:xfrm>
          <a:prstGeom prst="rect">
            <a:avLst/>
          </a:prstGeom>
        </p:spPr>
      </p:pic>
    </p:spTree>
    <p:extLst>
      <p:ext uri="{BB962C8B-B14F-4D97-AF65-F5344CB8AC3E}">
        <p14:creationId xmlns:p14="http://schemas.microsoft.com/office/powerpoint/2010/main" val="3110803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 Rights</a:t>
            </a:r>
          </a:p>
        </p:txBody>
      </p:sp>
      <p:sp>
        <p:nvSpPr>
          <p:cNvPr id="3" name="Content Placeholder 2"/>
          <p:cNvSpPr>
            <a:spLocks noGrp="1"/>
          </p:cNvSpPr>
          <p:nvPr>
            <p:ph idx="1"/>
          </p:nvPr>
        </p:nvSpPr>
        <p:spPr>
          <a:xfrm>
            <a:off x="381000" y="1600200"/>
            <a:ext cx="11506200" cy="5029200"/>
          </a:xfrm>
        </p:spPr>
        <p:txBody>
          <a:bodyPr>
            <a:normAutofit lnSpcReduction="10000"/>
          </a:bodyPr>
          <a:lstStyle/>
          <a:p>
            <a:r>
              <a:rPr lang="en-US" sz="3600" b="1" dirty="0"/>
              <a:t>Civil Rights Act of 1964</a:t>
            </a:r>
            <a:r>
              <a:rPr lang="en-US" sz="3600" dirty="0"/>
              <a:t> barred discrimination in public places</a:t>
            </a:r>
          </a:p>
          <a:p>
            <a:pPr lvl="1"/>
            <a:r>
              <a:rPr lang="en-US" sz="3200" dirty="0"/>
              <a:t>Authorized the AG to file suits to </a:t>
            </a:r>
            <a:r>
              <a:rPr lang="en-US" sz="3200" b="1" dirty="0"/>
              <a:t>desegregate</a:t>
            </a:r>
            <a:r>
              <a:rPr lang="en-US" sz="3200" dirty="0"/>
              <a:t> schools or other public facilities</a:t>
            </a:r>
          </a:p>
          <a:p>
            <a:pPr lvl="1"/>
            <a:r>
              <a:rPr lang="en-US" sz="3200" dirty="0"/>
              <a:t>Outlawed</a:t>
            </a:r>
            <a:r>
              <a:rPr lang="en-US" sz="3200" b="1" dirty="0"/>
              <a:t> discrimination </a:t>
            </a:r>
            <a:r>
              <a:rPr lang="en-US" sz="3200" dirty="0"/>
              <a:t>in employment on the basis of race, color, religion, sex, or national origin</a:t>
            </a:r>
          </a:p>
          <a:p>
            <a:pPr lvl="1"/>
            <a:r>
              <a:rPr lang="en-US" sz="3200" dirty="0"/>
              <a:t>"No memorial oration or eulogy could more eloquently honor President Kennedy's memory than the earliest possible passage of the Civil Rights Bill for which he fought so long." </a:t>
            </a:r>
          </a:p>
          <a:p>
            <a:pPr lvl="1"/>
            <a:r>
              <a:rPr lang="en-US" sz="3200" dirty="0"/>
              <a:t>Upon signing CRA 64, Johnson might have said, "We have lost the South for a generation."</a:t>
            </a:r>
          </a:p>
          <a:p>
            <a:endParaRPr lang="en-US" sz="3600" dirty="0"/>
          </a:p>
        </p:txBody>
      </p:sp>
    </p:spTree>
    <p:extLst>
      <p:ext uri="{BB962C8B-B14F-4D97-AF65-F5344CB8AC3E}">
        <p14:creationId xmlns:p14="http://schemas.microsoft.com/office/powerpoint/2010/main" val="1416051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11DB3-D991-4EB8-BE43-831CE9FC488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F333FE3-B367-4B2B-AC47-D8FC7DC8E06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0598F53-4F60-40BB-A107-6187C1A844DE}"/>
              </a:ext>
            </a:extLst>
          </p:cNvPr>
          <p:cNvPicPr>
            <a:picLocks noChangeAspect="1"/>
          </p:cNvPicPr>
          <p:nvPr/>
        </p:nvPicPr>
        <p:blipFill>
          <a:blip r:embed="rId3"/>
          <a:stretch>
            <a:fillRect/>
          </a:stretch>
        </p:blipFill>
        <p:spPr>
          <a:xfrm>
            <a:off x="0" y="7112"/>
            <a:ext cx="12192000" cy="6843776"/>
          </a:xfrm>
          <a:prstGeom prst="rect">
            <a:avLst/>
          </a:prstGeom>
        </p:spPr>
      </p:pic>
    </p:spTree>
    <p:extLst>
      <p:ext uri="{BB962C8B-B14F-4D97-AF65-F5344CB8AC3E}">
        <p14:creationId xmlns:p14="http://schemas.microsoft.com/office/powerpoint/2010/main" val="4086671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 Rights</a:t>
            </a:r>
          </a:p>
        </p:txBody>
      </p:sp>
      <p:sp>
        <p:nvSpPr>
          <p:cNvPr id="3" name="Content Placeholder 2"/>
          <p:cNvSpPr>
            <a:spLocks noGrp="1"/>
          </p:cNvSpPr>
          <p:nvPr>
            <p:ph idx="1"/>
          </p:nvPr>
        </p:nvSpPr>
        <p:spPr/>
        <p:txBody>
          <a:bodyPr>
            <a:normAutofit/>
          </a:bodyPr>
          <a:lstStyle/>
          <a:p>
            <a:r>
              <a:rPr lang="en-US" b="1" dirty="0"/>
              <a:t>24th Amendment</a:t>
            </a:r>
            <a:r>
              <a:rPr lang="en-US" dirty="0"/>
              <a:t>, Jan 1964, banned a poll tax.</a:t>
            </a:r>
          </a:p>
          <a:p>
            <a:r>
              <a:rPr lang="en-US" b="1" dirty="0"/>
              <a:t>Voting Rights Act</a:t>
            </a:r>
            <a:r>
              <a:rPr lang="en-US" dirty="0"/>
              <a:t>, Aug 1965 - suspended literacy and other voter tests. Required federal supervision of registration. 7 of 11 Rebel States subject to preclearance. 2013 SC ruling gutted this. </a:t>
            </a:r>
          </a:p>
          <a:p>
            <a:r>
              <a:rPr lang="en-US" dirty="0"/>
              <a:t>LBJ denounced the Klan as a "hooded society of bigots," and warned them to "return to a decent society before it's too late." </a:t>
            </a:r>
          </a:p>
          <a:p>
            <a:pPr lvl="1"/>
            <a:r>
              <a:rPr lang="en-US" dirty="0"/>
              <a:t>The first president to prosecute the Klan since Grant. </a:t>
            </a:r>
          </a:p>
          <a:p>
            <a:r>
              <a:rPr lang="en-US" dirty="0"/>
              <a:t>Appointed first Black member to the SC, </a:t>
            </a:r>
            <a:r>
              <a:rPr lang="en-US" b="1" dirty="0"/>
              <a:t>Thurgood Marshall</a:t>
            </a:r>
            <a:r>
              <a:rPr lang="en-US" dirty="0"/>
              <a:t> </a:t>
            </a:r>
          </a:p>
          <a:p>
            <a:r>
              <a:rPr lang="en-US" b="1" dirty="0"/>
              <a:t>Immigration Act of 1965</a:t>
            </a:r>
            <a:r>
              <a:rPr lang="en-US" dirty="0"/>
              <a:t>, eliminated quotas</a:t>
            </a:r>
          </a:p>
          <a:p>
            <a:endParaRPr lang="en-US" dirty="0"/>
          </a:p>
        </p:txBody>
      </p:sp>
    </p:spTree>
    <p:extLst>
      <p:ext uri="{BB962C8B-B14F-4D97-AF65-F5344CB8AC3E}">
        <p14:creationId xmlns:p14="http://schemas.microsoft.com/office/powerpoint/2010/main" val="3447656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Lyndon Baines Johnson</a:t>
            </a:r>
          </a:p>
        </p:txBody>
      </p:sp>
      <p:sp>
        <p:nvSpPr>
          <p:cNvPr id="3" name="Content Placeholder 2"/>
          <p:cNvSpPr>
            <a:spLocks noGrp="1"/>
          </p:cNvSpPr>
          <p:nvPr>
            <p:ph sz="half" idx="1"/>
          </p:nvPr>
        </p:nvSpPr>
        <p:spPr>
          <a:xfrm>
            <a:off x="838199" y="1825625"/>
            <a:ext cx="5416603" cy="4351338"/>
          </a:xfrm>
        </p:spPr>
        <p:txBody>
          <a:bodyPr>
            <a:normAutofit fontScale="92500" lnSpcReduction="10000"/>
          </a:bodyPr>
          <a:lstStyle/>
          <a:p>
            <a:r>
              <a:rPr lang="en-US" sz="3200" dirty="0"/>
              <a:t>Pushed for many of JFK’s proposals</a:t>
            </a:r>
          </a:p>
          <a:p>
            <a:r>
              <a:rPr lang="en-US" sz="3200" dirty="0"/>
              <a:t>Kept most of JFK's personnel</a:t>
            </a:r>
          </a:p>
          <a:p>
            <a:r>
              <a:rPr lang="en-US" sz="3200" dirty="0"/>
              <a:t>Capitalized on Kennedy's popularity (61% approval at time of death) and his martyrdom</a:t>
            </a:r>
          </a:p>
          <a:p>
            <a:r>
              <a:rPr lang="en-US" sz="3200" dirty="0"/>
              <a:t>SOTU Address 1964, announced his </a:t>
            </a:r>
            <a:r>
              <a:rPr lang="en-US" sz="3200" b="1" dirty="0"/>
              <a:t>Great Society </a:t>
            </a:r>
            <a:r>
              <a:rPr lang="en-US" sz="3200" dirty="0"/>
              <a:t>program, declaring a </a:t>
            </a:r>
            <a:r>
              <a:rPr lang="en-US" sz="3200" b="1" dirty="0"/>
              <a:t>War on Poverty</a:t>
            </a:r>
            <a:endParaRPr lang="en-US" sz="3200" dirty="0"/>
          </a:p>
        </p:txBody>
      </p:sp>
      <p:pic>
        <p:nvPicPr>
          <p:cNvPr id="5" name="Content Placeholder 4">
            <a:extLst>
              <a:ext uri="{FF2B5EF4-FFF2-40B4-BE49-F238E27FC236}">
                <a16:creationId xmlns:a16="http://schemas.microsoft.com/office/drawing/2014/main" id="{AC95CA9C-5701-4CDD-B48A-9C6FA91E1633}"/>
              </a:ext>
            </a:extLst>
          </p:cNvPr>
          <p:cNvPicPr>
            <a:picLocks noGrp="1" noChangeAspect="1"/>
          </p:cNvPicPr>
          <p:nvPr>
            <p:ph sz="half" idx="2"/>
          </p:nvPr>
        </p:nvPicPr>
        <p:blipFill>
          <a:blip r:embed="rId2"/>
          <a:stretch>
            <a:fillRect/>
          </a:stretch>
        </p:blipFill>
        <p:spPr>
          <a:xfrm>
            <a:off x="7345935" y="1267428"/>
            <a:ext cx="3808079" cy="5057910"/>
          </a:xfrm>
          <a:prstGeom prst="rect">
            <a:avLst/>
          </a:prstGeom>
        </p:spPr>
      </p:pic>
    </p:spTree>
    <p:extLst>
      <p:ext uri="{BB962C8B-B14F-4D97-AF65-F5344CB8AC3E}">
        <p14:creationId xmlns:p14="http://schemas.microsoft.com/office/powerpoint/2010/main" val="3747319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 Rights</a:t>
            </a:r>
          </a:p>
        </p:txBody>
      </p:sp>
      <p:sp>
        <p:nvSpPr>
          <p:cNvPr id="3" name="Content Placeholder 2"/>
          <p:cNvSpPr>
            <a:spLocks noGrp="1"/>
          </p:cNvSpPr>
          <p:nvPr>
            <p:ph idx="1"/>
          </p:nvPr>
        </p:nvSpPr>
        <p:spPr>
          <a:xfrm>
            <a:off x="457200" y="1600200"/>
            <a:ext cx="11430000" cy="5029200"/>
          </a:xfrm>
        </p:spPr>
        <p:txBody>
          <a:bodyPr>
            <a:normAutofit/>
          </a:bodyPr>
          <a:lstStyle/>
          <a:p>
            <a:pPr marL="0" indent="0">
              <a:buNone/>
            </a:pPr>
            <a:r>
              <a:rPr lang="en-US" dirty="0"/>
              <a:t>You do not wipe away the scars of centuries by saying: “now, you are free to go where you want, do as you desire, and choose the leaders you please.” You do not take a man who for years has been hobbled by chains, liberate him, bring him to the starting line of a race, saying, "you are free to compete with all the others," and still justly believe you have been completely fair... </a:t>
            </a:r>
          </a:p>
          <a:p>
            <a:pPr marL="0" indent="0">
              <a:buNone/>
            </a:pPr>
            <a:endParaRPr lang="en-US" dirty="0"/>
          </a:p>
          <a:p>
            <a:pPr marL="0" indent="0">
              <a:buNone/>
            </a:pPr>
            <a:r>
              <a:rPr lang="en-US" dirty="0"/>
              <a:t>This is the next and more profound stage of the battle for civil rights. We seek not just freedom but opportunity—not just legal equity but human ability—not just equality as a right and a theory, but equality as a fact and as a result. </a:t>
            </a:r>
          </a:p>
          <a:p>
            <a:pPr marL="0" indent="0">
              <a:buNone/>
            </a:pPr>
            <a:endParaRPr lang="en-US" dirty="0"/>
          </a:p>
          <a:p>
            <a:pPr marL="0" indent="0" algn="r">
              <a:buNone/>
            </a:pPr>
            <a:r>
              <a:rPr lang="en-US" dirty="0"/>
              <a:t>      -LBJ in the Commencement Address at Howard University, 1965</a:t>
            </a:r>
          </a:p>
        </p:txBody>
      </p:sp>
    </p:spTree>
    <p:extLst>
      <p:ext uri="{BB962C8B-B14F-4D97-AF65-F5344CB8AC3E}">
        <p14:creationId xmlns:p14="http://schemas.microsoft.com/office/powerpoint/2010/main" val="1717428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 Does it Explode?</a:t>
            </a:r>
          </a:p>
        </p:txBody>
      </p:sp>
      <p:sp>
        <p:nvSpPr>
          <p:cNvPr id="3" name="Content Placeholder 2"/>
          <p:cNvSpPr>
            <a:spLocks noGrp="1"/>
          </p:cNvSpPr>
          <p:nvPr>
            <p:ph sz="half" idx="1"/>
          </p:nvPr>
        </p:nvSpPr>
        <p:spPr/>
        <p:txBody>
          <a:bodyPr>
            <a:normAutofit/>
          </a:bodyPr>
          <a:lstStyle/>
          <a:p>
            <a:r>
              <a:rPr lang="en-US" dirty="0"/>
              <a:t>Harlem 1964</a:t>
            </a:r>
          </a:p>
          <a:p>
            <a:r>
              <a:rPr lang="en-US" dirty="0"/>
              <a:t>Watts 1965</a:t>
            </a:r>
          </a:p>
          <a:p>
            <a:r>
              <a:rPr lang="en-US" dirty="0"/>
              <a:t>Chicago 1966, “Division Street Burns”</a:t>
            </a:r>
          </a:p>
          <a:p>
            <a:r>
              <a:rPr lang="en-US" dirty="0"/>
              <a:t>Newark 1967, “Newark burned”</a:t>
            </a:r>
          </a:p>
          <a:p>
            <a:r>
              <a:rPr lang="en-US" dirty="0"/>
              <a:t>Detroit 1967, </a:t>
            </a:r>
            <a:r>
              <a:rPr lang="en-US" dirty="0" err="1"/>
              <a:t>Gov</a:t>
            </a:r>
            <a:r>
              <a:rPr lang="en-US" dirty="0"/>
              <a:t> George Romney sent in the troops</a:t>
            </a:r>
          </a:p>
          <a:p>
            <a:pPr marL="0" indent="0">
              <a:buNone/>
            </a:pPr>
            <a:endParaRPr lang="en-US" dirty="0"/>
          </a:p>
        </p:txBody>
      </p:sp>
      <p:pic>
        <p:nvPicPr>
          <p:cNvPr id="5" name="Content Placeholder 4">
            <a:extLst>
              <a:ext uri="{FF2B5EF4-FFF2-40B4-BE49-F238E27FC236}">
                <a16:creationId xmlns:a16="http://schemas.microsoft.com/office/drawing/2014/main" id="{EB7E157C-BA46-4598-8D41-E6EBAA45C0AF}"/>
              </a:ext>
            </a:extLst>
          </p:cNvPr>
          <p:cNvPicPr>
            <a:picLocks noGrp="1" noChangeAspect="1"/>
          </p:cNvPicPr>
          <p:nvPr>
            <p:ph sz="half" idx="2"/>
          </p:nvPr>
        </p:nvPicPr>
        <p:blipFill>
          <a:blip r:embed="rId2"/>
          <a:stretch>
            <a:fillRect/>
          </a:stretch>
        </p:blipFill>
        <p:spPr>
          <a:xfrm>
            <a:off x="6934982" y="365125"/>
            <a:ext cx="4648665" cy="2603252"/>
          </a:xfrm>
          <a:prstGeom prst="rect">
            <a:avLst/>
          </a:prstGeom>
        </p:spPr>
      </p:pic>
      <p:pic>
        <p:nvPicPr>
          <p:cNvPr id="6" name="Picture 5">
            <a:extLst>
              <a:ext uri="{FF2B5EF4-FFF2-40B4-BE49-F238E27FC236}">
                <a16:creationId xmlns:a16="http://schemas.microsoft.com/office/drawing/2014/main" id="{FA922814-F207-44E1-B90C-2D82D1CB910C}"/>
              </a:ext>
            </a:extLst>
          </p:cNvPr>
          <p:cNvPicPr>
            <a:picLocks noChangeAspect="1"/>
          </p:cNvPicPr>
          <p:nvPr/>
        </p:nvPicPr>
        <p:blipFill>
          <a:blip r:embed="rId3"/>
          <a:stretch>
            <a:fillRect/>
          </a:stretch>
        </p:blipFill>
        <p:spPr>
          <a:xfrm>
            <a:off x="7847936" y="3098308"/>
            <a:ext cx="2703445" cy="3561789"/>
          </a:xfrm>
          <a:prstGeom prst="rect">
            <a:avLst/>
          </a:prstGeom>
        </p:spPr>
      </p:pic>
    </p:spTree>
    <p:extLst>
      <p:ext uri="{BB962C8B-B14F-4D97-AF65-F5344CB8AC3E}">
        <p14:creationId xmlns:p14="http://schemas.microsoft.com/office/powerpoint/2010/main" val="2975714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278E-F9C4-45D8-89DC-CCA564624237}"/>
              </a:ext>
            </a:extLst>
          </p:cNvPr>
          <p:cNvSpPr>
            <a:spLocks noGrp="1"/>
          </p:cNvSpPr>
          <p:nvPr>
            <p:ph type="title"/>
          </p:nvPr>
        </p:nvSpPr>
        <p:spPr/>
        <p:txBody>
          <a:bodyPr/>
          <a:lstStyle/>
          <a:p>
            <a:r>
              <a:rPr lang="en-US" dirty="0"/>
              <a:t>Or Does it Explode?</a:t>
            </a:r>
          </a:p>
        </p:txBody>
      </p:sp>
      <p:sp>
        <p:nvSpPr>
          <p:cNvPr id="3" name="Content Placeholder 2">
            <a:extLst>
              <a:ext uri="{FF2B5EF4-FFF2-40B4-BE49-F238E27FC236}">
                <a16:creationId xmlns:a16="http://schemas.microsoft.com/office/drawing/2014/main" id="{50CDB2B4-6AEE-4B27-8DFD-C189FAB20DAD}"/>
              </a:ext>
            </a:extLst>
          </p:cNvPr>
          <p:cNvSpPr>
            <a:spLocks noGrp="1"/>
          </p:cNvSpPr>
          <p:nvPr>
            <p:ph idx="1"/>
          </p:nvPr>
        </p:nvSpPr>
        <p:spPr/>
        <p:txBody>
          <a:bodyPr>
            <a:normAutofit fontScale="92500" lnSpcReduction="20000"/>
          </a:bodyPr>
          <a:lstStyle/>
          <a:p>
            <a:pPr>
              <a:lnSpc>
                <a:spcPct val="110000"/>
              </a:lnSpc>
            </a:pPr>
            <a:r>
              <a:rPr lang="en-US" dirty="0"/>
              <a:t>LBJ </a:t>
            </a:r>
            <a:r>
              <a:rPr lang="en-US" dirty="0" err="1"/>
              <a:t>est</a:t>
            </a:r>
            <a:r>
              <a:rPr lang="en-US" dirty="0"/>
              <a:t> </a:t>
            </a:r>
            <a:r>
              <a:rPr lang="en-US" b="1" dirty="0"/>
              <a:t>Kerner Commission </a:t>
            </a:r>
            <a:r>
              <a:rPr lang="en-US" dirty="0"/>
              <a:t>to study the riots. They reported, “Our nation is moving toward two societies, one black, one white—separate and unequal…What white Americans have never fully understood but what the Negro can never forget — is that white society is deeply implicated in the ghetto. White institutions created it, white institutions maintain it, and white society condones it.“</a:t>
            </a:r>
          </a:p>
          <a:p>
            <a:pPr>
              <a:lnSpc>
                <a:spcPct val="110000"/>
              </a:lnSpc>
            </a:pPr>
            <a:r>
              <a:rPr lang="en-US" dirty="0"/>
              <a:t>“What did you expect? I don't know why we're so surprised. When you put your foot on a man's neck and hold him down for three hundred years, and then you let him up, what's he going to do? He's going to knock your block off.” –LBJ</a:t>
            </a:r>
          </a:p>
          <a:p>
            <a:pPr>
              <a:lnSpc>
                <a:spcPct val="110000"/>
              </a:lnSpc>
            </a:pPr>
            <a:r>
              <a:rPr lang="en-US" dirty="0"/>
              <a:t>MLK assassinated summer 1968. Riots across America </a:t>
            </a:r>
          </a:p>
          <a:p>
            <a:endParaRPr lang="en-US" dirty="0"/>
          </a:p>
          <a:p>
            <a:endParaRPr lang="en-US" dirty="0"/>
          </a:p>
        </p:txBody>
      </p:sp>
    </p:spTree>
    <p:extLst>
      <p:ext uri="{BB962C8B-B14F-4D97-AF65-F5344CB8AC3E}">
        <p14:creationId xmlns:p14="http://schemas.microsoft.com/office/powerpoint/2010/main" val="3083183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Other Johnson Era Accomplishments </a:t>
            </a:r>
          </a:p>
        </p:txBody>
      </p:sp>
      <p:sp>
        <p:nvSpPr>
          <p:cNvPr id="3" name="Content Placeholder 2"/>
          <p:cNvSpPr>
            <a:spLocks noGrp="1"/>
          </p:cNvSpPr>
          <p:nvPr>
            <p:ph idx="1"/>
          </p:nvPr>
        </p:nvSpPr>
        <p:spPr/>
        <p:txBody>
          <a:bodyPr>
            <a:normAutofit/>
          </a:bodyPr>
          <a:lstStyle/>
          <a:p>
            <a:r>
              <a:rPr lang="en-US" dirty="0"/>
              <a:t>Gun Control Act of 1968 - one of the farthest-reaching federal gun control laws in American history. In context of JFK, RFK, and MLK.</a:t>
            </a:r>
          </a:p>
          <a:p>
            <a:r>
              <a:rPr lang="en-US" dirty="0"/>
              <a:t>Apollo Missions </a:t>
            </a:r>
          </a:p>
          <a:p>
            <a:r>
              <a:rPr lang="en-US" dirty="0"/>
              <a:t>Clean Air and Water Acts</a:t>
            </a:r>
          </a:p>
          <a:p>
            <a:r>
              <a:rPr lang="en-US" dirty="0"/>
              <a:t>Wilderness Preservation Act (9 million acres)</a:t>
            </a:r>
          </a:p>
          <a:p>
            <a:r>
              <a:rPr lang="en-US" dirty="0"/>
              <a:t>Truth in Lending Act</a:t>
            </a:r>
          </a:p>
          <a:p>
            <a:pPr lvl="0"/>
            <a:r>
              <a:rPr lang="en-US" dirty="0"/>
              <a:t>Truth in Packaging Act </a:t>
            </a:r>
          </a:p>
          <a:p>
            <a:endParaRPr lang="en-US" dirty="0"/>
          </a:p>
          <a:p>
            <a:pPr marL="0" indent="0">
              <a:buNone/>
            </a:pPr>
            <a:endParaRPr lang="en-US" dirty="0"/>
          </a:p>
        </p:txBody>
      </p:sp>
    </p:spTree>
    <p:extLst>
      <p:ext uri="{BB962C8B-B14F-4D97-AF65-F5344CB8AC3E}">
        <p14:creationId xmlns:p14="http://schemas.microsoft.com/office/powerpoint/2010/main" val="2690154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Warren Court, 1953-1969</a:t>
            </a:r>
          </a:p>
        </p:txBody>
      </p:sp>
      <p:sp>
        <p:nvSpPr>
          <p:cNvPr id="3" name="Content Placeholder 2"/>
          <p:cNvSpPr>
            <a:spLocks noGrp="1"/>
          </p:cNvSpPr>
          <p:nvPr>
            <p:ph idx="1"/>
          </p:nvPr>
        </p:nvSpPr>
        <p:spPr/>
        <p:txBody>
          <a:bodyPr>
            <a:normAutofit/>
          </a:bodyPr>
          <a:lstStyle/>
          <a:p>
            <a:r>
              <a:rPr lang="en-US" i="1" dirty="0" err="1"/>
              <a:t>Mapp</a:t>
            </a:r>
            <a:r>
              <a:rPr lang="en-US" i="1" dirty="0"/>
              <a:t> v. Ohio </a:t>
            </a:r>
            <a:r>
              <a:rPr lang="en-US" dirty="0"/>
              <a:t>– evidence seized illegally cannot be used in court</a:t>
            </a:r>
          </a:p>
          <a:p>
            <a:r>
              <a:rPr lang="en-US" i="1" dirty="0"/>
              <a:t>Gideon v. </a:t>
            </a:r>
            <a:r>
              <a:rPr lang="en-US" i="1" dirty="0" err="1"/>
              <a:t>Wainright</a:t>
            </a:r>
            <a:r>
              <a:rPr lang="en-US" i="1" dirty="0"/>
              <a:t> </a:t>
            </a:r>
            <a:r>
              <a:rPr lang="en-US" dirty="0"/>
              <a:t>– free legal counsel to indigent defendants</a:t>
            </a:r>
          </a:p>
          <a:p>
            <a:r>
              <a:rPr lang="en-US" i="1" dirty="0"/>
              <a:t>Escobedo v. Illinois </a:t>
            </a:r>
            <a:r>
              <a:rPr lang="en-US" dirty="0"/>
              <a:t>– accused have right to have counsel </a:t>
            </a:r>
          </a:p>
          <a:p>
            <a:r>
              <a:rPr lang="en-US" i="1" dirty="0"/>
              <a:t>Miranda v. Arizona </a:t>
            </a:r>
            <a:r>
              <a:rPr lang="en-US" dirty="0"/>
              <a:t>– suspect must have rights read</a:t>
            </a:r>
          </a:p>
          <a:p>
            <a:r>
              <a:rPr lang="en-US" i="1" dirty="0"/>
              <a:t>Engle v. Vitale </a:t>
            </a:r>
            <a:r>
              <a:rPr lang="en-US" dirty="0"/>
              <a:t>– outlawed compulsory school prayer</a:t>
            </a:r>
          </a:p>
        </p:txBody>
      </p:sp>
    </p:spTree>
    <p:extLst>
      <p:ext uri="{BB962C8B-B14F-4D97-AF65-F5344CB8AC3E}">
        <p14:creationId xmlns:p14="http://schemas.microsoft.com/office/powerpoint/2010/main" val="3521332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Snapshot of LBJ Foreign Policy </a:t>
            </a:r>
          </a:p>
        </p:txBody>
      </p:sp>
      <p:sp>
        <p:nvSpPr>
          <p:cNvPr id="3" name="Content Placeholder 2"/>
          <p:cNvSpPr>
            <a:spLocks noGrp="1"/>
          </p:cNvSpPr>
          <p:nvPr>
            <p:ph idx="1"/>
          </p:nvPr>
        </p:nvSpPr>
        <p:spPr/>
        <p:txBody>
          <a:bodyPr>
            <a:noAutofit/>
          </a:bodyPr>
          <a:lstStyle/>
          <a:p>
            <a:r>
              <a:rPr lang="en-US" sz="3200" b="1" dirty="0"/>
              <a:t>Dominican Republic </a:t>
            </a:r>
            <a:r>
              <a:rPr lang="en-US" sz="3200" dirty="0"/>
              <a:t>- supported the overthrow of left-wing, democratically elected president Juan Bosch. </a:t>
            </a:r>
          </a:p>
          <a:p>
            <a:r>
              <a:rPr lang="en-US" sz="3200" b="1" dirty="0"/>
              <a:t>Outer Space Treaty</a:t>
            </a:r>
            <a:r>
              <a:rPr lang="en-US" sz="3200" dirty="0"/>
              <a:t> 1967 - Set up principles for the peaceful exploration of space </a:t>
            </a:r>
          </a:p>
          <a:p>
            <a:r>
              <a:rPr lang="en-US" sz="3200" b="1" dirty="0"/>
              <a:t>Six-Day War</a:t>
            </a:r>
            <a:r>
              <a:rPr lang="en-US" sz="3200" dirty="0"/>
              <a:t> 1967</a:t>
            </a:r>
          </a:p>
          <a:p>
            <a:r>
              <a:rPr lang="en-US" sz="3200" b="1" dirty="0"/>
              <a:t>Vietnam! </a:t>
            </a:r>
            <a:r>
              <a:rPr lang="en-US" sz="2800" dirty="0"/>
              <a:t>“I believe we can continue the Great Society while we fight in Vietnam.”</a:t>
            </a:r>
            <a:br>
              <a:rPr lang="en-US" sz="2800" dirty="0"/>
            </a:br>
            <a:endParaRPr lang="en-US" sz="2800" dirty="0"/>
          </a:p>
        </p:txBody>
      </p:sp>
    </p:spTree>
    <p:extLst>
      <p:ext uri="{BB962C8B-B14F-4D97-AF65-F5344CB8AC3E}">
        <p14:creationId xmlns:p14="http://schemas.microsoft.com/office/powerpoint/2010/main" val="1351652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77742"/>
            <a:ext cx="5791200" cy="1325563"/>
          </a:xfrm>
        </p:spPr>
        <p:txBody>
          <a:bodyPr/>
          <a:lstStyle/>
          <a:p>
            <a:r>
              <a:rPr lang="en-US" dirty="0"/>
              <a:t>Nixon’s 1968 Landslide </a:t>
            </a:r>
          </a:p>
        </p:txBody>
      </p:sp>
      <p:graphicFrame>
        <p:nvGraphicFramePr>
          <p:cNvPr id="4" name="Content Placeholder 3"/>
          <p:cNvGraphicFramePr>
            <a:graphicFrameLocks noGrp="1"/>
          </p:cNvGraphicFramePr>
          <p:nvPr>
            <p:ph idx="1"/>
          </p:nvPr>
        </p:nvGraphicFramePr>
        <p:xfrm>
          <a:off x="1981200" y="3497421"/>
          <a:ext cx="8229600" cy="731520"/>
        </p:xfrm>
        <a:graphic>
          <a:graphicData uri="http://schemas.openxmlformats.org/drawingml/2006/table">
            <a:tbl>
              <a:tblPr/>
              <a:tblGrid>
                <a:gridCol w="8229600">
                  <a:extLst>
                    <a:ext uri="{9D8B030D-6E8A-4147-A177-3AD203B41FA5}">
                      <a16:colId xmlns:a16="http://schemas.microsoft.com/office/drawing/2014/main" val="20000"/>
                    </a:ext>
                  </a:extLst>
                </a:gridCol>
              </a:tblGrid>
              <a:tr h="0">
                <a:tc>
                  <a:txBody>
                    <a:bodyPr/>
                    <a:lstStyle/>
                    <a:p>
                      <a:pPr algn="l"/>
                      <a:endParaRPr lang="en-US">
                        <a:effectLst/>
                      </a:endParaRPr>
                    </a:p>
                  </a:txBody>
                  <a:tcPr anchor="ctr">
                    <a:lnL>
                      <a:noFill/>
                    </a:lnL>
                    <a:lnR>
                      <a:noFill/>
                    </a:lnR>
                    <a:lnT>
                      <a:noFill/>
                    </a:lnT>
                    <a:lnB>
                      <a:noFill/>
                    </a:lnB>
                  </a:tcPr>
                </a:tc>
                <a:extLst>
                  <a:ext uri="{0D108BD9-81ED-4DB2-BD59-A6C34878D82A}">
                    <a16:rowId xmlns:a16="http://schemas.microsoft.com/office/drawing/2014/main" val="10000"/>
                  </a:ext>
                </a:extLst>
              </a:tr>
              <a:tr h="0">
                <a:tc>
                  <a:txBody>
                    <a:bodyPr/>
                    <a:lstStyle/>
                    <a:p>
                      <a:pPr algn="ctr"/>
                      <a:endParaRPr lang="en-US" dirty="0">
                        <a:effectLst/>
                      </a:endParaRPr>
                    </a:p>
                  </a:txBody>
                  <a:tcPr anchor="ctr">
                    <a:lnL>
                      <a:noFill/>
                    </a:lnL>
                    <a:lnR>
                      <a:noFill/>
                    </a:lnR>
                    <a:lnT>
                      <a:noFill/>
                    </a:lnT>
                    <a:lnB>
                      <a:noFill/>
                    </a:lnB>
                  </a:tcPr>
                </a:tc>
                <a:extLst>
                  <a:ext uri="{0D108BD9-81ED-4DB2-BD59-A6C34878D82A}">
                    <a16:rowId xmlns:a16="http://schemas.microsoft.com/office/drawing/2014/main" val="10001"/>
                  </a:ext>
                </a:extLst>
              </a:tr>
            </a:tbl>
          </a:graphicData>
        </a:graphic>
      </p:graphicFrame>
      <p:pic>
        <p:nvPicPr>
          <p:cNvPr id="5121" name="Picture 1" descr="ElectoralCollege1968.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5773558" cy="36334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29400" y="1234752"/>
            <a:ext cx="5334000" cy="4893647"/>
          </a:xfrm>
          <a:prstGeom prst="rect">
            <a:avLst/>
          </a:prstGeom>
          <a:noFill/>
        </p:spPr>
        <p:txBody>
          <a:bodyPr wrap="square" rtlCol="0">
            <a:spAutoFit/>
          </a:bodyPr>
          <a:lstStyle/>
          <a:p>
            <a:pPr marL="285750" indent="-285750">
              <a:buFont typeface="Arial" pitchFamily="34" charset="0"/>
              <a:buChar char="•"/>
            </a:pPr>
            <a:r>
              <a:rPr lang="en-US" sz="2400" dirty="0"/>
              <a:t>RNC: Nixon, IKE’s VP</a:t>
            </a:r>
          </a:p>
          <a:p>
            <a:pPr marL="285750" indent="-285750">
              <a:buFont typeface="Arial" pitchFamily="34" charset="0"/>
              <a:buChar char="•"/>
            </a:pPr>
            <a:r>
              <a:rPr lang="en-US" sz="2400" dirty="0"/>
              <a:t>DNC Split</a:t>
            </a:r>
          </a:p>
          <a:p>
            <a:pPr marL="742950" lvl="1" indent="-285750">
              <a:buFont typeface="Arial" pitchFamily="34" charset="0"/>
              <a:buChar char="•"/>
            </a:pPr>
            <a:r>
              <a:rPr lang="en-US" sz="2400" dirty="0" err="1"/>
              <a:t>Sen</a:t>
            </a:r>
            <a:r>
              <a:rPr lang="en-US" sz="2400" dirty="0"/>
              <a:t> McCarthy (MN)</a:t>
            </a:r>
          </a:p>
          <a:p>
            <a:pPr marL="742950" lvl="1" indent="-285750">
              <a:buFont typeface="Arial" pitchFamily="34" charset="0"/>
              <a:buChar char="•"/>
            </a:pPr>
            <a:r>
              <a:rPr lang="en-US" sz="2400" dirty="0" err="1"/>
              <a:t>Sen</a:t>
            </a:r>
            <a:r>
              <a:rPr lang="en-US" sz="2400" dirty="0"/>
              <a:t> McGovern (SD)</a:t>
            </a:r>
          </a:p>
          <a:p>
            <a:pPr marL="742950" lvl="1" indent="-285750">
              <a:buFont typeface="Arial" pitchFamily="34" charset="0"/>
              <a:buChar char="•"/>
            </a:pPr>
            <a:r>
              <a:rPr lang="en-US" sz="2400" dirty="0" err="1"/>
              <a:t>Gov</a:t>
            </a:r>
            <a:r>
              <a:rPr lang="en-US" sz="2400" dirty="0"/>
              <a:t> Wallace (AL)</a:t>
            </a:r>
          </a:p>
          <a:p>
            <a:pPr marL="742950" lvl="1" indent="-285750">
              <a:buFont typeface="Arial" pitchFamily="34" charset="0"/>
              <a:buChar char="•"/>
            </a:pPr>
            <a:r>
              <a:rPr lang="en-US" sz="2400" dirty="0" err="1"/>
              <a:t>Sen</a:t>
            </a:r>
            <a:r>
              <a:rPr lang="en-US" sz="2400" dirty="0"/>
              <a:t> RFK (MA)</a:t>
            </a:r>
          </a:p>
          <a:p>
            <a:pPr marL="742950" lvl="1" indent="-285750">
              <a:buFont typeface="Arial" pitchFamily="34" charset="0"/>
              <a:buChar char="•"/>
            </a:pPr>
            <a:r>
              <a:rPr lang="en-US" sz="2400" dirty="0"/>
              <a:t>LBJ </a:t>
            </a:r>
            <a:r>
              <a:rPr lang="en-US" sz="2400" b="1" dirty="0">
                <a:solidFill>
                  <a:srgbClr val="FF0000"/>
                </a:solidFill>
              </a:rPr>
              <a:t>VP Humphrey</a:t>
            </a:r>
          </a:p>
          <a:p>
            <a:pPr marL="285750" indent="-285750">
              <a:buFont typeface="Arial" pitchFamily="34" charset="0"/>
              <a:buChar char="•"/>
            </a:pPr>
            <a:r>
              <a:rPr lang="en-US" sz="2400" dirty="0"/>
              <a:t>Realigning election – </a:t>
            </a:r>
            <a:r>
              <a:rPr lang="en-US" sz="2400" b="1" dirty="0">
                <a:solidFill>
                  <a:srgbClr val="FF0000"/>
                </a:solidFill>
              </a:rPr>
              <a:t>ended New Deal Coalition </a:t>
            </a:r>
            <a:r>
              <a:rPr lang="en-US" sz="2400" dirty="0"/>
              <a:t>that dominated presidential politics for 36 years</a:t>
            </a:r>
          </a:p>
          <a:p>
            <a:pPr marL="285750" indent="-285750">
              <a:buFont typeface="Arial" pitchFamily="34" charset="0"/>
              <a:buChar char="•"/>
            </a:pPr>
            <a:r>
              <a:rPr lang="en-US" sz="2400" b="1" dirty="0">
                <a:solidFill>
                  <a:srgbClr val="FF0000"/>
                </a:solidFill>
              </a:rPr>
              <a:t>Nixon 43% - 301</a:t>
            </a:r>
          </a:p>
          <a:p>
            <a:pPr marL="285750" indent="-285750">
              <a:buFont typeface="Arial" pitchFamily="34" charset="0"/>
              <a:buChar char="•"/>
            </a:pPr>
            <a:r>
              <a:rPr lang="en-US" sz="2400" dirty="0"/>
              <a:t>Humphrey 42.7% - 191</a:t>
            </a:r>
          </a:p>
          <a:p>
            <a:pPr marL="285750" indent="-285750">
              <a:buFont typeface="Arial" pitchFamily="34" charset="0"/>
              <a:buChar char="•"/>
            </a:pPr>
            <a:r>
              <a:rPr lang="en-US" sz="2400" dirty="0"/>
              <a:t>Wallace – 13.5% - 46</a:t>
            </a:r>
          </a:p>
        </p:txBody>
      </p:sp>
      <p:sp>
        <p:nvSpPr>
          <p:cNvPr id="6" name="AutoShape 4" descr="http://upload.wikimedia.org/wikipedia/commons/thumb/d/d0/1968DemocraticPresidentialPrimaries.png/400px-1968DemocraticPresidentialPrimaries.png"/>
          <p:cNvSpPr>
            <a:spLocks noChangeAspect="1" noChangeArrowheads="1"/>
          </p:cNvSpPr>
          <p:nvPr/>
        </p:nvSpPr>
        <p:spPr bwMode="auto">
          <a:xfrm>
            <a:off x="1679575" y="-1241425"/>
            <a:ext cx="3810000" cy="2590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6586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One Assessment of The Great Society</a:t>
            </a:r>
          </a:p>
        </p:txBody>
      </p:sp>
      <p:sp>
        <p:nvSpPr>
          <p:cNvPr id="3" name="Content Placeholder 2"/>
          <p:cNvSpPr>
            <a:spLocks noGrp="1"/>
          </p:cNvSpPr>
          <p:nvPr>
            <p:ph idx="1"/>
          </p:nvPr>
        </p:nvSpPr>
        <p:spPr/>
        <p:txBody>
          <a:bodyPr>
            <a:normAutofit/>
          </a:bodyPr>
          <a:lstStyle/>
          <a:p>
            <a:pPr marL="0" indent="0" algn="ctr">
              <a:buNone/>
            </a:pPr>
            <a:r>
              <a:rPr lang="en-US" sz="3600" dirty="0"/>
              <a:t>The Square Deal, The New Deal, The Fair Deal, The New Frontier, and The Great Society all came to a tragic halt when America’s preoccupation with war diverted the nation’s physical, economic and emotional resources away from domestic problems.</a:t>
            </a:r>
          </a:p>
          <a:p>
            <a:pPr marL="0" indent="0" algn="ctr">
              <a:buNone/>
            </a:pPr>
            <a:endParaRPr lang="en-US" sz="3600" dirty="0"/>
          </a:p>
          <a:p>
            <a:pPr marL="0" indent="0" algn="r">
              <a:buNone/>
            </a:pPr>
            <a:r>
              <a:rPr lang="en-US" sz="3600" dirty="0"/>
              <a:t>…LBJ died on January 22, 1973 at age 64, one day before a ceasefire was signed in Vietnam. </a:t>
            </a:r>
          </a:p>
        </p:txBody>
      </p:sp>
    </p:spTree>
    <p:extLst>
      <p:ext uri="{BB962C8B-B14F-4D97-AF65-F5344CB8AC3E}">
        <p14:creationId xmlns:p14="http://schemas.microsoft.com/office/powerpoint/2010/main" val="1918039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Assessment of Great Society: Successes</a:t>
            </a:r>
          </a:p>
        </p:txBody>
      </p:sp>
      <p:sp>
        <p:nvSpPr>
          <p:cNvPr id="3" name="Content Placeholder 2"/>
          <p:cNvSpPr>
            <a:spLocks noGrp="1"/>
          </p:cNvSpPr>
          <p:nvPr>
            <p:ph idx="1"/>
          </p:nvPr>
        </p:nvSpPr>
        <p:spPr/>
        <p:txBody>
          <a:bodyPr>
            <a:normAutofit/>
          </a:bodyPr>
          <a:lstStyle/>
          <a:p>
            <a:pPr lvl="0"/>
            <a:r>
              <a:rPr lang="en-US" dirty="0"/>
              <a:t>Opportunities and human dignity</a:t>
            </a:r>
          </a:p>
          <a:p>
            <a:pPr lvl="0"/>
            <a:r>
              <a:rPr lang="en-US" dirty="0"/>
              <a:t>Health: Medicare and Medicaid, Nursing Homes, Senior Centers, Infant Mortality Rate (esp. for Blacks)</a:t>
            </a:r>
          </a:p>
          <a:p>
            <a:pPr lvl="0"/>
            <a:r>
              <a:rPr lang="en-US" dirty="0"/>
              <a:t>Civil Rights: CRA 1964, Voting Rights Act, Education</a:t>
            </a:r>
          </a:p>
          <a:p>
            <a:pPr lvl="0"/>
            <a:r>
              <a:rPr lang="en-US" dirty="0"/>
              <a:t>Poverty relief to the elderly and disabled</a:t>
            </a:r>
          </a:p>
          <a:p>
            <a:pPr lvl="0"/>
            <a:r>
              <a:rPr lang="en-US" dirty="0"/>
              <a:t>Public Housing. Housing as a right. </a:t>
            </a:r>
          </a:p>
          <a:p>
            <a:pPr lvl="0"/>
            <a:r>
              <a:rPr lang="en-US" dirty="0"/>
              <a:t>Inner City Infrastructure (e.g. San Francisco and Washington rail lines)</a:t>
            </a:r>
          </a:p>
          <a:p>
            <a:endParaRPr lang="en-US" dirty="0"/>
          </a:p>
        </p:txBody>
      </p:sp>
    </p:spTree>
    <p:extLst>
      <p:ext uri="{BB962C8B-B14F-4D97-AF65-F5344CB8AC3E}">
        <p14:creationId xmlns:p14="http://schemas.microsoft.com/office/powerpoint/2010/main" val="2507273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Assessment of Great Society: Successes</a:t>
            </a:r>
          </a:p>
        </p:txBody>
      </p:sp>
      <p:sp>
        <p:nvSpPr>
          <p:cNvPr id="3" name="Content Placeholder 2"/>
          <p:cNvSpPr>
            <a:spLocks noGrp="1"/>
          </p:cNvSpPr>
          <p:nvPr>
            <p:ph idx="1"/>
          </p:nvPr>
        </p:nvSpPr>
        <p:spPr/>
        <p:txBody>
          <a:bodyPr>
            <a:normAutofit/>
          </a:bodyPr>
          <a:lstStyle/>
          <a:p>
            <a:pPr lvl="0"/>
            <a:r>
              <a:rPr lang="en-US" dirty="0"/>
              <a:t>Education: Head Start, College Opportunities &amp; Literacy</a:t>
            </a:r>
          </a:p>
          <a:p>
            <a:pPr lvl="0"/>
            <a:r>
              <a:rPr lang="en-US" dirty="0"/>
              <a:t>Consumer Protection: Environmental Protection &amp; Truth in Packaging</a:t>
            </a:r>
          </a:p>
          <a:p>
            <a:r>
              <a:rPr lang="en-US" dirty="0"/>
              <a:t>High Hopes and High Expectations</a:t>
            </a:r>
          </a:p>
          <a:p>
            <a:pPr lvl="0"/>
            <a:r>
              <a:rPr lang="en-US" dirty="0"/>
              <a:t>Proactive, compassionate government</a:t>
            </a:r>
          </a:p>
          <a:p>
            <a:pPr lvl="0"/>
            <a:r>
              <a:rPr lang="en-US" dirty="0"/>
              <a:t>Governmental Leadership &amp; Action</a:t>
            </a:r>
          </a:p>
        </p:txBody>
      </p:sp>
    </p:spTree>
    <p:extLst>
      <p:ext uri="{BB962C8B-B14F-4D97-AF65-F5344CB8AC3E}">
        <p14:creationId xmlns:p14="http://schemas.microsoft.com/office/powerpoint/2010/main" val="178291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E9D2C-7383-41A4-ACE5-E269B3C91F8E}"/>
              </a:ext>
            </a:extLst>
          </p:cNvPr>
          <p:cNvSpPr>
            <a:spLocks noGrp="1"/>
          </p:cNvSpPr>
          <p:nvPr>
            <p:ph type="title"/>
          </p:nvPr>
        </p:nvSpPr>
        <p:spPr/>
        <p:txBody>
          <a:bodyPr/>
          <a:lstStyle/>
          <a:p>
            <a:r>
              <a:rPr lang="en-US" dirty="0"/>
              <a:t>Lecture Outline	</a:t>
            </a:r>
          </a:p>
        </p:txBody>
      </p:sp>
      <p:sp>
        <p:nvSpPr>
          <p:cNvPr id="3" name="Content Placeholder 2">
            <a:extLst>
              <a:ext uri="{FF2B5EF4-FFF2-40B4-BE49-F238E27FC236}">
                <a16:creationId xmlns:a16="http://schemas.microsoft.com/office/drawing/2014/main" id="{12C3D6E8-F995-414D-8B09-42DDD19A1F74}"/>
              </a:ext>
            </a:extLst>
          </p:cNvPr>
          <p:cNvSpPr>
            <a:spLocks noGrp="1"/>
          </p:cNvSpPr>
          <p:nvPr>
            <p:ph sz="half" idx="1"/>
          </p:nvPr>
        </p:nvSpPr>
        <p:spPr/>
        <p:txBody>
          <a:bodyPr/>
          <a:lstStyle/>
          <a:p>
            <a:r>
              <a:rPr lang="en-US" dirty="0"/>
              <a:t>Election of 1964</a:t>
            </a:r>
          </a:p>
          <a:p>
            <a:r>
              <a:rPr lang="en-US" dirty="0"/>
              <a:t>War on Poverty</a:t>
            </a:r>
          </a:p>
          <a:p>
            <a:r>
              <a:rPr lang="en-US" dirty="0"/>
              <a:t>Education</a:t>
            </a:r>
          </a:p>
          <a:p>
            <a:r>
              <a:rPr lang="en-US" dirty="0"/>
              <a:t>Urban Renewal</a:t>
            </a:r>
          </a:p>
          <a:p>
            <a:r>
              <a:rPr lang="en-US" dirty="0"/>
              <a:t>Health Care </a:t>
            </a:r>
          </a:p>
          <a:p>
            <a:r>
              <a:rPr lang="en-US" dirty="0"/>
              <a:t>Civil Rights</a:t>
            </a:r>
          </a:p>
          <a:p>
            <a:endParaRPr lang="en-US" dirty="0"/>
          </a:p>
          <a:p>
            <a:endParaRPr lang="en-US" dirty="0"/>
          </a:p>
        </p:txBody>
      </p:sp>
      <p:pic>
        <p:nvPicPr>
          <p:cNvPr id="5" name="Content Placeholder 4">
            <a:extLst>
              <a:ext uri="{FF2B5EF4-FFF2-40B4-BE49-F238E27FC236}">
                <a16:creationId xmlns:a16="http://schemas.microsoft.com/office/drawing/2014/main" id="{947157F9-3A1D-49C4-A70E-22D7BF2DF382}"/>
              </a:ext>
            </a:extLst>
          </p:cNvPr>
          <p:cNvPicPr>
            <a:picLocks noGrp="1" noChangeAspect="1"/>
          </p:cNvPicPr>
          <p:nvPr>
            <p:ph sz="half" idx="2"/>
          </p:nvPr>
        </p:nvPicPr>
        <p:blipFill>
          <a:blip r:embed="rId2"/>
          <a:stretch>
            <a:fillRect/>
          </a:stretch>
        </p:blipFill>
        <p:spPr>
          <a:xfrm>
            <a:off x="6019800" y="1825625"/>
            <a:ext cx="5181600" cy="3452911"/>
          </a:xfrm>
          <a:prstGeom prst="rect">
            <a:avLst/>
          </a:prstGeom>
        </p:spPr>
      </p:pic>
      <p:sp>
        <p:nvSpPr>
          <p:cNvPr id="6" name="TextBox 5">
            <a:extLst>
              <a:ext uri="{FF2B5EF4-FFF2-40B4-BE49-F238E27FC236}">
                <a16:creationId xmlns:a16="http://schemas.microsoft.com/office/drawing/2014/main" id="{DE31C2CF-81F0-4729-9326-91D90EF6C095}"/>
              </a:ext>
            </a:extLst>
          </p:cNvPr>
          <p:cNvSpPr txBox="1"/>
          <p:nvPr/>
        </p:nvSpPr>
        <p:spPr>
          <a:xfrm>
            <a:off x="6096000" y="5565913"/>
            <a:ext cx="5099437" cy="646331"/>
          </a:xfrm>
          <a:prstGeom prst="rect">
            <a:avLst/>
          </a:prstGeom>
          <a:noFill/>
        </p:spPr>
        <p:txBody>
          <a:bodyPr wrap="square" rtlCol="0">
            <a:spAutoFit/>
          </a:bodyPr>
          <a:lstStyle/>
          <a:p>
            <a:pPr algn="ctr"/>
            <a:r>
              <a:rPr lang="en-US" dirty="0"/>
              <a:t>LBJ unveiling The Great Society in the first evening televised SOTU. 4 Jan 1965</a:t>
            </a:r>
          </a:p>
        </p:txBody>
      </p:sp>
    </p:spTree>
    <p:extLst>
      <p:ext uri="{BB962C8B-B14F-4D97-AF65-F5344CB8AC3E}">
        <p14:creationId xmlns:p14="http://schemas.microsoft.com/office/powerpoint/2010/main" val="2372088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Assessment of Great Society: Failures</a:t>
            </a:r>
          </a:p>
        </p:txBody>
      </p:sp>
      <p:sp>
        <p:nvSpPr>
          <p:cNvPr id="3" name="Content Placeholder 2"/>
          <p:cNvSpPr>
            <a:spLocks noGrp="1"/>
          </p:cNvSpPr>
          <p:nvPr>
            <p:ph idx="1"/>
          </p:nvPr>
        </p:nvSpPr>
        <p:spPr/>
        <p:txBody>
          <a:bodyPr>
            <a:normAutofit/>
          </a:bodyPr>
          <a:lstStyle/>
          <a:p>
            <a:pPr lvl="0"/>
            <a:r>
              <a:rPr lang="en-US" dirty="0"/>
              <a:t>Cities declined in spite of billions spent. </a:t>
            </a:r>
          </a:p>
          <a:p>
            <a:pPr lvl="1"/>
            <a:r>
              <a:rPr lang="en-US" dirty="0"/>
              <a:t>People who could afford to leave cities usually did </a:t>
            </a:r>
          </a:p>
          <a:p>
            <a:pPr lvl="1"/>
            <a:r>
              <a:rPr lang="en-US" dirty="0"/>
              <a:t>Public Housing was an utter failure</a:t>
            </a:r>
          </a:p>
          <a:p>
            <a:pPr lvl="1"/>
            <a:r>
              <a:rPr lang="en-US" dirty="0"/>
              <a:t>Authoritarian approach: treating the inner-city like an occupied territory</a:t>
            </a:r>
          </a:p>
          <a:p>
            <a:pPr lvl="0"/>
            <a:r>
              <a:rPr lang="en-US" dirty="0"/>
              <a:t>Race: not far enough. 33% Black children in poverty </a:t>
            </a:r>
          </a:p>
          <a:p>
            <a:pPr lvl="0"/>
            <a:r>
              <a:rPr lang="en-US" dirty="0"/>
              <a:t>Federal Bureaucratization of Schools. A state/local issue?</a:t>
            </a:r>
          </a:p>
          <a:p>
            <a:endParaRPr lang="en-US" dirty="0"/>
          </a:p>
        </p:txBody>
      </p:sp>
    </p:spTree>
    <p:extLst>
      <p:ext uri="{BB962C8B-B14F-4D97-AF65-F5344CB8AC3E}">
        <p14:creationId xmlns:p14="http://schemas.microsoft.com/office/powerpoint/2010/main" val="2683951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Assessment of Great Society: Failures</a:t>
            </a:r>
          </a:p>
        </p:txBody>
      </p:sp>
      <p:sp>
        <p:nvSpPr>
          <p:cNvPr id="3" name="Content Placeholder 2"/>
          <p:cNvSpPr>
            <a:spLocks noGrp="1"/>
          </p:cNvSpPr>
          <p:nvPr>
            <p:ph idx="1"/>
          </p:nvPr>
        </p:nvSpPr>
        <p:spPr/>
        <p:txBody>
          <a:bodyPr>
            <a:normAutofit/>
          </a:bodyPr>
          <a:lstStyle/>
          <a:p>
            <a:pPr lvl="0"/>
            <a:r>
              <a:rPr lang="en-US" dirty="0"/>
              <a:t>Welfare: poverty remains, but tax dollars are still being spent.</a:t>
            </a:r>
          </a:p>
          <a:p>
            <a:pPr lvl="1"/>
            <a:r>
              <a:rPr lang="en-US" dirty="0"/>
              <a:t>Give a man a fish…</a:t>
            </a:r>
          </a:p>
          <a:p>
            <a:pPr lvl="1"/>
            <a:r>
              <a:rPr lang="en-US" dirty="0"/>
              <a:t>Welfare vs. Workfare. TANF. </a:t>
            </a:r>
          </a:p>
          <a:p>
            <a:pPr lvl="0"/>
            <a:r>
              <a:rPr lang="en-US" dirty="0"/>
              <a:t>Exploding Health Care Costs</a:t>
            </a:r>
          </a:p>
          <a:p>
            <a:pPr lvl="0"/>
            <a:r>
              <a:rPr lang="en-US" dirty="0"/>
              <a:t>Jeffersonian self-governance? </a:t>
            </a:r>
            <a:r>
              <a:rPr lang="en-US" dirty="0" err="1"/>
              <a:t>Emersonian</a:t>
            </a:r>
            <a:r>
              <a:rPr lang="en-US" dirty="0"/>
              <a:t> Self-Reliance?</a:t>
            </a:r>
          </a:p>
          <a:p>
            <a:r>
              <a:rPr lang="en-US" dirty="0"/>
              <a:t>Vietnam Impact…</a:t>
            </a:r>
          </a:p>
          <a:p>
            <a:pPr lvl="0"/>
            <a:endParaRPr lang="en-US" dirty="0"/>
          </a:p>
          <a:p>
            <a:endParaRPr lang="en-US" dirty="0"/>
          </a:p>
        </p:txBody>
      </p:sp>
    </p:spTree>
    <p:extLst>
      <p:ext uri="{BB962C8B-B14F-4D97-AF65-F5344CB8AC3E}">
        <p14:creationId xmlns:p14="http://schemas.microsoft.com/office/powerpoint/2010/main" val="2647000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Election of 1964</a:t>
            </a:r>
          </a:p>
        </p:txBody>
      </p:sp>
      <p:sp>
        <p:nvSpPr>
          <p:cNvPr id="3" name="Content Placeholder 2"/>
          <p:cNvSpPr>
            <a:spLocks noGrp="1"/>
          </p:cNvSpPr>
          <p:nvPr>
            <p:ph idx="1"/>
          </p:nvPr>
        </p:nvSpPr>
        <p:spPr>
          <a:xfrm>
            <a:off x="609600" y="1600200"/>
            <a:ext cx="10820400" cy="5105400"/>
          </a:xfrm>
        </p:spPr>
        <p:txBody>
          <a:bodyPr>
            <a:noAutofit/>
          </a:bodyPr>
          <a:lstStyle/>
          <a:p>
            <a:r>
              <a:rPr lang="en-US" sz="3600" dirty="0"/>
              <a:t>Democrats in Atlantic City nominated LBJ</a:t>
            </a:r>
          </a:p>
          <a:p>
            <a:pPr lvl="1"/>
            <a:r>
              <a:rPr lang="en-US" sz="3200" dirty="0"/>
              <a:t>Hubert Humphrey (MN) as VP</a:t>
            </a:r>
          </a:p>
          <a:p>
            <a:r>
              <a:rPr lang="en-US" sz="3600" dirty="0"/>
              <a:t>Republicans in San Francisco</a:t>
            </a:r>
          </a:p>
          <a:p>
            <a:pPr lvl="1"/>
            <a:r>
              <a:rPr lang="en-US" sz="3600" dirty="0"/>
              <a:t>The far right won an ideological tussle</a:t>
            </a:r>
          </a:p>
          <a:p>
            <a:pPr lvl="1"/>
            <a:r>
              <a:rPr lang="en-US" sz="3600" b="1" dirty="0"/>
              <a:t>Sen. Barry Goldwater </a:t>
            </a:r>
            <a:r>
              <a:rPr lang="en-US" sz="3600" dirty="0"/>
              <a:t>(AZ) w/ NY Rep. William Miller as VP </a:t>
            </a:r>
          </a:p>
          <a:p>
            <a:pPr lvl="2"/>
            <a:r>
              <a:rPr lang="en-US" sz="2400" dirty="0"/>
              <a:t>Anti-New Deal (SSA, TVA), anti-Nuclear Test Ban Treaty, anti-CRA, anti-union, and-FICA</a:t>
            </a:r>
          </a:p>
          <a:p>
            <a:pPr lvl="2"/>
            <a:r>
              <a:rPr lang="en-US" sz="2400" dirty="0"/>
              <a:t>Pro-states’ rights, etc.</a:t>
            </a:r>
          </a:p>
          <a:p>
            <a:pPr lvl="2"/>
            <a:r>
              <a:rPr lang="en-US" sz="2800" i="1" dirty="0"/>
              <a:t>In your heart you know he’s right!</a:t>
            </a:r>
          </a:p>
          <a:p>
            <a:pPr lvl="1"/>
            <a:endParaRPr lang="en-US" sz="3600" dirty="0"/>
          </a:p>
          <a:p>
            <a:pPr marL="0" indent="0">
              <a:buNone/>
            </a:pPr>
            <a:br>
              <a:rPr lang="en-US" sz="3600" dirty="0"/>
            </a:br>
            <a:endParaRPr lang="en-US" sz="3600" dirty="0"/>
          </a:p>
        </p:txBody>
      </p:sp>
    </p:spTree>
    <p:extLst>
      <p:ext uri="{BB962C8B-B14F-4D97-AF65-F5344CB8AC3E}">
        <p14:creationId xmlns:p14="http://schemas.microsoft.com/office/powerpoint/2010/main" val="3995820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Election of 1964</a:t>
            </a:r>
          </a:p>
        </p:txBody>
      </p:sp>
      <p:sp>
        <p:nvSpPr>
          <p:cNvPr id="3" name="Content Placeholder 2"/>
          <p:cNvSpPr>
            <a:spLocks noGrp="1"/>
          </p:cNvSpPr>
          <p:nvPr>
            <p:ph idx="1"/>
          </p:nvPr>
        </p:nvSpPr>
        <p:spPr/>
        <p:txBody>
          <a:bodyPr>
            <a:noAutofit/>
          </a:bodyPr>
          <a:lstStyle/>
          <a:p>
            <a:r>
              <a:rPr lang="en-US" dirty="0"/>
              <a:t>Johnson painted himself as a cautious, Goldwater as a war-monger: </a:t>
            </a:r>
          </a:p>
          <a:p>
            <a:pPr lvl="1"/>
            <a:r>
              <a:rPr lang="en-US" sz="2800" i="1" dirty="0"/>
              <a:t>In your guts you know he's nuts! </a:t>
            </a:r>
          </a:p>
          <a:p>
            <a:pPr lvl="1"/>
            <a:r>
              <a:rPr lang="en-US" sz="2800" dirty="0">
                <a:hlinkClick r:id="rId2"/>
              </a:rPr>
              <a:t>The Daisy Ad</a:t>
            </a:r>
            <a:endParaRPr lang="en-US" sz="2800" dirty="0"/>
          </a:p>
          <a:p>
            <a:r>
              <a:rPr lang="en-US" dirty="0"/>
              <a:t>Both candidates vowed to stay out of Vietnam</a:t>
            </a:r>
          </a:p>
          <a:p>
            <a:pPr lvl="1"/>
            <a:r>
              <a:rPr lang="en-US" sz="2800" dirty="0"/>
              <a:t>“We are not about to send American boys 9 or 10 thousand miles away from home to do what Asian boys ought to be doing for themselves.” -LBJ in 1964</a:t>
            </a:r>
          </a:p>
        </p:txBody>
      </p:sp>
    </p:spTree>
    <p:extLst>
      <p:ext uri="{BB962C8B-B14F-4D97-AF65-F5344CB8AC3E}">
        <p14:creationId xmlns:p14="http://schemas.microsoft.com/office/powerpoint/2010/main" val="1596185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3D3B71-C031-449C-B398-E7368CF3D333}"/>
              </a:ext>
            </a:extLst>
          </p:cNvPr>
          <p:cNvSpPr>
            <a:spLocks noGrp="1"/>
          </p:cNvSpPr>
          <p:nvPr>
            <p:ph type="title"/>
          </p:nvPr>
        </p:nvSpPr>
        <p:spPr/>
        <p:txBody>
          <a:bodyPr/>
          <a:lstStyle/>
          <a:p>
            <a:r>
              <a:rPr lang="en-US" dirty="0"/>
              <a:t>Election of 1964</a:t>
            </a:r>
          </a:p>
        </p:txBody>
      </p:sp>
      <p:graphicFrame>
        <p:nvGraphicFramePr>
          <p:cNvPr id="4" name="Content Placeholder 3"/>
          <p:cNvGraphicFramePr>
            <a:graphicFrameLocks noGrp="1"/>
          </p:cNvGraphicFramePr>
          <p:nvPr>
            <p:ph sz="half" idx="1"/>
          </p:nvPr>
        </p:nvGraphicFramePr>
        <p:xfrm>
          <a:off x="838200" y="1825625"/>
          <a:ext cx="5181600" cy="731520"/>
        </p:xfrm>
        <a:graphic>
          <a:graphicData uri="http://schemas.openxmlformats.org/drawingml/2006/table">
            <a:tbl>
              <a:tblPr/>
              <a:tblGrid>
                <a:gridCol w="5181600">
                  <a:extLst>
                    <a:ext uri="{9D8B030D-6E8A-4147-A177-3AD203B41FA5}">
                      <a16:colId xmlns:a16="http://schemas.microsoft.com/office/drawing/2014/main" val="20000"/>
                    </a:ext>
                  </a:extLst>
                </a:gridCol>
              </a:tblGrid>
              <a:tr h="0">
                <a:tc>
                  <a:txBody>
                    <a:bodyPr/>
                    <a:lstStyle/>
                    <a:p>
                      <a:pPr algn="l"/>
                      <a:endParaRPr lang="en-US">
                        <a:effectLst/>
                      </a:endParaRPr>
                    </a:p>
                  </a:txBody>
                  <a:tcPr marL="57573" marR="57573" anchor="ctr">
                    <a:lnL>
                      <a:noFill/>
                    </a:lnL>
                    <a:lnR>
                      <a:noFill/>
                    </a:lnR>
                    <a:lnT>
                      <a:noFill/>
                    </a:lnT>
                    <a:lnB>
                      <a:noFill/>
                    </a:lnB>
                  </a:tcPr>
                </a:tc>
                <a:extLst>
                  <a:ext uri="{0D108BD9-81ED-4DB2-BD59-A6C34878D82A}">
                    <a16:rowId xmlns:a16="http://schemas.microsoft.com/office/drawing/2014/main" val="10000"/>
                  </a:ext>
                </a:extLst>
              </a:tr>
              <a:tr h="0">
                <a:tc>
                  <a:txBody>
                    <a:bodyPr/>
                    <a:lstStyle/>
                    <a:p>
                      <a:pPr algn="ctr"/>
                      <a:endParaRPr lang="en-US" dirty="0">
                        <a:effectLst/>
                      </a:endParaRPr>
                    </a:p>
                  </a:txBody>
                  <a:tcPr marL="57573" marR="57573" anchor="ctr">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5" name="Content Placeholder 4">
            <a:extLst>
              <a:ext uri="{FF2B5EF4-FFF2-40B4-BE49-F238E27FC236}">
                <a16:creationId xmlns:a16="http://schemas.microsoft.com/office/drawing/2014/main" id="{1D2BE4A8-0C54-4719-99E1-633A1E0D6789}"/>
              </a:ext>
            </a:extLst>
          </p:cNvPr>
          <p:cNvSpPr>
            <a:spLocks noGrp="1"/>
          </p:cNvSpPr>
          <p:nvPr>
            <p:ph sz="half" idx="2"/>
          </p:nvPr>
        </p:nvSpPr>
        <p:spPr>
          <a:xfrm>
            <a:off x="6380393" y="1825625"/>
            <a:ext cx="5611633" cy="4351338"/>
          </a:xfrm>
        </p:spPr>
        <p:txBody>
          <a:bodyPr>
            <a:normAutofit/>
          </a:bodyPr>
          <a:lstStyle/>
          <a:p>
            <a:r>
              <a:rPr lang="en-US" dirty="0"/>
              <a:t>486 to 52</a:t>
            </a:r>
          </a:p>
          <a:p>
            <a:r>
              <a:rPr lang="en-US" dirty="0"/>
              <a:t>43 mil (</a:t>
            </a:r>
            <a:r>
              <a:rPr lang="en-US" dirty="0">
                <a:solidFill>
                  <a:srgbClr val="FF0000"/>
                </a:solidFill>
              </a:rPr>
              <a:t>61%</a:t>
            </a:r>
            <a:r>
              <a:rPr lang="en-US" dirty="0"/>
              <a:t>) to 27 mil (38.5%) </a:t>
            </a:r>
          </a:p>
          <a:p>
            <a:r>
              <a:rPr lang="en-US" dirty="0"/>
              <a:t>Dems strengthened their Congressional majority </a:t>
            </a:r>
          </a:p>
          <a:p>
            <a:pPr lvl="1"/>
            <a:r>
              <a:rPr lang="en-US" sz="2800" dirty="0"/>
              <a:t>Senate - 68-32</a:t>
            </a:r>
          </a:p>
          <a:p>
            <a:pPr lvl="1"/>
            <a:r>
              <a:rPr lang="en-US" sz="2800" dirty="0"/>
              <a:t>House - 295-140</a:t>
            </a:r>
          </a:p>
          <a:p>
            <a:r>
              <a:rPr lang="en-US" dirty="0"/>
              <a:t>With this sweeping electoral mandate. With THIS man in office…</a:t>
            </a:r>
          </a:p>
          <a:p>
            <a:endParaRPr lang="en-US" dirty="0"/>
          </a:p>
        </p:txBody>
      </p:sp>
      <p:pic>
        <p:nvPicPr>
          <p:cNvPr id="4097" name="Picture 1" descr="ElectoralCollege1964.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903" y="2034306"/>
            <a:ext cx="5542193" cy="3285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279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4079"/>
          <a:stretch/>
        </p:blipFill>
        <p:spPr bwMode="auto">
          <a:xfrm>
            <a:off x="354509" y="223114"/>
            <a:ext cx="5463195" cy="662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FB2767CC-3514-40FB-98BE-2E6902F63576}"/>
              </a:ext>
            </a:extLst>
          </p:cNvPr>
          <p:cNvPicPr>
            <a:picLocks noChangeAspect="1"/>
          </p:cNvPicPr>
          <p:nvPr/>
        </p:nvPicPr>
        <p:blipFill>
          <a:blip r:embed="rId4"/>
          <a:stretch>
            <a:fillRect/>
          </a:stretch>
        </p:blipFill>
        <p:spPr>
          <a:xfrm>
            <a:off x="6968655" y="365125"/>
            <a:ext cx="4280189" cy="6345379"/>
          </a:xfrm>
          <a:prstGeom prst="rect">
            <a:avLst/>
          </a:prstGeom>
        </p:spPr>
      </p:pic>
    </p:spTree>
    <p:extLst>
      <p:ext uri="{BB962C8B-B14F-4D97-AF65-F5344CB8AC3E}">
        <p14:creationId xmlns:p14="http://schemas.microsoft.com/office/powerpoint/2010/main" val="2472701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5"/>
            <a:ext cx="10896600" cy="1325563"/>
          </a:xfrm>
        </p:spPr>
        <p:txBody>
          <a:bodyPr/>
          <a:lstStyle/>
          <a:p>
            <a:r>
              <a:rPr lang="en-US" dirty="0"/>
              <a:t>The Johnson Treatment</a:t>
            </a:r>
          </a:p>
        </p:txBody>
      </p:sp>
      <p:sp>
        <p:nvSpPr>
          <p:cNvPr id="3" name="Content Placeholder 2"/>
          <p:cNvSpPr>
            <a:spLocks noGrp="1"/>
          </p:cNvSpPr>
          <p:nvPr>
            <p:ph idx="1"/>
          </p:nvPr>
        </p:nvSpPr>
        <p:spPr>
          <a:xfrm>
            <a:off x="457200" y="1295400"/>
            <a:ext cx="11277600" cy="5410200"/>
          </a:xfrm>
        </p:spPr>
        <p:txBody>
          <a:bodyPr>
            <a:normAutofit fontScale="92500"/>
          </a:bodyPr>
          <a:lstStyle/>
          <a:p>
            <a:pPr marL="0" indent="0">
              <a:buNone/>
            </a:pPr>
            <a:r>
              <a:rPr lang="en-US" dirty="0"/>
              <a:t>The Treatment could last ten minutes or four hours. It came, enveloping its target, at the Johnson Ranch swimming pool, in one of Johnson's offices, in the Senate cloakroom, on the floor of the Senate itself — wherever Johnson might find a fellow Senator within his reach. </a:t>
            </a:r>
            <a:r>
              <a:rPr lang="en-US" dirty="0">
                <a:solidFill>
                  <a:srgbClr val="FF0000"/>
                </a:solidFill>
              </a:rPr>
              <a:t>Its tone could be supplication, accusation, cajolery, exuberance, scorn, tears, complaint and the hint of threat. It was all of these together. It ran the gamut of human emotions. Its velocity was breathtaking</a:t>
            </a:r>
            <a:r>
              <a:rPr lang="en-US" dirty="0"/>
              <a:t>, and it was all in one direction. Interjections from the target were rare. Johnson anticipated them before they could be spoken. He moved in close, his face a scant millimeter from his target, his eyes widening and narrowing, his eyebrows rising and falling. From his pockets poured clippings, memos, statistics. Mimicry, humor, and the genius of analogy made The Treatment </a:t>
            </a:r>
            <a:r>
              <a:rPr lang="en-US" dirty="0">
                <a:solidFill>
                  <a:srgbClr val="FF0000"/>
                </a:solidFill>
              </a:rPr>
              <a:t>an almost hypnotic experience and rendered the target stunned and helpless</a:t>
            </a:r>
            <a:r>
              <a:rPr lang="en-US" dirty="0"/>
              <a:t>.</a:t>
            </a:r>
          </a:p>
          <a:p>
            <a:pPr marL="0" indent="0">
              <a:buNone/>
            </a:pPr>
            <a:endParaRPr lang="en-US" dirty="0"/>
          </a:p>
          <a:p>
            <a:pPr marL="0" indent="0">
              <a:buNone/>
            </a:pPr>
            <a:r>
              <a:rPr lang="en-US" dirty="0"/>
              <a:t>-Rowland Evans &amp; Robert </a:t>
            </a:r>
            <a:r>
              <a:rPr lang="en-US" dirty="0" err="1"/>
              <a:t>Novack</a:t>
            </a:r>
            <a:r>
              <a:rPr lang="en-US" dirty="0"/>
              <a:t>. </a:t>
            </a:r>
            <a:r>
              <a:rPr lang="en-US" i="1" dirty="0"/>
              <a:t>Lyndon B. Johnson: The Exercise of Power</a:t>
            </a:r>
            <a:r>
              <a:rPr lang="en-US" dirty="0"/>
              <a:t>. 1966.</a:t>
            </a:r>
          </a:p>
        </p:txBody>
      </p:sp>
    </p:spTree>
    <p:extLst>
      <p:ext uri="{BB962C8B-B14F-4D97-AF65-F5344CB8AC3E}">
        <p14:creationId xmlns:p14="http://schemas.microsoft.com/office/powerpoint/2010/main" val="1643459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Johnson Treatment</a:t>
            </a:r>
          </a:p>
        </p:txBody>
      </p:sp>
      <p:sp>
        <p:nvSpPr>
          <p:cNvPr id="3" name="Content Placeholder 2"/>
          <p:cNvSpPr>
            <a:spLocks noGrp="1"/>
          </p:cNvSpPr>
          <p:nvPr>
            <p:ph idx="1"/>
          </p:nvPr>
        </p:nvSpPr>
        <p:spPr/>
        <p:txBody>
          <a:bodyPr>
            <a:noAutofit/>
          </a:bodyPr>
          <a:lstStyle/>
          <a:p>
            <a:r>
              <a:rPr lang="en-US" sz="2400" dirty="0"/>
              <a:t>Lyndon Johnson </a:t>
            </a:r>
            <a:r>
              <a:rPr lang="en-US" sz="2400" dirty="0">
                <a:hlinkClick r:id="rId2"/>
              </a:rPr>
              <a:t>orders pants</a:t>
            </a:r>
            <a:r>
              <a:rPr lang="en-US" sz="2400" dirty="0"/>
              <a:t>. </a:t>
            </a:r>
          </a:p>
          <a:p>
            <a:r>
              <a:rPr lang="en-US" sz="2400" dirty="0"/>
              <a:t>On the qualities of a Presidential Assistant: “I don’t want loyalty. I want </a:t>
            </a:r>
            <a:r>
              <a:rPr lang="en-US" sz="2400" i="1" dirty="0"/>
              <a:t>loyalty</a:t>
            </a:r>
            <a:r>
              <a:rPr lang="en-US" sz="2400" dirty="0"/>
              <a:t>. I want him to kiss my ass in a Macy’s window at high noon and tell me it smells like roses. I want his pecker in my pocket.” (quoted in Halberstam) </a:t>
            </a:r>
          </a:p>
          <a:p>
            <a:r>
              <a:rPr lang="en-US" sz="2400" dirty="0"/>
              <a:t>“If the circumstances make it such that you can’t f@#% a man in the ass, then just </a:t>
            </a:r>
            <a:r>
              <a:rPr lang="en-US" sz="2400" dirty="0" err="1"/>
              <a:t>peckerslap</a:t>
            </a:r>
            <a:r>
              <a:rPr lang="en-US" sz="2400" dirty="0"/>
              <a:t> him. Better to let him know who's in charge than to let him think he's got the keys to the car.” (</a:t>
            </a:r>
            <a:r>
              <a:rPr lang="en-US" sz="2400" i="1" dirty="0"/>
              <a:t>White House Tapes: Eavesdropping on the President</a:t>
            </a:r>
            <a:r>
              <a:rPr lang="en-US" sz="2400" dirty="0"/>
              <a:t>, ed. John </a:t>
            </a:r>
            <a:r>
              <a:rPr lang="en-US" sz="2400" dirty="0" err="1"/>
              <a:t>Prados</a:t>
            </a:r>
            <a:r>
              <a:rPr lang="en-US" sz="2400" dirty="0"/>
              <a:t>)</a:t>
            </a:r>
          </a:p>
          <a:p>
            <a:r>
              <a:rPr lang="en-US" sz="2400" dirty="0"/>
              <a:t>“If one morning I walked on top of the water across the Potomac River, the headline that afternoon would read: ‘President Can't Swim.’” (on the “credibility gap”)</a:t>
            </a:r>
          </a:p>
          <a:p>
            <a:r>
              <a:rPr lang="en-US" sz="2400" dirty="0"/>
              <a:t>“Being president is like being a jackass in a hailstorm. There's nothing to do but to stand there and take it.”</a:t>
            </a:r>
            <a:br>
              <a:rPr lang="en-US" sz="2400" dirty="0"/>
            </a:br>
            <a:endParaRPr lang="en-US" sz="2400" dirty="0"/>
          </a:p>
          <a:p>
            <a:endParaRPr lang="en-US" sz="24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4884737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1274</TotalTime>
  <Words>2329</Words>
  <Application>Microsoft Office PowerPoint</Application>
  <PresentationFormat>Widescreen</PresentationFormat>
  <Paragraphs>197</Paragraphs>
  <Slides>31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Lyndon Johnson’s Great Society: Triumph &amp; Tragedy </vt:lpstr>
      <vt:lpstr>Lyndon Baines Johnson</vt:lpstr>
      <vt:lpstr>Lecture Outline </vt:lpstr>
      <vt:lpstr>Election of 1964</vt:lpstr>
      <vt:lpstr>Election of 1964</vt:lpstr>
      <vt:lpstr>Election of 1964</vt:lpstr>
      <vt:lpstr>PowerPoint Presentation</vt:lpstr>
      <vt:lpstr>The Johnson Treatment</vt:lpstr>
      <vt:lpstr>The Johnson Treatment</vt:lpstr>
      <vt:lpstr>LBJ’s War on Poverty</vt:lpstr>
      <vt:lpstr>LBJ’s War on Poverty</vt:lpstr>
      <vt:lpstr>LBJ’s War on Poverty</vt:lpstr>
      <vt:lpstr>LBJ: Investing in the Future</vt:lpstr>
      <vt:lpstr>Urban Renewal</vt:lpstr>
      <vt:lpstr>Urban Renewal</vt:lpstr>
      <vt:lpstr>Health Care</vt:lpstr>
      <vt:lpstr>Civil Rights</vt:lpstr>
      <vt:lpstr>PowerPoint Presentation</vt:lpstr>
      <vt:lpstr>Civil Rights</vt:lpstr>
      <vt:lpstr>Civil Rights</vt:lpstr>
      <vt:lpstr>Or Does it Explode?</vt:lpstr>
      <vt:lpstr>Or Does it Explode?</vt:lpstr>
      <vt:lpstr>Other Johnson Era Accomplishments </vt:lpstr>
      <vt:lpstr>The Warren Court, 1953-1969</vt:lpstr>
      <vt:lpstr>Snapshot of LBJ Foreign Policy </vt:lpstr>
      <vt:lpstr>Nixon’s 1968 Landslide </vt:lpstr>
      <vt:lpstr>One Assessment of The Great Society</vt:lpstr>
      <vt:lpstr>Assessment of Great Society: Successes</vt:lpstr>
      <vt:lpstr>Assessment of Great Society: Successes</vt:lpstr>
      <vt:lpstr>Assessment of Great Society: Failures</vt:lpstr>
      <vt:lpstr>Assessment of Great Society: Failures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Lazar</dc:creator>
  <cp:lastModifiedBy>Daniel Lazar</cp:lastModifiedBy>
  <cp:revision>23</cp:revision>
  <dcterms:created xsi:type="dcterms:W3CDTF">2020-04-21T18:33:43Z</dcterms:created>
  <dcterms:modified xsi:type="dcterms:W3CDTF">2020-05-11T08:13:08Z</dcterms:modified>
</cp:coreProperties>
</file>