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14" r:id="rId3"/>
    <p:sldId id="257" r:id="rId4"/>
    <p:sldId id="258" r:id="rId5"/>
    <p:sldId id="322" r:id="rId6"/>
    <p:sldId id="259" r:id="rId7"/>
    <p:sldId id="316" r:id="rId8"/>
    <p:sldId id="310" r:id="rId9"/>
    <p:sldId id="315" r:id="rId10"/>
    <p:sldId id="277" r:id="rId11"/>
    <p:sldId id="306" r:id="rId12"/>
    <p:sldId id="324" r:id="rId13"/>
    <p:sldId id="323" r:id="rId14"/>
    <p:sldId id="302" r:id="rId15"/>
    <p:sldId id="325" r:id="rId16"/>
    <p:sldId id="311" r:id="rId17"/>
    <p:sldId id="312" r:id="rId18"/>
    <p:sldId id="321" r:id="rId19"/>
    <p:sldId id="260" r:id="rId20"/>
    <p:sldId id="282" r:id="rId21"/>
    <p:sldId id="309" r:id="rId22"/>
    <p:sldId id="283" r:id="rId23"/>
    <p:sldId id="327" r:id="rId24"/>
    <p:sldId id="320" r:id="rId25"/>
    <p:sldId id="326" r:id="rId26"/>
    <p:sldId id="273"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4" autoAdjust="0"/>
    <p:restoredTop sz="94660"/>
  </p:normalViewPr>
  <p:slideViewPr>
    <p:cSldViewPr>
      <p:cViewPr varScale="1">
        <p:scale>
          <a:sx n="60" d="100"/>
          <a:sy n="60" d="100"/>
        </p:scale>
        <p:origin x="714"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5BB00-8934-4EF1-AC14-605C732B813B}" type="datetimeFigureOut">
              <a:rPr lang="en-US" smtClean="0"/>
              <a:t>5/24/2020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6A561-48C4-436E-9AB6-227F993DE026}" type="slidenum">
              <a:rPr lang="en-US" smtClean="0"/>
              <a:t>‹#›</a:t>
            </a:fld>
            <a:endParaRPr lang="en-US"/>
          </a:p>
        </p:txBody>
      </p:sp>
    </p:spTree>
    <p:extLst>
      <p:ext uri="{BB962C8B-B14F-4D97-AF65-F5344CB8AC3E}">
        <p14:creationId xmlns:p14="http://schemas.microsoft.com/office/powerpoint/2010/main" val="87943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23</a:t>
            </a:r>
            <a:r>
              <a:rPr lang="en-US" sz="1200" b="0" i="0" kern="1200" baseline="30000" dirty="0">
                <a:solidFill>
                  <a:schemeClr val="tx1"/>
                </a:solidFill>
                <a:effectLst/>
                <a:latin typeface="+mn-lt"/>
                <a:ea typeface="+mn-ea"/>
                <a:cs typeface="+mn-cs"/>
              </a:rPr>
              <a:t>rd</a:t>
            </a:r>
            <a:r>
              <a:rPr lang="en-US" sz="1200" b="0" i="0" kern="1200" dirty="0">
                <a:solidFill>
                  <a:schemeClr val="tx1"/>
                </a:solidFill>
                <a:effectLst/>
                <a:latin typeface="+mn-lt"/>
                <a:ea typeface="+mn-ea"/>
                <a:cs typeface="+mn-cs"/>
              </a:rPr>
              <a:t> had bipartisan support. But, according to the </a:t>
            </a:r>
            <a:r>
              <a:rPr lang="en-US" sz="1200" b="0" i="0" u="none" strike="noStrike" kern="1200" dirty="0">
                <a:solidFill>
                  <a:schemeClr val="tx1"/>
                </a:solidFill>
                <a:effectLst/>
                <a:latin typeface="+mn-lt"/>
                <a:ea typeface="+mn-ea"/>
                <a:cs typeface="+mn-cs"/>
              </a:rPr>
              <a:t>1970 census</a:t>
            </a:r>
            <a:r>
              <a:rPr lang="en-US" sz="1200" b="0" i="0" kern="1200" dirty="0">
                <a:solidFill>
                  <a:schemeClr val="tx1"/>
                </a:solidFill>
                <a:effectLst/>
                <a:latin typeface="+mn-lt"/>
                <a:ea typeface="+mn-ea"/>
                <a:cs typeface="+mn-cs"/>
              </a:rPr>
              <a:t>, 71% of the federal district was Black (about 50% today), a dramatic jump.</a:t>
            </a:r>
            <a:r>
              <a:rPr lang="en-US" sz="1200" b="0" i="0" u="none" strike="noStrike"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Accordingly, the district has sent its 3 electoral votes to the Democratic candidate in every single presidential election since 1964</a:t>
            </a:r>
            <a:endParaRPr lang="en-US" dirty="0"/>
          </a:p>
        </p:txBody>
      </p:sp>
      <p:sp>
        <p:nvSpPr>
          <p:cNvPr id="4" name="Slide Number Placeholder 3"/>
          <p:cNvSpPr>
            <a:spLocks noGrp="1"/>
          </p:cNvSpPr>
          <p:nvPr>
            <p:ph type="sldNum" sz="quarter" idx="5"/>
          </p:nvPr>
        </p:nvSpPr>
        <p:spPr/>
        <p:txBody>
          <a:bodyPr/>
          <a:lstStyle/>
          <a:p>
            <a:fld id="{7586A561-48C4-436E-9AB6-227F993DE026}" type="slidenum">
              <a:rPr lang="en-US" smtClean="0"/>
              <a:t>16</a:t>
            </a:fld>
            <a:endParaRPr lang="en-US"/>
          </a:p>
        </p:txBody>
      </p:sp>
    </p:spTree>
    <p:extLst>
      <p:ext uri="{BB962C8B-B14F-4D97-AF65-F5344CB8AC3E}">
        <p14:creationId xmlns:p14="http://schemas.microsoft.com/office/powerpoint/2010/main" val="379235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C1FAD9-EFB1-40A6-BA31-0A5CDB347410}" type="datetimeFigureOut">
              <a:rPr lang="en-US" smtClean="0"/>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319500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C1FAD9-EFB1-40A6-BA31-0A5CDB347410}" type="datetimeFigureOut">
              <a:rPr lang="en-US" smtClean="0"/>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140231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C1FAD9-EFB1-40A6-BA31-0A5CDB347410}" type="datetimeFigureOut">
              <a:rPr lang="en-US" smtClean="0"/>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343521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C1FAD9-EFB1-40A6-BA31-0A5CDB347410}" type="datetimeFigureOut">
              <a:rPr lang="en-US" smtClean="0"/>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44302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C1FAD9-EFB1-40A6-BA31-0A5CDB347410}" type="datetimeFigureOut">
              <a:rPr lang="en-US" smtClean="0"/>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406934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C1FAD9-EFB1-40A6-BA31-0A5CDB347410}" type="datetimeFigureOut">
              <a:rPr lang="en-US" smtClean="0"/>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3422856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C1FAD9-EFB1-40A6-BA31-0A5CDB347410}" type="datetimeFigureOut">
              <a:rPr lang="en-US" smtClean="0"/>
              <a:t>5/24/2020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267071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C1FAD9-EFB1-40A6-BA31-0A5CDB347410}" type="datetimeFigureOut">
              <a:rPr lang="en-US" smtClean="0"/>
              <a:t>5/24/2020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257806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1FAD9-EFB1-40A6-BA31-0A5CDB347410}" type="datetimeFigureOut">
              <a:rPr lang="en-US" smtClean="0"/>
              <a:t>5/24/2020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281372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C1FAD9-EFB1-40A6-BA31-0A5CDB347410}" type="datetimeFigureOut">
              <a:rPr lang="en-US" smtClean="0"/>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378519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C1FAD9-EFB1-40A6-BA31-0A5CDB347410}" type="datetimeFigureOut">
              <a:rPr lang="en-US" smtClean="0"/>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59548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1FAD9-EFB1-40A6-BA31-0A5CDB347410}" type="datetimeFigureOut">
              <a:rPr lang="en-US" smtClean="0"/>
              <a:t>5/24/2020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D1C48-290A-451B-BD5B-A231D092E68F}" type="slidenum">
              <a:rPr lang="en-US" smtClean="0"/>
              <a:t>‹#›</a:t>
            </a:fld>
            <a:endParaRPr lang="en-US"/>
          </a:p>
        </p:txBody>
      </p:sp>
    </p:spTree>
    <p:extLst>
      <p:ext uri="{BB962C8B-B14F-4D97-AF65-F5344CB8AC3E}">
        <p14:creationId xmlns:p14="http://schemas.microsoft.com/office/powerpoint/2010/main" val="3224429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Z-fiBqUVakY"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gbrcRKqLSR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33400"/>
            <a:ext cx="10363200" cy="1470025"/>
          </a:xfrm>
        </p:spPr>
        <p:txBody>
          <a:bodyPr/>
          <a:lstStyle/>
          <a:p>
            <a:r>
              <a:rPr lang="en-US" dirty="0"/>
              <a:t>Domestic Policies in the Age of Camelot: New Frontiers?</a:t>
            </a:r>
          </a:p>
        </p:txBody>
      </p:sp>
      <p:sp>
        <p:nvSpPr>
          <p:cNvPr id="3" name="Subtitle 2"/>
          <p:cNvSpPr>
            <a:spLocks noGrp="1"/>
          </p:cNvSpPr>
          <p:nvPr>
            <p:ph type="subTitle" idx="1"/>
          </p:nvPr>
        </p:nvSpPr>
        <p:spPr>
          <a:xfrm>
            <a:off x="1752600" y="5334000"/>
            <a:ext cx="8534400" cy="1752600"/>
          </a:xfrm>
        </p:spPr>
        <p:txBody>
          <a:bodyPr>
            <a:normAutofit/>
          </a:bodyPr>
          <a:lstStyle/>
          <a:p>
            <a:r>
              <a:rPr lang="en-US" sz="4000" dirty="0">
                <a:solidFill>
                  <a:schemeClr val="accent2">
                    <a:lumMod val="60000"/>
                    <a:lumOff val="40000"/>
                  </a:schemeClr>
                </a:solidFill>
              </a:rPr>
              <a:t>Mr. Daniel Lazar</a:t>
            </a:r>
          </a:p>
        </p:txBody>
      </p:sp>
    </p:spTree>
    <p:extLst>
      <p:ext uri="{BB962C8B-B14F-4D97-AF65-F5344CB8AC3E}">
        <p14:creationId xmlns:p14="http://schemas.microsoft.com/office/powerpoint/2010/main" val="883472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1960 Election: Split Results </a:t>
            </a:r>
          </a:p>
        </p:txBody>
      </p:sp>
      <p:sp>
        <p:nvSpPr>
          <p:cNvPr id="3" name="Content Placeholder 2"/>
          <p:cNvSpPr>
            <a:spLocks noGrp="1"/>
          </p:cNvSpPr>
          <p:nvPr>
            <p:ph idx="1"/>
          </p:nvPr>
        </p:nvSpPr>
        <p:spPr/>
        <p:txBody>
          <a:bodyPr>
            <a:normAutofit lnSpcReduction="10000"/>
          </a:bodyPr>
          <a:lstStyle/>
          <a:p>
            <a:r>
              <a:rPr lang="en-US" sz="4000" dirty="0"/>
              <a:t>Population: 180 mil</a:t>
            </a:r>
          </a:p>
          <a:p>
            <a:r>
              <a:rPr lang="en-US" sz="4000" dirty="0"/>
              <a:t>Kennedy 34,226,731 / Nixon 34,189,157 </a:t>
            </a:r>
          </a:p>
          <a:p>
            <a:pPr lvl="1"/>
            <a:r>
              <a:rPr lang="en-US" sz="3600" dirty="0"/>
              <a:t>118,574 vote differential; 49.7% to 49.6% </a:t>
            </a:r>
          </a:p>
          <a:p>
            <a:r>
              <a:rPr lang="en-US" sz="4000" dirty="0"/>
              <a:t>Kennedy won 303 electoral votes (22 states) to Nixon’s  219 (26 states)</a:t>
            </a:r>
          </a:p>
          <a:p>
            <a:pPr lvl="1"/>
            <a:r>
              <a:rPr lang="en-US" sz="3600" dirty="0"/>
              <a:t>Segregationist Sen. Harry Byrd D-VA: won 15 EC votes</a:t>
            </a:r>
            <a:br>
              <a:rPr lang="en-US" sz="3600" dirty="0"/>
            </a:br>
            <a:endParaRPr lang="en-US" sz="3600" dirty="0"/>
          </a:p>
        </p:txBody>
      </p:sp>
    </p:spTree>
    <p:extLst>
      <p:ext uri="{BB962C8B-B14F-4D97-AF65-F5344CB8AC3E}">
        <p14:creationId xmlns:p14="http://schemas.microsoft.com/office/powerpoint/2010/main" val="670693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1960 Election: Split Results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2373880"/>
              </p:ext>
            </p:extLst>
          </p:nvPr>
        </p:nvGraphicFramePr>
        <p:xfrm>
          <a:off x="1981200" y="3497421"/>
          <a:ext cx="8229600" cy="73152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pPr algn="l"/>
                      <a:endParaRPr lang="en-US">
                        <a:effectLst/>
                      </a:endParaRP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pPr algn="ctr"/>
                      <a:endParaRPr lang="en-US" dirty="0">
                        <a:effectLst/>
                      </a:endParaRPr>
                    </a:p>
                  </a:txBody>
                  <a:tcPr anchor="ctr">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3073" name="Picture 1" descr="ElectoralCollege1960.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42231"/>
            <a:ext cx="8575204" cy="504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217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D665-A523-477F-9741-7FA67D832FE7}"/>
              </a:ext>
            </a:extLst>
          </p:cNvPr>
          <p:cNvSpPr>
            <a:spLocks noGrp="1"/>
          </p:cNvSpPr>
          <p:nvPr>
            <p:ph type="title"/>
          </p:nvPr>
        </p:nvSpPr>
        <p:spPr/>
        <p:txBody>
          <a:bodyPr/>
          <a:lstStyle/>
          <a:p>
            <a:pPr algn="l"/>
            <a:r>
              <a:rPr lang="en-US" dirty="0"/>
              <a:t>The New Frontier in the Age of Camelot </a:t>
            </a:r>
          </a:p>
        </p:txBody>
      </p:sp>
      <p:sp>
        <p:nvSpPr>
          <p:cNvPr id="3" name="Content Placeholder 2">
            <a:extLst>
              <a:ext uri="{FF2B5EF4-FFF2-40B4-BE49-F238E27FC236}">
                <a16:creationId xmlns:a16="http://schemas.microsoft.com/office/drawing/2014/main" id="{66F602AD-B37A-4B85-95F2-767618BE999C}"/>
              </a:ext>
            </a:extLst>
          </p:cNvPr>
          <p:cNvSpPr>
            <a:spLocks noGrp="1"/>
          </p:cNvSpPr>
          <p:nvPr>
            <p:ph idx="1"/>
          </p:nvPr>
        </p:nvSpPr>
        <p:spPr/>
        <p:txBody>
          <a:bodyPr>
            <a:normAutofit fontScale="92500" lnSpcReduction="10000"/>
          </a:bodyPr>
          <a:lstStyle/>
          <a:p>
            <a:r>
              <a:rPr lang="en-US" sz="3600" dirty="0"/>
              <a:t>Inaugural Speech demanded that Americans, ”Ask not what your country can do for you; ask what you can do for your country.”</a:t>
            </a:r>
          </a:p>
          <a:p>
            <a:pPr lvl="1"/>
            <a:r>
              <a:rPr lang="en-US" sz="3200" dirty="0"/>
              <a:t>"All this will not be finished in the first one hundred days. Nor will it be finished in the first one thousand days, not in the life of this Administration, nor even perhaps in our lifetime on this planet. But let us begin.“</a:t>
            </a:r>
          </a:p>
          <a:p>
            <a:r>
              <a:rPr lang="en-US" sz="3600" dirty="0"/>
              <a:t>New Frontier became: federal aid to education, urban and rural revitalization, housing, minimum wage, Medicare</a:t>
            </a:r>
          </a:p>
          <a:p>
            <a:pPr lvl="1"/>
            <a:endParaRPr lang="en-US" sz="3200" dirty="0"/>
          </a:p>
          <a:p>
            <a:endParaRPr lang="en-US" sz="3600" dirty="0"/>
          </a:p>
        </p:txBody>
      </p:sp>
    </p:spTree>
    <p:extLst>
      <p:ext uri="{BB962C8B-B14F-4D97-AF65-F5344CB8AC3E}">
        <p14:creationId xmlns:p14="http://schemas.microsoft.com/office/powerpoint/2010/main" val="173802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5DFF3-D724-4109-BCCD-02561E1135E7}"/>
              </a:ext>
            </a:extLst>
          </p:cNvPr>
          <p:cNvSpPr>
            <a:spLocks noGrp="1"/>
          </p:cNvSpPr>
          <p:nvPr>
            <p:ph type="title"/>
          </p:nvPr>
        </p:nvSpPr>
        <p:spPr/>
        <p:txBody>
          <a:bodyPr/>
          <a:lstStyle/>
          <a:p>
            <a:pPr algn="l"/>
            <a:r>
              <a:rPr lang="en-US" dirty="0"/>
              <a:t>The New Frontier in the Age of Camelot </a:t>
            </a:r>
          </a:p>
        </p:txBody>
      </p:sp>
      <p:sp>
        <p:nvSpPr>
          <p:cNvPr id="3" name="Content Placeholder 2">
            <a:extLst>
              <a:ext uri="{FF2B5EF4-FFF2-40B4-BE49-F238E27FC236}">
                <a16:creationId xmlns:a16="http://schemas.microsoft.com/office/drawing/2014/main" id="{3EAD88B2-9A42-4D68-B943-42BB66AD6B31}"/>
              </a:ext>
            </a:extLst>
          </p:cNvPr>
          <p:cNvSpPr>
            <a:spLocks noGrp="1"/>
          </p:cNvSpPr>
          <p:nvPr>
            <p:ph idx="1"/>
          </p:nvPr>
        </p:nvSpPr>
        <p:spPr/>
        <p:txBody>
          <a:bodyPr/>
          <a:lstStyle/>
          <a:p>
            <a:r>
              <a:rPr lang="en-US" dirty="0"/>
              <a:t>“The Best &amp; The Brightest”, aka “The Whiz Kids”</a:t>
            </a:r>
          </a:p>
          <a:p>
            <a:r>
              <a:rPr lang="en-US" dirty="0"/>
              <a:t>The Liberal Tradition: Square Deal, New Freedom, New Deal, Fair Deal</a:t>
            </a:r>
          </a:p>
          <a:p>
            <a:r>
              <a:rPr lang="en-US" dirty="0"/>
              <a:t>A New Deal without A Crisis? A New Deal for the Rest? A New Deal without popular support?</a:t>
            </a:r>
          </a:p>
          <a:p>
            <a:endParaRPr lang="en-US" dirty="0"/>
          </a:p>
        </p:txBody>
      </p:sp>
    </p:spTree>
    <p:extLst>
      <p:ext uri="{BB962C8B-B14F-4D97-AF65-F5344CB8AC3E}">
        <p14:creationId xmlns:p14="http://schemas.microsoft.com/office/powerpoint/2010/main" val="333063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JFK &amp; Civil Rights: Or Does it Explode?</a:t>
            </a:r>
          </a:p>
        </p:txBody>
      </p:sp>
      <p:sp>
        <p:nvSpPr>
          <p:cNvPr id="3" name="Content Placeholder 2"/>
          <p:cNvSpPr>
            <a:spLocks noGrp="1"/>
          </p:cNvSpPr>
          <p:nvPr>
            <p:ph idx="1"/>
          </p:nvPr>
        </p:nvSpPr>
        <p:spPr/>
        <p:txBody>
          <a:bodyPr/>
          <a:lstStyle/>
          <a:p>
            <a:pPr marL="0" indent="0">
              <a:buNone/>
            </a:pPr>
            <a:r>
              <a:rPr lang="en-US" dirty="0"/>
              <a:t>"The denial of constitutional rights to some of our fellow Americans on account of race - at the ballot box and elsewhere - disturbs the national conscience, and subjects us to the charge of world opinion that our democracy is not equal to the high promise of our heritage."</a:t>
            </a:r>
          </a:p>
          <a:p>
            <a:pPr marL="0" indent="0" algn="r">
              <a:buNone/>
            </a:pPr>
            <a:r>
              <a:rPr lang="en-US" dirty="0"/>
              <a:t>-JFK’s First SOTU, January 1961</a:t>
            </a:r>
          </a:p>
        </p:txBody>
      </p:sp>
    </p:spTree>
    <p:extLst>
      <p:ext uri="{BB962C8B-B14F-4D97-AF65-F5344CB8AC3E}">
        <p14:creationId xmlns:p14="http://schemas.microsoft.com/office/powerpoint/2010/main" val="3614627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CCD3-5EB7-490D-879A-F2A20DD708A6}"/>
              </a:ext>
            </a:extLst>
          </p:cNvPr>
          <p:cNvSpPr>
            <a:spLocks noGrp="1"/>
          </p:cNvSpPr>
          <p:nvPr>
            <p:ph type="title"/>
          </p:nvPr>
        </p:nvSpPr>
        <p:spPr/>
        <p:txBody>
          <a:bodyPr/>
          <a:lstStyle/>
          <a:p>
            <a:pPr algn="l"/>
            <a:r>
              <a:rPr lang="en-US" dirty="0"/>
              <a:t>JFK &amp; Civil Rights: Or Does it Explode?</a:t>
            </a:r>
          </a:p>
        </p:txBody>
      </p:sp>
      <p:sp>
        <p:nvSpPr>
          <p:cNvPr id="3" name="Content Placeholder 2">
            <a:extLst>
              <a:ext uri="{FF2B5EF4-FFF2-40B4-BE49-F238E27FC236}">
                <a16:creationId xmlns:a16="http://schemas.microsoft.com/office/drawing/2014/main" id="{5224AA98-52C6-41DE-8D87-72C4CED2C2F7}"/>
              </a:ext>
            </a:extLst>
          </p:cNvPr>
          <p:cNvSpPr>
            <a:spLocks noGrp="1"/>
          </p:cNvSpPr>
          <p:nvPr>
            <p:ph idx="1"/>
          </p:nvPr>
        </p:nvSpPr>
        <p:spPr/>
        <p:txBody>
          <a:bodyPr>
            <a:normAutofit fontScale="92500" lnSpcReduction="10000"/>
          </a:bodyPr>
          <a:lstStyle/>
          <a:p>
            <a:pPr marL="0" indent="0">
              <a:buNone/>
            </a:pPr>
            <a:r>
              <a:rPr lang="en-US" dirty="0"/>
              <a:t>"The fires of frustration and discord are burning in every city, North and South, where legal remedies are not at hand. Redress is sought in the streets, in demonstrations, parades, and protests which create tensions and threaten violence and threaten lives. We face, therefore, a moral crisis as a country and as a people…It is not enough to pin the blame on others, to say this is a problem of one section of the country or another…Those who do nothing are inviting shame as well as violence. Those who act boldly are recognizing right as well as reality."</a:t>
            </a:r>
          </a:p>
          <a:p>
            <a:pPr lvl="1" algn="r"/>
            <a:r>
              <a:rPr lang="en-US" dirty="0"/>
              <a:t>Civil Rights Address on TV and Radio, June 1963</a:t>
            </a:r>
          </a:p>
        </p:txBody>
      </p:sp>
    </p:spTree>
    <p:extLst>
      <p:ext uri="{BB962C8B-B14F-4D97-AF65-F5344CB8AC3E}">
        <p14:creationId xmlns:p14="http://schemas.microsoft.com/office/powerpoint/2010/main" val="3998736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JFK &amp; Civil Rights: Or Does it Explode?</a:t>
            </a:r>
          </a:p>
        </p:txBody>
      </p:sp>
      <p:sp>
        <p:nvSpPr>
          <p:cNvPr id="3" name="Content Placeholder 2"/>
          <p:cNvSpPr>
            <a:spLocks noGrp="1"/>
          </p:cNvSpPr>
          <p:nvPr>
            <p:ph idx="1"/>
          </p:nvPr>
        </p:nvSpPr>
        <p:spPr/>
        <p:txBody>
          <a:bodyPr>
            <a:normAutofit/>
          </a:bodyPr>
          <a:lstStyle/>
          <a:p>
            <a:r>
              <a:rPr lang="en-US" b="1" dirty="0">
                <a:solidFill>
                  <a:srgbClr val="FF0000"/>
                </a:solidFill>
              </a:rPr>
              <a:t>23rd Amendment</a:t>
            </a:r>
            <a:r>
              <a:rPr lang="en-US" dirty="0"/>
              <a:t>, Mar 1961, gave DC 3 electoral votes</a:t>
            </a:r>
          </a:p>
          <a:p>
            <a:r>
              <a:rPr lang="en-US" b="1" dirty="0">
                <a:solidFill>
                  <a:srgbClr val="FF0000"/>
                </a:solidFill>
              </a:rPr>
              <a:t>24</a:t>
            </a:r>
            <a:r>
              <a:rPr lang="en-US" b="1" baseline="30000" dirty="0">
                <a:solidFill>
                  <a:srgbClr val="FF0000"/>
                </a:solidFill>
              </a:rPr>
              <a:t>th</a:t>
            </a:r>
            <a:r>
              <a:rPr lang="en-US" b="1" dirty="0">
                <a:solidFill>
                  <a:srgbClr val="FF0000"/>
                </a:solidFill>
              </a:rPr>
              <a:t> Amendment</a:t>
            </a:r>
            <a:r>
              <a:rPr lang="en-US" dirty="0"/>
              <a:t>, Jan 1962, banned poll taxes (ratified in 1964)</a:t>
            </a:r>
          </a:p>
          <a:p>
            <a:r>
              <a:rPr lang="en-US" dirty="0"/>
              <a:t>Despite rhetoric, Kennedy feared the CRM would repel Southern whites and alienate Southern Dems in Congress</a:t>
            </a:r>
          </a:p>
          <a:p>
            <a:r>
              <a:rPr lang="en-US" dirty="0"/>
              <a:t>RFK said we must, "keep the president out of this civil rights mess.” Urged the </a:t>
            </a:r>
            <a:r>
              <a:rPr lang="en-US" b="1" dirty="0">
                <a:solidFill>
                  <a:srgbClr val="FF0000"/>
                </a:solidFill>
              </a:rPr>
              <a:t>Freedom Riders </a:t>
            </a:r>
            <a:r>
              <a:rPr lang="en-US" dirty="0"/>
              <a:t>to "get off the buses and leave the matter to peaceful settlement in the courts.“</a:t>
            </a:r>
          </a:p>
        </p:txBody>
      </p:sp>
    </p:spTree>
    <p:extLst>
      <p:ext uri="{BB962C8B-B14F-4D97-AF65-F5344CB8AC3E}">
        <p14:creationId xmlns:p14="http://schemas.microsoft.com/office/powerpoint/2010/main" val="933515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JFK &amp; Civil Rights: Or Does it Explode?</a:t>
            </a:r>
          </a:p>
        </p:txBody>
      </p:sp>
      <p:sp>
        <p:nvSpPr>
          <p:cNvPr id="3" name="Content Placeholder 2"/>
          <p:cNvSpPr>
            <a:spLocks noGrp="1"/>
          </p:cNvSpPr>
          <p:nvPr>
            <p:ph idx="1"/>
          </p:nvPr>
        </p:nvSpPr>
        <p:spPr/>
        <p:txBody>
          <a:bodyPr>
            <a:normAutofit/>
          </a:bodyPr>
          <a:lstStyle/>
          <a:p>
            <a:r>
              <a:rPr lang="en-US" dirty="0"/>
              <a:t>In 1963 JFK became more proactive. In June, he intervened when AL Gov George Wallace blocked the doorway to the University of Alabama. But not enough…</a:t>
            </a:r>
          </a:p>
          <a:p>
            <a:r>
              <a:rPr lang="en-US" b="1" dirty="0">
                <a:solidFill>
                  <a:srgbClr val="FF0000"/>
                </a:solidFill>
              </a:rPr>
              <a:t>March on Washington </a:t>
            </a:r>
            <a:r>
              <a:rPr lang="en-US" dirty="0"/>
              <a:t>for Jobs and Freedom on Aug 28, 1963</a:t>
            </a:r>
          </a:p>
          <a:p>
            <a:r>
              <a:rPr lang="en-US" dirty="0"/>
              <a:t>Set the stage for what became </a:t>
            </a:r>
            <a:r>
              <a:rPr lang="en-US" b="1" dirty="0">
                <a:solidFill>
                  <a:srgbClr val="FF0000"/>
                </a:solidFill>
              </a:rPr>
              <a:t>CRA 1964</a:t>
            </a:r>
          </a:p>
          <a:p>
            <a:r>
              <a:rPr lang="en-US" dirty="0"/>
              <a:t>J. Edgar Hoover convinced (?) JFK that King was a Commie and a public menace. Wire tapping and perpetual harassment. RFK cleared this. </a:t>
            </a:r>
          </a:p>
          <a:p>
            <a:endParaRPr lang="en-US" dirty="0"/>
          </a:p>
        </p:txBody>
      </p:sp>
    </p:spTree>
    <p:extLst>
      <p:ext uri="{BB962C8B-B14F-4D97-AF65-F5344CB8AC3E}">
        <p14:creationId xmlns:p14="http://schemas.microsoft.com/office/powerpoint/2010/main" val="2181915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C3540B-BD5A-426D-80B7-08E33149C346}"/>
              </a:ext>
            </a:extLst>
          </p:cNvPr>
          <p:cNvSpPr>
            <a:spLocks noGrp="1"/>
          </p:cNvSpPr>
          <p:nvPr>
            <p:ph type="title"/>
          </p:nvPr>
        </p:nvSpPr>
        <p:spPr/>
        <p:txBody>
          <a:bodyPr/>
          <a:lstStyle/>
          <a:p>
            <a:pPr algn="l"/>
            <a:r>
              <a:rPr lang="en-US" dirty="0"/>
              <a:t>New Frontiers for Women? </a:t>
            </a:r>
          </a:p>
        </p:txBody>
      </p:sp>
      <p:pic>
        <p:nvPicPr>
          <p:cNvPr id="4" name="Content Placeholder 3">
            <a:extLst>
              <a:ext uri="{FF2B5EF4-FFF2-40B4-BE49-F238E27FC236}">
                <a16:creationId xmlns:a16="http://schemas.microsoft.com/office/drawing/2014/main" id="{43D87DD4-D80B-4B17-BFEF-0B9F9F1326DF}"/>
              </a:ext>
            </a:extLst>
          </p:cNvPr>
          <p:cNvPicPr>
            <a:picLocks noGrp="1" noChangeAspect="1"/>
          </p:cNvPicPr>
          <p:nvPr>
            <p:ph sz="half" idx="1"/>
          </p:nvPr>
        </p:nvPicPr>
        <p:blipFill>
          <a:blip r:embed="rId2"/>
          <a:stretch>
            <a:fillRect/>
          </a:stretch>
        </p:blipFill>
        <p:spPr>
          <a:xfrm>
            <a:off x="762000" y="1600201"/>
            <a:ext cx="4692650" cy="4692650"/>
          </a:xfrm>
          <a:prstGeom prst="rect">
            <a:avLst/>
          </a:prstGeom>
        </p:spPr>
      </p:pic>
      <p:sp>
        <p:nvSpPr>
          <p:cNvPr id="8" name="Content Placeholder 7">
            <a:extLst>
              <a:ext uri="{FF2B5EF4-FFF2-40B4-BE49-F238E27FC236}">
                <a16:creationId xmlns:a16="http://schemas.microsoft.com/office/drawing/2014/main" id="{E37A376F-118E-4EF5-8DAA-7A18AEA40641}"/>
              </a:ext>
            </a:extLst>
          </p:cNvPr>
          <p:cNvSpPr>
            <a:spLocks noGrp="1"/>
          </p:cNvSpPr>
          <p:nvPr>
            <p:ph sz="half" idx="2"/>
          </p:nvPr>
        </p:nvSpPr>
        <p:spPr/>
        <p:txBody>
          <a:bodyPr>
            <a:normAutofit/>
          </a:bodyPr>
          <a:lstStyle/>
          <a:p>
            <a:endParaRPr lang="en-US" dirty="0"/>
          </a:p>
          <a:p>
            <a:r>
              <a:rPr lang="en-US" dirty="0"/>
              <a:t>Dec 1961, est. </a:t>
            </a:r>
            <a:r>
              <a:rPr lang="en-US" b="1" dirty="0">
                <a:solidFill>
                  <a:srgbClr val="FF0000"/>
                </a:solidFill>
              </a:rPr>
              <a:t>Presidential Commission on the Status of Women, </a:t>
            </a:r>
            <a:r>
              <a:rPr lang="en-US" dirty="0"/>
              <a:t>Chaired by Eleanor Roosevelt.</a:t>
            </a:r>
          </a:p>
          <a:p>
            <a:pPr lvl="1"/>
            <a:r>
              <a:rPr lang="en-US" dirty="0"/>
              <a:t>Illuminated systematic cultural and economic oppression of women. </a:t>
            </a:r>
          </a:p>
          <a:p>
            <a:pPr lvl="1"/>
            <a:r>
              <a:rPr lang="en-US" dirty="0"/>
              <a:t>Advised on the </a:t>
            </a:r>
            <a:r>
              <a:rPr lang="en-US" b="1" dirty="0">
                <a:solidFill>
                  <a:srgbClr val="FF0000"/>
                </a:solidFill>
              </a:rPr>
              <a:t>Equal Pay Act</a:t>
            </a:r>
            <a:r>
              <a:rPr lang="en-US" b="1" dirty="0"/>
              <a:t>,</a:t>
            </a:r>
            <a:r>
              <a:rPr lang="en-US" b="1" dirty="0">
                <a:solidFill>
                  <a:srgbClr val="FF0000"/>
                </a:solidFill>
              </a:rPr>
              <a:t> </a:t>
            </a:r>
            <a:r>
              <a:rPr lang="en-US" dirty="0"/>
              <a:t>amending Fair Labor Standards Act.</a:t>
            </a:r>
          </a:p>
          <a:p>
            <a:r>
              <a:rPr lang="en-US" dirty="0"/>
              <a:t>JFK endorsed the ERA</a:t>
            </a:r>
          </a:p>
          <a:p>
            <a:endParaRPr lang="en-US" dirty="0"/>
          </a:p>
          <a:p>
            <a:endParaRPr lang="en-US" dirty="0"/>
          </a:p>
          <a:p>
            <a:endParaRPr lang="en-US" dirty="0"/>
          </a:p>
        </p:txBody>
      </p:sp>
    </p:spTree>
    <p:extLst>
      <p:ext uri="{BB962C8B-B14F-4D97-AF65-F5344CB8AC3E}">
        <p14:creationId xmlns:p14="http://schemas.microsoft.com/office/powerpoint/2010/main" val="4029643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Economic Frontiers </a:t>
            </a:r>
          </a:p>
        </p:txBody>
      </p:sp>
      <p:sp>
        <p:nvSpPr>
          <p:cNvPr id="3" name="Content Placeholder 2"/>
          <p:cNvSpPr>
            <a:spLocks noGrp="1"/>
          </p:cNvSpPr>
          <p:nvPr>
            <p:ph idx="1"/>
          </p:nvPr>
        </p:nvSpPr>
        <p:spPr>
          <a:xfrm>
            <a:off x="533400" y="2057399"/>
            <a:ext cx="10972800" cy="4525963"/>
          </a:xfrm>
        </p:spPr>
        <p:txBody>
          <a:bodyPr>
            <a:noAutofit/>
          </a:bodyPr>
          <a:lstStyle/>
          <a:p>
            <a:r>
              <a:rPr lang="en-US" sz="2400" dirty="0"/>
              <a:t>“If a free society cannot help the many who are poor, it cannot save the few who are rich.” -JFK </a:t>
            </a:r>
          </a:p>
          <a:p>
            <a:r>
              <a:rPr lang="en-US" sz="2400" b="1" dirty="0">
                <a:solidFill>
                  <a:srgbClr val="FF0000"/>
                </a:solidFill>
                <a:latin typeface="+mj-lt"/>
              </a:rPr>
              <a:t>Minimum wage </a:t>
            </a:r>
            <a:r>
              <a:rPr lang="en-US" sz="2400" dirty="0">
                <a:latin typeface="+mj-lt"/>
              </a:rPr>
              <a:t>raised from $1.00 to $1.25</a:t>
            </a:r>
          </a:p>
          <a:p>
            <a:r>
              <a:rPr lang="en-US" sz="2400" b="1" dirty="0">
                <a:solidFill>
                  <a:srgbClr val="FF0000"/>
                </a:solidFill>
                <a:latin typeface="+mj-lt"/>
              </a:rPr>
              <a:t>Revenue Act of 1964 </a:t>
            </a:r>
            <a:r>
              <a:rPr lang="en-US" sz="2400" b="1" dirty="0">
                <a:latin typeface="+mj-lt"/>
              </a:rPr>
              <a:t>– </a:t>
            </a:r>
            <a:r>
              <a:rPr lang="en-US" sz="2400" dirty="0">
                <a:solidFill>
                  <a:srgbClr val="222222"/>
                </a:solidFill>
                <a:latin typeface="+mj-lt"/>
              </a:rPr>
              <a:t>reduced top marginal tax rate from 91% to 70%, corporate tax rate from 52 to 48%</a:t>
            </a:r>
            <a:endParaRPr lang="en-US" sz="2400" b="1" dirty="0">
              <a:solidFill>
                <a:srgbClr val="FF0000"/>
              </a:solidFill>
              <a:latin typeface="+mj-lt"/>
            </a:endParaRPr>
          </a:p>
          <a:p>
            <a:r>
              <a:rPr lang="en-US" sz="2400" b="1" dirty="0">
                <a:solidFill>
                  <a:srgbClr val="FF0000"/>
                </a:solidFill>
                <a:latin typeface="+mj-lt"/>
              </a:rPr>
              <a:t>Housing Act of 1961</a:t>
            </a:r>
          </a:p>
          <a:p>
            <a:pPr lvl="2"/>
            <a:r>
              <a:rPr lang="en-US" dirty="0">
                <a:latin typeface="+mj-lt"/>
              </a:rPr>
              <a:t>Fed funds for public transit and public housing </a:t>
            </a:r>
          </a:p>
          <a:p>
            <a:pPr lvl="2"/>
            <a:r>
              <a:rPr lang="en-US" dirty="0">
                <a:latin typeface="+mj-lt"/>
              </a:rPr>
              <a:t>Subsidized middle class housing</a:t>
            </a:r>
          </a:p>
          <a:p>
            <a:pPr lvl="2"/>
            <a:r>
              <a:rPr lang="en-US" dirty="0">
                <a:latin typeface="+mj-lt"/>
              </a:rPr>
              <a:t>Preserved open space</a:t>
            </a:r>
          </a:p>
          <a:p>
            <a:pPr lvl="2"/>
            <a:r>
              <a:rPr lang="en-US" dirty="0">
                <a:latin typeface="+mj-lt"/>
              </a:rPr>
              <a:t>Elderly housing </a:t>
            </a:r>
          </a:p>
          <a:p>
            <a:r>
              <a:rPr lang="en-US" sz="2400" dirty="0">
                <a:latin typeface="+mj-lt"/>
              </a:rPr>
              <a:t>$2 billion in education aid</a:t>
            </a:r>
          </a:p>
          <a:p>
            <a:endParaRPr lang="en-US" sz="2400" dirty="0">
              <a:latin typeface="+mj-lt"/>
            </a:endParaRPr>
          </a:p>
          <a:p>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21537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D9E347-808B-4C9D-A27D-0A1A2AA16287}"/>
              </a:ext>
            </a:extLst>
          </p:cNvPr>
          <p:cNvSpPr>
            <a:spLocks noGrp="1"/>
          </p:cNvSpPr>
          <p:nvPr>
            <p:ph type="title"/>
          </p:nvPr>
        </p:nvSpPr>
        <p:spPr/>
        <p:txBody>
          <a:bodyPr/>
          <a:lstStyle/>
          <a:p>
            <a:pPr algn="l"/>
            <a:r>
              <a:rPr lang="en-US" dirty="0"/>
              <a:t>Outline</a:t>
            </a:r>
          </a:p>
        </p:txBody>
      </p:sp>
      <p:sp>
        <p:nvSpPr>
          <p:cNvPr id="7" name="Text Placeholder 6">
            <a:extLst>
              <a:ext uri="{FF2B5EF4-FFF2-40B4-BE49-F238E27FC236}">
                <a16:creationId xmlns:a16="http://schemas.microsoft.com/office/drawing/2014/main" id="{3614583E-E0BF-49F7-90C5-CBC266C5244F}"/>
              </a:ext>
            </a:extLst>
          </p:cNvPr>
          <p:cNvSpPr>
            <a:spLocks noGrp="1"/>
          </p:cNvSpPr>
          <p:nvPr>
            <p:ph sz="half" idx="1"/>
          </p:nvPr>
        </p:nvSpPr>
        <p:spPr/>
        <p:txBody>
          <a:bodyPr/>
          <a:lstStyle/>
          <a:p>
            <a:r>
              <a:rPr lang="en-US" dirty="0"/>
              <a:t>1960 Election</a:t>
            </a:r>
          </a:p>
          <a:p>
            <a:r>
              <a:rPr lang="en-US" dirty="0"/>
              <a:t>Civil Rights</a:t>
            </a:r>
          </a:p>
          <a:p>
            <a:r>
              <a:rPr lang="en-US" dirty="0"/>
              <a:t>Women’s Rights</a:t>
            </a:r>
          </a:p>
          <a:p>
            <a:r>
              <a:rPr lang="en-US" dirty="0"/>
              <a:t>Economic Rights</a:t>
            </a:r>
          </a:p>
          <a:p>
            <a:r>
              <a:rPr lang="en-US" dirty="0"/>
              <a:t>Apollo Mission</a:t>
            </a:r>
          </a:p>
          <a:p>
            <a:r>
              <a:rPr lang="en-US" dirty="0"/>
              <a:t>Peace Corps</a:t>
            </a:r>
          </a:p>
          <a:p>
            <a:r>
              <a:rPr lang="en-US" dirty="0"/>
              <a:t>Assassination </a:t>
            </a:r>
          </a:p>
          <a:p>
            <a:endParaRPr lang="en-US" dirty="0"/>
          </a:p>
        </p:txBody>
      </p:sp>
      <p:pic>
        <p:nvPicPr>
          <p:cNvPr id="12" name="Content Placeholder 11">
            <a:extLst>
              <a:ext uri="{FF2B5EF4-FFF2-40B4-BE49-F238E27FC236}">
                <a16:creationId xmlns:a16="http://schemas.microsoft.com/office/drawing/2014/main" id="{1FCA1482-6080-43F0-BDD6-68A8CA16E904}"/>
              </a:ext>
            </a:extLst>
          </p:cNvPr>
          <p:cNvPicPr>
            <a:picLocks noGrp="1" noChangeAspect="1"/>
          </p:cNvPicPr>
          <p:nvPr>
            <p:ph sz="half" idx="2"/>
          </p:nvPr>
        </p:nvPicPr>
        <p:blipFill>
          <a:blip r:embed="rId2"/>
          <a:stretch>
            <a:fillRect/>
          </a:stretch>
        </p:blipFill>
        <p:spPr>
          <a:xfrm>
            <a:off x="4419600" y="3109772"/>
            <a:ext cx="7267821" cy="3473590"/>
          </a:xfrm>
          <a:prstGeom prst="rect">
            <a:avLst/>
          </a:prstGeom>
        </p:spPr>
      </p:pic>
    </p:spTree>
    <p:extLst>
      <p:ext uri="{BB962C8B-B14F-4D97-AF65-F5344CB8AC3E}">
        <p14:creationId xmlns:p14="http://schemas.microsoft.com/office/powerpoint/2010/main" val="3834650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Apollo Mission: Whitey on the Moon  </a:t>
            </a:r>
          </a:p>
        </p:txBody>
      </p:sp>
      <p:sp>
        <p:nvSpPr>
          <p:cNvPr id="3" name="Content Placeholder 2"/>
          <p:cNvSpPr>
            <a:spLocks noGrp="1"/>
          </p:cNvSpPr>
          <p:nvPr>
            <p:ph idx="1"/>
          </p:nvPr>
        </p:nvSpPr>
        <p:spPr/>
        <p:txBody>
          <a:bodyPr>
            <a:normAutofit/>
          </a:bodyPr>
          <a:lstStyle/>
          <a:p>
            <a:r>
              <a:rPr lang="en-US" dirty="0"/>
              <a:t>In response to Yuri Gagarin’s April 1961 space mission </a:t>
            </a:r>
          </a:p>
          <a:p>
            <a:r>
              <a:rPr lang="en-US" dirty="0"/>
              <a:t>May 1961, Kennedy proposed a crewed Moon landing in a </a:t>
            </a:r>
            <a:r>
              <a:rPr lang="en-US" i="1" dirty="0"/>
              <a:t>Special Message to the Congress on Urgent National Needs; </a:t>
            </a:r>
          </a:p>
          <a:p>
            <a:pPr lvl="1"/>
            <a:r>
              <a:rPr lang="en-US" i="1" dirty="0"/>
              <a:t>“…</a:t>
            </a:r>
            <a:r>
              <a:rPr lang="en-US" dirty="0"/>
              <a:t>this nation should commit itself to achieving the goal, before this decade is out, of landing a man on the Moon and returning him safely to the Earth.”</a:t>
            </a:r>
            <a:endParaRPr lang="en-US" i="1" dirty="0"/>
          </a:p>
          <a:p>
            <a:r>
              <a:rPr lang="en-US" dirty="0"/>
              <a:t>$20 billion to NASA, untold STEM funding, hopes and dreams…</a:t>
            </a:r>
          </a:p>
          <a:p>
            <a:pPr lvl="1"/>
            <a:endParaRPr lang="en-US" dirty="0"/>
          </a:p>
        </p:txBody>
      </p:sp>
    </p:spTree>
    <p:extLst>
      <p:ext uri="{BB962C8B-B14F-4D97-AF65-F5344CB8AC3E}">
        <p14:creationId xmlns:p14="http://schemas.microsoft.com/office/powerpoint/2010/main" val="178509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US" dirty="0"/>
              <a:t>Peace Corps: “Bear any Burden”</a:t>
            </a:r>
            <a:endParaRPr lang="de-DE" dirty="0"/>
          </a:p>
        </p:txBody>
      </p:sp>
      <p:sp>
        <p:nvSpPr>
          <p:cNvPr id="3" name="Inhaltsplatzhalter 2"/>
          <p:cNvSpPr>
            <a:spLocks noGrp="1"/>
          </p:cNvSpPr>
          <p:nvPr>
            <p:ph sz="half" idx="1"/>
          </p:nvPr>
        </p:nvSpPr>
        <p:spPr/>
        <p:txBody>
          <a:bodyPr/>
          <a:lstStyle/>
          <a:p>
            <a:r>
              <a:rPr lang="en-US" dirty="0"/>
              <a:t>Senator Kennedy’s hobby horse in 1950’s</a:t>
            </a:r>
          </a:p>
          <a:p>
            <a:r>
              <a:rPr lang="en-US" dirty="0"/>
              <a:t>Young volunteers went to LDCs as educators, health workers, and technicians</a:t>
            </a:r>
          </a:p>
          <a:p>
            <a:pPr lvl="1"/>
            <a:r>
              <a:rPr lang="en-US" dirty="0"/>
              <a:t>40% were women</a:t>
            </a:r>
          </a:p>
          <a:p>
            <a:r>
              <a:rPr lang="en-US" dirty="0"/>
              <a:t>Implement economic development programs</a:t>
            </a:r>
          </a:p>
          <a:p>
            <a:r>
              <a:rPr lang="en-US" dirty="0"/>
              <a:t>Re-casted America’s image</a:t>
            </a:r>
          </a:p>
          <a:p>
            <a:endParaRPr lang="de-DE" dirty="0"/>
          </a:p>
        </p:txBody>
      </p:sp>
      <p:pic>
        <p:nvPicPr>
          <p:cNvPr id="5" name="Content Placeholder 4">
            <a:extLst>
              <a:ext uri="{FF2B5EF4-FFF2-40B4-BE49-F238E27FC236}">
                <a16:creationId xmlns:a16="http://schemas.microsoft.com/office/drawing/2014/main" id="{B35E95A7-624C-4A22-A205-36B291ACDD95}"/>
              </a:ext>
            </a:extLst>
          </p:cNvPr>
          <p:cNvPicPr>
            <a:picLocks noGrp="1" noChangeAspect="1"/>
          </p:cNvPicPr>
          <p:nvPr>
            <p:ph sz="half" idx="2"/>
          </p:nvPr>
        </p:nvPicPr>
        <p:blipFill>
          <a:blip r:embed="rId2"/>
          <a:stretch>
            <a:fillRect/>
          </a:stretch>
        </p:blipFill>
        <p:spPr>
          <a:xfrm>
            <a:off x="6400800" y="2209800"/>
            <a:ext cx="5384800" cy="3716411"/>
          </a:xfrm>
          <a:prstGeom prst="rect">
            <a:avLst/>
          </a:prstGeom>
        </p:spPr>
      </p:pic>
      <p:sp>
        <p:nvSpPr>
          <p:cNvPr id="6" name="TextBox 5">
            <a:extLst>
              <a:ext uri="{FF2B5EF4-FFF2-40B4-BE49-F238E27FC236}">
                <a16:creationId xmlns:a16="http://schemas.microsoft.com/office/drawing/2014/main" id="{A4C04CD8-B107-4F20-A94F-E2C1A7CAE1C3}"/>
              </a:ext>
            </a:extLst>
          </p:cNvPr>
          <p:cNvSpPr txBox="1"/>
          <p:nvPr/>
        </p:nvSpPr>
        <p:spPr>
          <a:xfrm>
            <a:off x="6540500" y="6108773"/>
            <a:ext cx="4953000" cy="369332"/>
          </a:xfrm>
          <a:prstGeom prst="rect">
            <a:avLst/>
          </a:prstGeom>
          <a:noFill/>
        </p:spPr>
        <p:txBody>
          <a:bodyPr wrap="square" rtlCol="0">
            <a:spAutoFit/>
          </a:bodyPr>
          <a:lstStyle/>
          <a:p>
            <a:pPr algn="ctr"/>
            <a:r>
              <a:rPr lang="en-US" b="1" dirty="0"/>
              <a:t>JFK at U Michigan in 1957</a:t>
            </a:r>
          </a:p>
        </p:txBody>
      </p:sp>
    </p:spTree>
    <p:extLst>
      <p:ext uri="{BB962C8B-B14F-4D97-AF65-F5344CB8AC3E}">
        <p14:creationId xmlns:p14="http://schemas.microsoft.com/office/powerpoint/2010/main" val="2934600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New Frontier, Old Problems Linger</a:t>
            </a:r>
          </a:p>
        </p:txBody>
      </p:sp>
      <p:sp>
        <p:nvSpPr>
          <p:cNvPr id="3" name="Content Placeholder 2"/>
          <p:cNvSpPr>
            <a:spLocks noGrp="1"/>
          </p:cNvSpPr>
          <p:nvPr>
            <p:ph idx="1"/>
          </p:nvPr>
        </p:nvSpPr>
        <p:spPr>
          <a:xfrm>
            <a:off x="609600" y="2038846"/>
            <a:ext cx="10972800" cy="4525963"/>
          </a:xfrm>
        </p:spPr>
        <p:txBody>
          <a:bodyPr>
            <a:normAutofit/>
          </a:bodyPr>
          <a:lstStyle/>
          <a:p>
            <a:r>
              <a:rPr lang="en-US" dirty="0"/>
              <a:t>Coalition of Republicans and S. Dems stymied and/or diluted JFK agenda</a:t>
            </a:r>
          </a:p>
          <a:p>
            <a:r>
              <a:rPr lang="en-US" dirty="0"/>
              <a:t>Medicare defeated (again). AMA crushed it. </a:t>
            </a:r>
          </a:p>
          <a:p>
            <a:r>
              <a:rPr lang="en-US" dirty="0"/>
              <a:t>Medicaid never hit the floor</a:t>
            </a:r>
          </a:p>
          <a:p>
            <a:r>
              <a:rPr lang="en-US" dirty="0"/>
              <a:t>Civil Rights</a:t>
            </a:r>
          </a:p>
          <a:p>
            <a:r>
              <a:rPr lang="en-US" dirty="0"/>
              <a:t>Mass transit</a:t>
            </a:r>
          </a:p>
          <a:p>
            <a:r>
              <a:rPr lang="en-US" dirty="0"/>
              <a:t>Unfinished business…</a:t>
            </a:r>
          </a:p>
        </p:txBody>
      </p:sp>
    </p:spTree>
    <p:extLst>
      <p:ext uri="{BB962C8B-B14F-4D97-AF65-F5344CB8AC3E}">
        <p14:creationId xmlns:p14="http://schemas.microsoft.com/office/powerpoint/2010/main" val="4139641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1E6C-A8C1-4489-B38D-5F35878C656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F4AEB6A-08D4-4FE3-8D82-20A48870FC9B}"/>
              </a:ext>
            </a:extLst>
          </p:cNvPr>
          <p:cNvPicPr>
            <a:picLocks noGrp="1" noChangeAspect="1"/>
          </p:cNvPicPr>
          <p:nvPr>
            <p:ph idx="1"/>
          </p:nvPr>
        </p:nvPicPr>
        <p:blipFill>
          <a:blip r:embed="rId2"/>
          <a:stretch>
            <a:fillRect/>
          </a:stretch>
        </p:blipFill>
        <p:spPr>
          <a:xfrm>
            <a:off x="609600" y="308112"/>
            <a:ext cx="7965753" cy="6278563"/>
          </a:xfrm>
          <a:prstGeom prst="rect">
            <a:avLst/>
          </a:prstGeom>
        </p:spPr>
      </p:pic>
    </p:spTree>
    <p:extLst>
      <p:ext uri="{BB962C8B-B14F-4D97-AF65-F5344CB8AC3E}">
        <p14:creationId xmlns:p14="http://schemas.microsoft.com/office/powerpoint/2010/main" val="1488396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DE389-7046-475E-8835-EEC9238BB758}"/>
              </a:ext>
            </a:extLst>
          </p:cNvPr>
          <p:cNvSpPr>
            <a:spLocks noGrp="1"/>
          </p:cNvSpPr>
          <p:nvPr>
            <p:ph type="title"/>
          </p:nvPr>
        </p:nvSpPr>
        <p:spPr/>
        <p:txBody>
          <a:bodyPr/>
          <a:lstStyle/>
          <a:p>
            <a:pPr algn="l"/>
            <a:r>
              <a:rPr lang="en-US" dirty="0"/>
              <a:t>Public Approval: For What It’s Worth </a:t>
            </a:r>
          </a:p>
        </p:txBody>
      </p:sp>
      <p:sp>
        <p:nvSpPr>
          <p:cNvPr id="7" name="Content Placeholder 6">
            <a:extLst>
              <a:ext uri="{FF2B5EF4-FFF2-40B4-BE49-F238E27FC236}">
                <a16:creationId xmlns:a16="http://schemas.microsoft.com/office/drawing/2014/main" id="{441997DA-F8AC-49C6-8C90-F6B044F2F551}"/>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800FEF69-DE4A-48E9-B87C-4076FA58F602}"/>
              </a:ext>
            </a:extLst>
          </p:cNvPr>
          <p:cNvPicPr>
            <a:picLocks noChangeAspect="1"/>
          </p:cNvPicPr>
          <p:nvPr/>
        </p:nvPicPr>
        <p:blipFill>
          <a:blip r:embed="rId2"/>
          <a:stretch>
            <a:fillRect/>
          </a:stretch>
        </p:blipFill>
        <p:spPr>
          <a:xfrm>
            <a:off x="1828800" y="1600201"/>
            <a:ext cx="7772400" cy="4791075"/>
          </a:xfrm>
          <a:prstGeom prst="rect">
            <a:avLst/>
          </a:prstGeom>
        </p:spPr>
      </p:pic>
    </p:spTree>
    <p:extLst>
      <p:ext uri="{BB962C8B-B14F-4D97-AF65-F5344CB8AC3E}">
        <p14:creationId xmlns:p14="http://schemas.microsoft.com/office/powerpoint/2010/main" val="1633969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BADE9-CDD4-4092-A7A3-CCB222F2EB69}"/>
              </a:ext>
            </a:extLst>
          </p:cNvPr>
          <p:cNvSpPr>
            <a:spLocks noGrp="1"/>
          </p:cNvSpPr>
          <p:nvPr>
            <p:ph type="title"/>
          </p:nvPr>
        </p:nvSpPr>
        <p:spPr/>
        <p:txBody>
          <a:bodyPr/>
          <a:lstStyle/>
          <a:p>
            <a:pPr algn="l"/>
            <a:r>
              <a:rPr lang="en-US" dirty="0"/>
              <a:t>The Autopsy Reports</a:t>
            </a:r>
          </a:p>
        </p:txBody>
      </p:sp>
      <p:sp>
        <p:nvSpPr>
          <p:cNvPr id="5" name="Content Placeholder 4">
            <a:extLst>
              <a:ext uri="{FF2B5EF4-FFF2-40B4-BE49-F238E27FC236}">
                <a16:creationId xmlns:a16="http://schemas.microsoft.com/office/drawing/2014/main" id="{2B5578D2-4ADB-4D15-A2DD-ECF60C02DE5E}"/>
              </a:ext>
            </a:extLst>
          </p:cNvPr>
          <p:cNvSpPr>
            <a:spLocks noGrp="1"/>
          </p:cNvSpPr>
          <p:nvPr>
            <p:ph sz="half" idx="1"/>
          </p:nvPr>
        </p:nvSpPr>
        <p:spPr>
          <a:xfrm>
            <a:off x="304800" y="1417638"/>
            <a:ext cx="5384800" cy="5287962"/>
          </a:xfrm>
        </p:spPr>
        <p:txBody>
          <a:bodyPr>
            <a:normAutofit fontScale="70000" lnSpcReduction="20000"/>
          </a:bodyPr>
          <a:lstStyle/>
          <a:p>
            <a:pPr marL="0" indent="0">
              <a:buNone/>
            </a:pPr>
            <a:r>
              <a:rPr lang="en-US" dirty="0"/>
              <a:t>The premise is that Kennedy was a very good president, and might have been a great one if he’d lived. Few serious historians take this view … In reality, the kindest interpretation of Kennedy’s presidency is that he was </a:t>
            </a:r>
            <a:r>
              <a:rPr lang="en-US" b="1" dirty="0"/>
              <a:t>a mediocrity </a:t>
            </a:r>
            <a:r>
              <a:rPr lang="en-US" dirty="0"/>
              <a:t>whose death left his final grade as </a:t>
            </a:r>
            <a:r>
              <a:rPr lang="en-US" b="1" dirty="0"/>
              <a:t>“incomplete.” </a:t>
            </a:r>
            <a:r>
              <a:rPr lang="en-US" dirty="0"/>
              <a:t>The harsher view would deem him </a:t>
            </a:r>
            <a:r>
              <a:rPr lang="en-US" b="1" dirty="0"/>
              <a:t>a near disaster </a:t>
            </a:r>
            <a:r>
              <a:rPr lang="en-US" dirty="0"/>
              <a:t>— ineffective in domestic policy, evasive on civil rights and a serial blunderer in foreign policy, who barely avoided a nuclear war that his own brinksmanship had pushed us toward … We </a:t>
            </a:r>
            <a:r>
              <a:rPr lang="en-US" b="1" dirty="0"/>
              <a:t>confuse charisma with competence, rhetoric with results, celebrity with genuine achievement.</a:t>
            </a:r>
          </a:p>
          <a:p>
            <a:pPr marL="0" indent="0">
              <a:buNone/>
            </a:pPr>
            <a:endParaRPr lang="en-US" b="1" dirty="0"/>
          </a:p>
          <a:p>
            <a:pPr marL="0" indent="0" algn="r">
              <a:buNone/>
            </a:pPr>
            <a:r>
              <a:rPr lang="en-US" dirty="0"/>
              <a:t>	-Ross Douthat, </a:t>
            </a:r>
            <a:r>
              <a:rPr lang="en-US" i="1" dirty="0"/>
              <a:t>The Enduring Cult of 		Kennedy</a:t>
            </a:r>
            <a:r>
              <a:rPr lang="en-US" dirty="0"/>
              <a:t>, </a:t>
            </a:r>
            <a:r>
              <a:rPr lang="en-US" i="1" dirty="0"/>
              <a:t>New York Times</a:t>
            </a:r>
            <a:r>
              <a:rPr lang="en-US" dirty="0"/>
              <a:t>, November 26, 2011.</a:t>
            </a:r>
          </a:p>
          <a:p>
            <a:pPr marL="0" indent="0">
              <a:buNone/>
            </a:pPr>
            <a:endParaRPr lang="en-US" dirty="0"/>
          </a:p>
        </p:txBody>
      </p:sp>
      <p:sp>
        <p:nvSpPr>
          <p:cNvPr id="6" name="Content Placeholder 5">
            <a:extLst>
              <a:ext uri="{FF2B5EF4-FFF2-40B4-BE49-F238E27FC236}">
                <a16:creationId xmlns:a16="http://schemas.microsoft.com/office/drawing/2014/main" id="{3F346B35-906D-4264-8DEC-6D47DD3A618C}"/>
              </a:ext>
            </a:extLst>
          </p:cNvPr>
          <p:cNvSpPr>
            <a:spLocks noGrp="1"/>
          </p:cNvSpPr>
          <p:nvPr>
            <p:ph sz="half" idx="2"/>
          </p:nvPr>
        </p:nvSpPr>
        <p:spPr>
          <a:xfrm>
            <a:off x="6502400" y="1417637"/>
            <a:ext cx="5384800" cy="4525963"/>
          </a:xfrm>
        </p:spPr>
        <p:txBody>
          <a:bodyPr>
            <a:normAutofit fontScale="70000" lnSpcReduction="20000"/>
          </a:bodyPr>
          <a:lstStyle/>
          <a:p>
            <a:pPr marL="0" indent="0">
              <a:buNone/>
            </a:pPr>
            <a:r>
              <a:rPr lang="en-US" dirty="0"/>
              <a:t>But if there was one thing that 'President Kennedy stood for that touched the most profound feeling of young people around the world, it was the belief that </a:t>
            </a:r>
            <a:r>
              <a:rPr lang="en-US" b="1" dirty="0"/>
              <a:t>idealism, high aspirations, and deep convictions</a:t>
            </a:r>
            <a:r>
              <a:rPr lang="en-US" dirty="0"/>
              <a:t> are not incompatible with the most practical and efficient of programs — that there is no basic inconsistency between ideals and realistic possibilities, no separation between the deepest desires of </a:t>
            </a:r>
            <a:r>
              <a:rPr lang="en-US" b="1" dirty="0"/>
              <a:t>heart and of mind </a:t>
            </a:r>
            <a:r>
              <a:rPr lang="en-US" dirty="0"/>
              <a:t>and the rational application of human effort to human problems.</a:t>
            </a:r>
          </a:p>
          <a:p>
            <a:pPr marL="0" indent="0">
              <a:buNone/>
            </a:pPr>
            <a:endParaRPr lang="en-US" dirty="0"/>
          </a:p>
          <a:p>
            <a:pPr marL="0" indent="0" algn="r">
              <a:buNone/>
            </a:pPr>
            <a:r>
              <a:rPr lang="en-US" dirty="0"/>
              <a:t>-Robert F. Kennedy, 1966</a:t>
            </a:r>
          </a:p>
        </p:txBody>
      </p:sp>
    </p:spTree>
    <p:extLst>
      <p:ext uri="{BB962C8B-B14F-4D97-AF65-F5344CB8AC3E}">
        <p14:creationId xmlns:p14="http://schemas.microsoft.com/office/powerpoint/2010/main" val="1045419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Snapshot of JFKS Foreign Policy </a:t>
            </a:r>
          </a:p>
        </p:txBody>
      </p:sp>
      <p:sp>
        <p:nvSpPr>
          <p:cNvPr id="3" name="Content Placeholder 2"/>
          <p:cNvSpPr>
            <a:spLocks noGrp="1"/>
          </p:cNvSpPr>
          <p:nvPr>
            <p:ph idx="1"/>
          </p:nvPr>
        </p:nvSpPr>
        <p:spPr/>
        <p:txBody>
          <a:bodyPr>
            <a:normAutofit fontScale="92500"/>
          </a:bodyPr>
          <a:lstStyle/>
          <a:p>
            <a:r>
              <a:rPr lang="en-US" dirty="0"/>
              <a:t>Mar 1961 - Peace Corps </a:t>
            </a:r>
          </a:p>
          <a:p>
            <a:r>
              <a:rPr lang="en-US" dirty="0"/>
              <a:t>Mar 1961 - Alliance for Progress </a:t>
            </a:r>
          </a:p>
          <a:p>
            <a:r>
              <a:rPr lang="en-US" dirty="0"/>
              <a:t>April 1961 - Bay of Pigs Fiasco </a:t>
            </a:r>
          </a:p>
          <a:p>
            <a:r>
              <a:rPr lang="en-US" dirty="0"/>
              <a:t>Aug 1961 - Berlin Crisis</a:t>
            </a:r>
          </a:p>
          <a:p>
            <a:r>
              <a:rPr lang="en-US" dirty="0"/>
              <a:t>Oct 1962 - Cuban Missile Crisis </a:t>
            </a:r>
          </a:p>
          <a:p>
            <a:r>
              <a:rPr lang="en-US" dirty="0"/>
              <a:t>Dec 1962 – Est. “Special Relationship” between the US and Israel</a:t>
            </a:r>
          </a:p>
          <a:p>
            <a:r>
              <a:rPr lang="en-US" dirty="0"/>
              <a:t>Aug 1963 - Limited Nuclear Test Ban Treaty</a:t>
            </a:r>
          </a:p>
          <a:p>
            <a:r>
              <a:rPr lang="en-US" dirty="0"/>
              <a:t>Vietnam</a:t>
            </a:r>
          </a:p>
          <a:p>
            <a:endParaRPr lang="en-US" dirty="0"/>
          </a:p>
          <a:p>
            <a:endParaRPr lang="en-US" dirty="0"/>
          </a:p>
        </p:txBody>
      </p:sp>
    </p:spTree>
    <p:extLst>
      <p:ext uri="{BB962C8B-B14F-4D97-AF65-F5344CB8AC3E}">
        <p14:creationId xmlns:p14="http://schemas.microsoft.com/office/powerpoint/2010/main" val="296992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Assassination &amp; The Ascendance of LBJ</a:t>
            </a:r>
          </a:p>
        </p:txBody>
      </p:sp>
      <p:sp>
        <p:nvSpPr>
          <p:cNvPr id="3" name="Content Placeholder 2"/>
          <p:cNvSpPr>
            <a:spLocks noGrp="1"/>
          </p:cNvSpPr>
          <p:nvPr>
            <p:ph sz="half" idx="1"/>
          </p:nvPr>
        </p:nvSpPr>
        <p:spPr>
          <a:xfrm>
            <a:off x="634116" y="1586287"/>
            <a:ext cx="4699883" cy="4525963"/>
          </a:xfrm>
        </p:spPr>
        <p:txBody>
          <a:bodyPr/>
          <a:lstStyle/>
          <a:p>
            <a:r>
              <a:rPr lang="en-US" dirty="0"/>
              <a:t>22 Nov 1963</a:t>
            </a:r>
          </a:p>
          <a:p>
            <a:r>
              <a:rPr lang="en-US" b="1" dirty="0"/>
              <a:t>Warren Commission </a:t>
            </a:r>
            <a:r>
              <a:rPr lang="en-US" dirty="0"/>
              <a:t>concluded that </a:t>
            </a:r>
            <a:r>
              <a:rPr lang="en-US" b="1" dirty="0"/>
              <a:t>Lee Harvey Oswald</a:t>
            </a:r>
            <a:r>
              <a:rPr lang="en-US" dirty="0"/>
              <a:t> acted alone</a:t>
            </a:r>
          </a:p>
          <a:p>
            <a:r>
              <a:rPr lang="en-US" dirty="0"/>
              <a:t>24 Nov, killed by </a:t>
            </a:r>
            <a:r>
              <a:rPr lang="en-US" b="1" dirty="0"/>
              <a:t>Jack Ruby</a:t>
            </a:r>
          </a:p>
        </p:txBody>
      </p:sp>
      <p:pic>
        <p:nvPicPr>
          <p:cNvPr id="7" name="Content Placeholder 6">
            <a:extLst>
              <a:ext uri="{FF2B5EF4-FFF2-40B4-BE49-F238E27FC236}">
                <a16:creationId xmlns:a16="http://schemas.microsoft.com/office/drawing/2014/main" id="{1AA4461C-B3D7-49F4-8C10-713744174041}"/>
              </a:ext>
            </a:extLst>
          </p:cNvPr>
          <p:cNvPicPr>
            <a:picLocks noGrp="1" noChangeAspect="1"/>
          </p:cNvPicPr>
          <p:nvPr>
            <p:ph sz="half" idx="2"/>
          </p:nvPr>
        </p:nvPicPr>
        <p:blipFill>
          <a:blip r:embed="rId2"/>
          <a:stretch>
            <a:fillRect/>
          </a:stretch>
        </p:blipFill>
        <p:spPr>
          <a:xfrm>
            <a:off x="6858003" y="1409700"/>
            <a:ext cx="4395499" cy="4038600"/>
          </a:xfrm>
          <a:prstGeom prst="rect">
            <a:avLst/>
          </a:prstGeom>
        </p:spPr>
      </p:pic>
    </p:spTree>
    <p:extLst>
      <p:ext uri="{BB962C8B-B14F-4D97-AF65-F5344CB8AC3E}">
        <p14:creationId xmlns:p14="http://schemas.microsoft.com/office/powerpoint/2010/main" val="241774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Bi-Elections of 1958</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endParaRPr lang="en-US" sz="4000" dirty="0"/>
          </a:p>
          <a:p>
            <a:r>
              <a:rPr lang="en-US" sz="4000" dirty="0"/>
              <a:t>Hope for Dems: 1958 recession, Republicans lowered farm price supports, labor opposition to state right-to-work laws, “missile gap”, Sputnik… </a:t>
            </a:r>
          </a:p>
          <a:p>
            <a:r>
              <a:rPr lang="en-US" sz="4000" dirty="0"/>
              <a:t>Dems gained</a:t>
            </a:r>
          </a:p>
          <a:p>
            <a:pPr lvl="1"/>
            <a:r>
              <a:rPr lang="en-US" sz="3600" dirty="0"/>
              <a:t>15 Senate seats (62-34)</a:t>
            </a:r>
          </a:p>
          <a:p>
            <a:pPr lvl="1"/>
            <a:r>
              <a:rPr lang="en-US" sz="3600" dirty="0"/>
              <a:t>48 House seats (282-153)</a:t>
            </a:r>
          </a:p>
          <a:p>
            <a:pPr lvl="1"/>
            <a:r>
              <a:rPr lang="en-US" sz="3600" dirty="0"/>
              <a:t>6 governorships </a:t>
            </a:r>
          </a:p>
          <a:p>
            <a:pPr marL="0" indent="0">
              <a:buNone/>
            </a:pPr>
            <a:br>
              <a:rPr lang="en-US" sz="4000" dirty="0"/>
            </a:br>
            <a:endParaRPr lang="en-US" sz="4000" dirty="0"/>
          </a:p>
        </p:txBody>
      </p:sp>
    </p:spTree>
    <p:extLst>
      <p:ext uri="{BB962C8B-B14F-4D97-AF65-F5344CB8AC3E}">
        <p14:creationId xmlns:p14="http://schemas.microsoft.com/office/powerpoint/2010/main" val="682234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1960 Election: Conventions</a:t>
            </a:r>
          </a:p>
        </p:txBody>
      </p:sp>
      <p:sp>
        <p:nvSpPr>
          <p:cNvPr id="3" name="Content Placeholder 2"/>
          <p:cNvSpPr>
            <a:spLocks noGrp="1"/>
          </p:cNvSpPr>
          <p:nvPr>
            <p:ph idx="1"/>
          </p:nvPr>
        </p:nvSpPr>
        <p:spPr/>
        <p:txBody>
          <a:bodyPr>
            <a:normAutofit/>
          </a:bodyPr>
          <a:lstStyle/>
          <a:p>
            <a:r>
              <a:rPr lang="en-US" dirty="0"/>
              <a:t>In L.A.</a:t>
            </a:r>
          </a:p>
          <a:p>
            <a:pPr lvl="1"/>
            <a:r>
              <a:rPr lang="en-US" dirty="0"/>
              <a:t>Stevenson – Lost twice already</a:t>
            </a:r>
          </a:p>
          <a:p>
            <a:pPr lvl="1"/>
            <a:r>
              <a:rPr lang="en-US" dirty="0"/>
              <a:t>LBJ – appealed to rural region and the South</a:t>
            </a:r>
          </a:p>
          <a:p>
            <a:pPr lvl="1"/>
            <a:r>
              <a:rPr lang="en-US" dirty="0"/>
              <a:t>JFK – appealed to youth and activist wings. Chosen on first ballot.</a:t>
            </a:r>
          </a:p>
          <a:p>
            <a:pPr lvl="1"/>
            <a:r>
              <a:rPr lang="en-US" dirty="0"/>
              <a:t>“I now know the difference between a caucus and a cactus: in a cactus, all the pricks are on the outside.” -LBJ</a:t>
            </a:r>
          </a:p>
          <a:p>
            <a:r>
              <a:rPr lang="en-US" dirty="0"/>
              <a:t>In Chicago, Republicans chose Nixon w/ Lodge as VP</a:t>
            </a:r>
          </a:p>
          <a:p>
            <a:endParaRPr lang="en-US" dirty="0"/>
          </a:p>
        </p:txBody>
      </p:sp>
    </p:spTree>
    <p:extLst>
      <p:ext uri="{BB962C8B-B14F-4D97-AF65-F5344CB8AC3E}">
        <p14:creationId xmlns:p14="http://schemas.microsoft.com/office/powerpoint/2010/main" val="4069700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CAA8-7297-4375-A8CD-07BFA57D5B2D}"/>
              </a:ext>
            </a:extLst>
          </p:cNvPr>
          <p:cNvSpPr>
            <a:spLocks noGrp="1"/>
          </p:cNvSpPr>
          <p:nvPr>
            <p:ph type="title"/>
          </p:nvPr>
        </p:nvSpPr>
        <p:spPr/>
        <p:txBody>
          <a:bodyPr>
            <a:normAutofit/>
          </a:bodyPr>
          <a:lstStyle/>
          <a:p>
            <a:r>
              <a:rPr lang="en-US" dirty="0"/>
              <a:t>Accepts the Nomination, Challenges Americans </a:t>
            </a:r>
          </a:p>
        </p:txBody>
      </p:sp>
      <p:sp>
        <p:nvSpPr>
          <p:cNvPr id="3" name="Content Placeholder 2">
            <a:extLst>
              <a:ext uri="{FF2B5EF4-FFF2-40B4-BE49-F238E27FC236}">
                <a16:creationId xmlns:a16="http://schemas.microsoft.com/office/drawing/2014/main" id="{56BADA24-7D01-4937-83CF-AA33871CEA17}"/>
              </a:ext>
            </a:extLst>
          </p:cNvPr>
          <p:cNvSpPr>
            <a:spLocks noGrp="1"/>
          </p:cNvSpPr>
          <p:nvPr>
            <p:ph idx="1"/>
          </p:nvPr>
        </p:nvSpPr>
        <p:spPr/>
        <p:txBody>
          <a:bodyPr>
            <a:normAutofit/>
          </a:bodyPr>
          <a:lstStyle/>
          <a:p>
            <a:pPr marL="0" indent="0" algn="ctr">
              <a:buNone/>
            </a:pPr>
            <a:r>
              <a:rPr lang="en-US" dirty="0"/>
              <a:t>“The times are too grave, the challenge too urgent, and the stakes too high — to permit the customary passions of political debate. We are not here to curse the darkness, but to light the candle that can guide us through that darkness to a safe and sane future…Today our concern must be with that future. For the world is changing. The old era is ending. The old ways will not do…It is a time, in short, for a new generation of leadership.” </a:t>
            </a:r>
          </a:p>
        </p:txBody>
      </p:sp>
    </p:spTree>
    <p:extLst>
      <p:ext uri="{BB962C8B-B14F-4D97-AF65-F5344CB8AC3E}">
        <p14:creationId xmlns:p14="http://schemas.microsoft.com/office/powerpoint/2010/main" val="2026464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Accepts the Nomination, Proposes New Frontier </a:t>
            </a:r>
          </a:p>
        </p:txBody>
      </p:sp>
      <p:sp>
        <p:nvSpPr>
          <p:cNvPr id="3" name="Content Placeholder 2"/>
          <p:cNvSpPr>
            <a:spLocks noGrp="1"/>
          </p:cNvSpPr>
          <p:nvPr>
            <p:ph idx="1"/>
          </p:nvPr>
        </p:nvSpPr>
        <p:spPr/>
        <p:txBody>
          <a:bodyPr>
            <a:normAutofit/>
          </a:bodyPr>
          <a:lstStyle/>
          <a:p>
            <a:pPr marL="0" indent="0">
              <a:buNone/>
            </a:pPr>
            <a:r>
              <a:rPr lang="en-US" dirty="0"/>
              <a:t>“Woodrow Wilson’s New Freedom promised our nation a new political and economic framework. Franklin Roosevelt's New Deal promised security and succor to those in need. But the New Frontier of which I speak is not a set of promises — it is a set of challenges. It sums up not what I intend to offer the American people, but what I intend to ask of them. It appeals to their pride, not to their pocketbook — it holds out the promise of more sacrifice instead of more security.”</a:t>
            </a:r>
          </a:p>
        </p:txBody>
      </p:sp>
    </p:spTree>
    <p:extLst>
      <p:ext uri="{BB962C8B-B14F-4D97-AF65-F5344CB8AC3E}">
        <p14:creationId xmlns:p14="http://schemas.microsoft.com/office/powerpoint/2010/main" val="160675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C36A9-0A0B-4C57-8906-3DE637036AAB}"/>
              </a:ext>
            </a:extLst>
          </p:cNvPr>
          <p:cNvSpPr>
            <a:spLocks noGrp="1"/>
          </p:cNvSpPr>
          <p:nvPr>
            <p:ph type="title"/>
          </p:nvPr>
        </p:nvSpPr>
        <p:spPr/>
        <p:txBody>
          <a:bodyPr/>
          <a:lstStyle/>
          <a:p>
            <a:pPr algn="l"/>
            <a:r>
              <a:rPr lang="en-US" dirty="0"/>
              <a:t>1960 Election: The Catholic Conundrum </a:t>
            </a:r>
          </a:p>
        </p:txBody>
      </p:sp>
      <p:sp>
        <p:nvSpPr>
          <p:cNvPr id="3" name="Content Placeholder 2">
            <a:extLst>
              <a:ext uri="{FF2B5EF4-FFF2-40B4-BE49-F238E27FC236}">
                <a16:creationId xmlns:a16="http://schemas.microsoft.com/office/drawing/2014/main" id="{6F6A7F04-FFD5-46AB-8D41-72D1CCE372B9}"/>
              </a:ext>
            </a:extLst>
          </p:cNvPr>
          <p:cNvSpPr>
            <a:spLocks noGrp="1"/>
          </p:cNvSpPr>
          <p:nvPr>
            <p:ph sz="half" idx="1"/>
          </p:nvPr>
        </p:nvSpPr>
        <p:spPr/>
        <p:txBody>
          <a:bodyPr>
            <a:normAutofit lnSpcReduction="10000"/>
          </a:bodyPr>
          <a:lstStyle/>
          <a:p>
            <a:r>
              <a:rPr lang="en-US" dirty="0"/>
              <a:t>Sept 1960 </a:t>
            </a:r>
            <a:r>
              <a:rPr lang="en-US" dirty="0">
                <a:hlinkClick r:id="rId2"/>
              </a:rPr>
              <a:t>speech at ministers’ meeting</a:t>
            </a:r>
            <a:r>
              <a:rPr lang="en-US" dirty="0"/>
              <a:t> in Houston diffused the Catholic conundrum. </a:t>
            </a:r>
          </a:p>
          <a:p>
            <a:r>
              <a:rPr lang="en-US" dirty="0"/>
              <a:t>"I am not the Catholic candidate for president. I am the Democratic Party's candidate for president who also happens to be a Catholic. I do not speak for my Church on public matters – and the Church does not speak for me."</a:t>
            </a:r>
          </a:p>
          <a:p>
            <a:endParaRPr lang="en-US" dirty="0"/>
          </a:p>
        </p:txBody>
      </p:sp>
      <p:pic>
        <p:nvPicPr>
          <p:cNvPr id="6" name="Content Placeholder 5">
            <a:extLst>
              <a:ext uri="{FF2B5EF4-FFF2-40B4-BE49-F238E27FC236}">
                <a16:creationId xmlns:a16="http://schemas.microsoft.com/office/drawing/2014/main" id="{E023FCE0-FEF7-4A75-9D79-2A2BE4E7E44C}"/>
              </a:ext>
            </a:extLst>
          </p:cNvPr>
          <p:cNvPicPr>
            <a:picLocks noGrp="1" noChangeAspect="1"/>
          </p:cNvPicPr>
          <p:nvPr>
            <p:ph sz="half" idx="2"/>
          </p:nvPr>
        </p:nvPicPr>
        <p:blipFill>
          <a:blip r:embed="rId3"/>
          <a:stretch>
            <a:fillRect/>
          </a:stretch>
        </p:blipFill>
        <p:spPr>
          <a:xfrm>
            <a:off x="6324600" y="1905000"/>
            <a:ext cx="5637956" cy="3657599"/>
          </a:xfrm>
          <a:prstGeom prst="rect">
            <a:avLst/>
          </a:prstGeom>
        </p:spPr>
      </p:pic>
    </p:spTree>
    <p:extLst>
      <p:ext uri="{BB962C8B-B14F-4D97-AF65-F5344CB8AC3E}">
        <p14:creationId xmlns:p14="http://schemas.microsoft.com/office/powerpoint/2010/main" val="171506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US" dirty="0"/>
              <a:t>1960 Election: Age(ism) and (in)Experience</a:t>
            </a:r>
            <a:endParaRPr lang="de-DE" dirty="0"/>
          </a:p>
        </p:txBody>
      </p:sp>
      <p:sp>
        <p:nvSpPr>
          <p:cNvPr id="3" name="Inhaltsplatzhalter 2"/>
          <p:cNvSpPr>
            <a:spLocks noGrp="1"/>
          </p:cNvSpPr>
          <p:nvPr>
            <p:ph idx="1"/>
          </p:nvPr>
        </p:nvSpPr>
        <p:spPr/>
        <p:txBody>
          <a:bodyPr>
            <a:normAutofit/>
          </a:bodyPr>
          <a:lstStyle/>
          <a:p>
            <a:r>
              <a:rPr lang="en-US" sz="3600" dirty="0"/>
              <a:t>JFK was 43; Nixon was 48</a:t>
            </a:r>
          </a:p>
          <a:p>
            <a:r>
              <a:rPr lang="en-US" sz="3600" dirty="0"/>
              <a:t>“Who's seasoned through and through; but not so dog-gone seasoned that he won't try something new.” –Kennedy Campaign Ad Song</a:t>
            </a:r>
          </a:p>
          <a:p>
            <a:r>
              <a:rPr lang="en-US" sz="3600" dirty="0">
                <a:hlinkClick r:id="rId2"/>
              </a:rPr>
              <a:t>Four TV debates </a:t>
            </a:r>
            <a:r>
              <a:rPr lang="en-US" sz="3600" dirty="0"/>
              <a:t>diffused the inexperience issue</a:t>
            </a:r>
          </a:p>
          <a:p>
            <a:endParaRPr lang="de-DE" sz="3600" dirty="0"/>
          </a:p>
        </p:txBody>
      </p:sp>
    </p:spTree>
    <p:extLst>
      <p:ext uri="{BB962C8B-B14F-4D97-AF65-F5344CB8AC3E}">
        <p14:creationId xmlns:p14="http://schemas.microsoft.com/office/powerpoint/2010/main" val="209300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6EDB-99A7-40CC-9514-751DDE17E886}"/>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l">
              <a:lnSpc>
                <a:spcPct val="90000"/>
              </a:lnSpc>
            </a:pPr>
            <a:r>
              <a:rPr lang="en-US" dirty="0"/>
              <a:t>1960 Election: Age(ism) and (in)Experience</a:t>
            </a:r>
          </a:p>
        </p:txBody>
      </p:sp>
      <p:pic>
        <p:nvPicPr>
          <p:cNvPr id="4" name="Content Placeholder 3" descr="A person wearing a suit and tie&#10;&#10;Description automatically generated">
            <a:extLst>
              <a:ext uri="{FF2B5EF4-FFF2-40B4-BE49-F238E27FC236}">
                <a16:creationId xmlns:a16="http://schemas.microsoft.com/office/drawing/2014/main" id="{8C2ADDBE-1027-4935-8B61-17CA04DB8C15}"/>
              </a:ext>
            </a:extLst>
          </p:cNvPr>
          <p:cNvPicPr>
            <a:picLocks noGrp="1" noChangeAspect="1"/>
          </p:cNvPicPr>
          <p:nvPr>
            <p:ph idx="1"/>
          </p:nvPr>
        </p:nvPicPr>
        <p:blipFill rotWithShape="1">
          <a:blip r:embed="rId2"/>
          <a:srcRect r="2014"/>
          <a:stretch/>
        </p:blipFill>
        <p:spPr>
          <a:xfrm>
            <a:off x="828675" y="1825626"/>
            <a:ext cx="10525125" cy="4351338"/>
          </a:xfrm>
          <a:prstGeom prst="rect">
            <a:avLst/>
          </a:prstGeom>
        </p:spPr>
      </p:pic>
    </p:spTree>
    <p:extLst>
      <p:ext uri="{BB962C8B-B14F-4D97-AF65-F5344CB8AC3E}">
        <p14:creationId xmlns:p14="http://schemas.microsoft.com/office/powerpoint/2010/main" val="3274820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1754</Words>
  <Application>Microsoft Office PowerPoint</Application>
  <PresentationFormat>Widescreen</PresentationFormat>
  <Paragraphs>128</Paragraphs>
  <Slides>27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Domestic Policies in the Age of Camelot: New Frontiers?</vt:lpstr>
      <vt:lpstr>Outline</vt:lpstr>
      <vt:lpstr>Bi-Elections of 1958 </vt:lpstr>
      <vt:lpstr>1960 Election: Conventions</vt:lpstr>
      <vt:lpstr>Accepts the Nomination, Challenges Americans </vt:lpstr>
      <vt:lpstr>Accepts the Nomination, Proposes New Frontier </vt:lpstr>
      <vt:lpstr>1960 Election: The Catholic Conundrum </vt:lpstr>
      <vt:lpstr>1960 Election: Age(ism) and (in)Experience</vt:lpstr>
      <vt:lpstr>1960 Election: Age(ism) and (in)Experience</vt:lpstr>
      <vt:lpstr>1960 Election: Split Results </vt:lpstr>
      <vt:lpstr>1960 Election: Split Results </vt:lpstr>
      <vt:lpstr>The New Frontier in the Age of Camelot </vt:lpstr>
      <vt:lpstr>The New Frontier in the Age of Camelot </vt:lpstr>
      <vt:lpstr>JFK &amp; Civil Rights: Or Does it Explode?</vt:lpstr>
      <vt:lpstr>JFK &amp; Civil Rights: Or Does it Explode?</vt:lpstr>
      <vt:lpstr>JFK &amp; Civil Rights: Or Does it Explode?</vt:lpstr>
      <vt:lpstr>JFK &amp; Civil Rights: Or Does it Explode?</vt:lpstr>
      <vt:lpstr>New Frontiers for Women? </vt:lpstr>
      <vt:lpstr>Economic Frontiers </vt:lpstr>
      <vt:lpstr>Apollo Mission: Whitey on the Moon  </vt:lpstr>
      <vt:lpstr>Peace Corps: “Bear any Burden”</vt:lpstr>
      <vt:lpstr>New Frontier, Old Problems Linger</vt:lpstr>
      <vt:lpstr>PowerPoint Presentation</vt:lpstr>
      <vt:lpstr>Public Approval: For What It’s Worth </vt:lpstr>
      <vt:lpstr>The Autopsy Reports</vt:lpstr>
      <vt:lpstr>Snapshot of JFKS Foreign Policy </vt:lpstr>
      <vt:lpstr>The Assassination &amp; The Ascendance of LBJ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Policies in the Kennedy &amp; Johnson Years</dc:title>
  <dc:creator>Daniel Lazar</dc:creator>
  <cp:lastModifiedBy>Daniel Lazar</cp:lastModifiedBy>
  <cp:revision>33</cp:revision>
  <dcterms:created xsi:type="dcterms:W3CDTF">2020-04-21T18:08:14Z</dcterms:created>
  <dcterms:modified xsi:type="dcterms:W3CDTF">2020-05-25T04:19:04Z</dcterms:modified>
</cp:coreProperties>
</file>