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346" r:id="rId3"/>
    <p:sldId id="298" r:id="rId4"/>
    <p:sldId id="289" r:id="rId5"/>
    <p:sldId id="290" r:id="rId6"/>
    <p:sldId id="291" r:id="rId7"/>
    <p:sldId id="292" r:id="rId8"/>
    <p:sldId id="357" r:id="rId9"/>
    <p:sldId id="347" r:id="rId10"/>
    <p:sldId id="297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69" r:id="rId19"/>
    <p:sldId id="273" r:id="rId20"/>
    <p:sldId id="332" r:id="rId21"/>
    <p:sldId id="335" r:id="rId22"/>
    <p:sldId id="336" r:id="rId23"/>
    <p:sldId id="351" r:id="rId24"/>
    <p:sldId id="338" r:id="rId25"/>
    <p:sldId id="300" r:id="rId26"/>
    <p:sldId id="301" r:id="rId27"/>
    <p:sldId id="302" r:id="rId28"/>
    <p:sldId id="350" r:id="rId29"/>
    <p:sldId id="349" r:id="rId30"/>
    <p:sldId id="355" r:id="rId31"/>
    <p:sldId id="309" r:id="rId32"/>
    <p:sldId id="308" r:id="rId33"/>
    <p:sldId id="310" r:id="rId34"/>
    <p:sldId id="311" r:id="rId35"/>
    <p:sldId id="304" r:id="rId36"/>
    <p:sldId id="305" r:id="rId37"/>
    <p:sldId id="312" r:id="rId38"/>
    <p:sldId id="313" r:id="rId39"/>
    <p:sldId id="314" r:id="rId40"/>
    <p:sldId id="315" r:id="rId41"/>
    <p:sldId id="340" r:id="rId42"/>
    <p:sldId id="341" r:id="rId43"/>
    <p:sldId id="345" r:id="rId44"/>
    <p:sldId id="342" r:id="rId45"/>
    <p:sldId id="343" r:id="rId46"/>
    <p:sldId id="344" r:id="rId47"/>
    <p:sldId id="324" r:id="rId48"/>
    <p:sldId id="327" r:id="rId49"/>
    <p:sldId id="328" r:id="rId50"/>
    <p:sldId id="329" r:id="rId51"/>
    <p:sldId id="330" r:id="rId52"/>
    <p:sldId id="339" r:id="rId53"/>
    <p:sldId id="316" r:id="rId54"/>
    <p:sldId id="354" r:id="rId55"/>
    <p:sldId id="352" r:id="rId56"/>
    <p:sldId id="353" r:id="rId57"/>
    <p:sldId id="317" r:id="rId58"/>
    <p:sldId id="288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04AD6-39E9-4EE6-A036-1B685396FDCE}" type="datetimeFigureOut">
              <a:rPr lang="en-US" smtClean="0"/>
              <a:t>9/8/2012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24000-D5A4-40BC-B970-65AA4C0F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76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60C37-A4AF-4AF5-BA0E-CE4AAC408E97}" type="slidenum">
              <a:rPr lang="en-GB"/>
              <a:pPr/>
              <a:t>22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9013-D19F-4E0B-B136-B5BFEF18B94B}" type="datetimeFigureOut">
              <a:rPr lang="en-US" smtClean="0"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977C-356A-410B-BB14-72CA7421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2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9013-D19F-4E0B-B136-B5BFEF18B94B}" type="datetimeFigureOut">
              <a:rPr lang="en-US" smtClean="0"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977C-356A-410B-BB14-72CA7421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9013-D19F-4E0B-B136-B5BFEF18B94B}" type="datetimeFigureOut">
              <a:rPr lang="en-US" smtClean="0"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977C-356A-410B-BB14-72CA7421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19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A6318C-EF0B-46C0-8CDC-0DC87ED71A7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9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9013-D19F-4E0B-B136-B5BFEF18B94B}" type="datetimeFigureOut">
              <a:rPr lang="en-US" smtClean="0"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977C-356A-410B-BB14-72CA7421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9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9013-D19F-4E0B-B136-B5BFEF18B94B}" type="datetimeFigureOut">
              <a:rPr lang="en-US" smtClean="0"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977C-356A-410B-BB14-72CA7421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2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9013-D19F-4E0B-B136-B5BFEF18B94B}" type="datetimeFigureOut">
              <a:rPr lang="en-US" smtClean="0"/>
              <a:t>9/8/2012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977C-356A-410B-BB14-72CA7421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2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9013-D19F-4E0B-B136-B5BFEF18B94B}" type="datetimeFigureOut">
              <a:rPr lang="en-US" smtClean="0"/>
              <a:t>9/8/2012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977C-356A-410B-BB14-72CA7421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2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9013-D19F-4E0B-B136-B5BFEF18B94B}" type="datetimeFigureOut">
              <a:rPr lang="en-US" smtClean="0"/>
              <a:t>9/8/2012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977C-356A-410B-BB14-72CA7421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8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9013-D19F-4E0B-B136-B5BFEF18B94B}" type="datetimeFigureOut">
              <a:rPr lang="en-US" smtClean="0"/>
              <a:t>9/8/2012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977C-356A-410B-BB14-72CA7421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3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9013-D19F-4E0B-B136-B5BFEF18B94B}" type="datetimeFigureOut">
              <a:rPr lang="en-US" smtClean="0"/>
              <a:t>9/8/2012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977C-356A-410B-BB14-72CA7421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5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9013-D19F-4E0B-B136-B5BFEF18B94B}" type="datetimeFigureOut">
              <a:rPr lang="en-US" smtClean="0"/>
              <a:t>9/8/2012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977C-356A-410B-BB14-72CA7421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A9013-D19F-4E0B-B136-B5BFEF18B94B}" type="datetimeFigureOut">
              <a:rPr lang="en-US" smtClean="0"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2977C-356A-410B-BB14-72CA7421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5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The Industrial Revolution: 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1780-1850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Mr</a:t>
            </a:r>
            <a:r>
              <a:rPr lang="en-US" sz="3600" b="1" dirty="0" smtClean="0">
                <a:solidFill>
                  <a:schemeClr val="tx1"/>
                </a:solidFill>
              </a:rPr>
              <a:t>. Daniel Lazar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12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England </a:t>
            </a:r>
            <a:r>
              <a:rPr lang="en-US" b="1" dirty="0" smtClean="0"/>
              <a:t>was First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Began in </a:t>
            </a:r>
            <a:r>
              <a:rPr lang="en-US" dirty="0" smtClean="0"/>
              <a:t>1750s  - no </a:t>
            </a:r>
            <a:r>
              <a:rPr lang="en-US" dirty="0"/>
              <a:t>impact on continental Europe until after </a:t>
            </a:r>
            <a:r>
              <a:rPr lang="en-US" dirty="0" smtClean="0"/>
              <a:t>Napoleonic </a:t>
            </a:r>
            <a:r>
              <a:rPr lang="en-US" dirty="0"/>
              <a:t>Wars </a:t>
            </a:r>
            <a:endParaRPr lang="en-US" dirty="0" smtClean="0"/>
          </a:p>
          <a:p>
            <a:r>
              <a:rPr lang="en-US" dirty="0" smtClean="0"/>
              <a:t>Why England?</a:t>
            </a:r>
          </a:p>
          <a:p>
            <a:pPr lvl="1"/>
            <a:r>
              <a:rPr lang="en-US" dirty="0" smtClean="0"/>
              <a:t>Enclosure &amp; Ag Rev</a:t>
            </a:r>
          </a:p>
          <a:p>
            <a:pPr lvl="1"/>
            <a:r>
              <a:rPr lang="en-US" dirty="0" smtClean="0"/>
              <a:t>Waterways </a:t>
            </a:r>
            <a:r>
              <a:rPr lang="en-US" dirty="0"/>
              <a:t>offered a source of alternate power for factories and navigable transport</a:t>
            </a:r>
          </a:p>
          <a:p>
            <a:pPr lvl="1"/>
            <a:r>
              <a:rPr lang="en-US" dirty="0" smtClean="0"/>
              <a:t>Geographic </a:t>
            </a:r>
            <a:r>
              <a:rPr lang="en-US" dirty="0"/>
              <a:t>isolation </a:t>
            </a:r>
            <a:r>
              <a:rPr lang="en-US" dirty="0" smtClean="0"/>
              <a:t>offered protection</a:t>
            </a:r>
          </a:p>
          <a:p>
            <a:pPr lvl="1"/>
            <a:r>
              <a:rPr lang="en-US" dirty="0" smtClean="0"/>
              <a:t>Supply </a:t>
            </a:r>
            <a:r>
              <a:rPr lang="en-US" dirty="0"/>
              <a:t>of coal and </a:t>
            </a:r>
            <a:r>
              <a:rPr lang="en-US" dirty="0" smtClean="0"/>
              <a:t>iron</a:t>
            </a:r>
          </a:p>
          <a:p>
            <a:pPr lvl="1"/>
            <a:r>
              <a:rPr lang="en-US" dirty="0" smtClean="0"/>
              <a:t>Royal Navy </a:t>
            </a:r>
          </a:p>
          <a:p>
            <a:pPr lvl="1"/>
            <a:r>
              <a:rPr lang="en-US" dirty="0" smtClean="0"/>
              <a:t>Banking</a:t>
            </a:r>
          </a:p>
          <a:p>
            <a:pPr lvl="1"/>
            <a:r>
              <a:rPr lang="en-US" dirty="0" smtClean="0"/>
              <a:t>Atlantic </a:t>
            </a:r>
            <a:r>
              <a:rPr lang="en-US" dirty="0"/>
              <a:t>economy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4866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England was First: Agricultural Rev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Supply of cheap and abundant labor emerged </a:t>
            </a:r>
            <a:r>
              <a:rPr lang="en-US" dirty="0" smtClean="0"/>
              <a:t>as the </a:t>
            </a:r>
            <a:r>
              <a:rPr lang="en-US" dirty="0"/>
              <a:t>enclosure movement forced many </a:t>
            </a:r>
            <a:r>
              <a:rPr lang="en-US" dirty="0" smtClean="0"/>
              <a:t>landless farmers </a:t>
            </a:r>
            <a:r>
              <a:rPr lang="en-US" dirty="0"/>
              <a:t>to move to towns and </a:t>
            </a:r>
            <a:r>
              <a:rPr lang="en-US" dirty="0" smtClean="0"/>
              <a:t>cities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Enclosure Movement</a:t>
            </a:r>
            <a:r>
              <a:rPr lang="en-US" dirty="0" smtClean="0"/>
              <a:t>: Taking over and fencing/hedging off land formerly shared by peasants </a:t>
            </a:r>
          </a:p>
          <a:p>
            <a:pPr lvl="1"/>
            <a:r>
              <a:rPr lang="en-US" dirty="0" smtClean="0"/>
              <a:t>Industrial Farming. </a:t>
            </a:r>
            <a:r>
              <a:rPr lang="en-US" dirty="0" err="1" smtClean="0"/>
              <a:t>Jethro</a:t>
            </a:r>
            <a:r>
              <a:rPr lang="en-US" dirty="0" smtClean="0"/>
              <a:t> </a:t>
            </a:r>
            <a:r>
              <a:rPr lang="en-US" dirty="0" err="1" smtClean="0"/>
              <a:t>Tull</a:t>
            </a:r>
            <a:r>
              <a:rPr lang="en-US" dirty="0" smtClean="0"/>
              <a:t> &amp; Seed Drill</a:t>
            </a:r>
          </a:p>
          <a:p>
            <a:pPr lvl="1"/>
            <a:r>
              <a:rPr lang="en-US" dirty="0" smtClean="0"/>
              <a:t>Eugenic animal breeding</a:t>
            </a:r>
          </a:p>
          <a:p>
            <a:r>
              <a:rPr lang="en-US" dirty="0" smtClean="0"/>
              <a:t>Fewer </a:t>
            </a:r>
            <a:r>
              <a:rPr lang="en-US" dirty="0"/>
              <a:t>farmers </a:t>
            </a:r>
            <a:r>
              <a:rPr lang="en-US" dirty="0" smtClean="0"/>
              <a:t>can now </a:t>
            </a:r>
            <a:r>
              <a:rPr lang="en-US" dirty="0"/>
              <a:t>feed </a:t>
            </a:r>
            <a:r>
              <a:rPr lang="en-US" dirty="0" smtClean="0"/>
              <a:t>more people</a:t>
            </a:r>
          </a:p>
          <a:p>
            <a:pPr lvl="1"/>
            <a:r>
              <a:rPr lang="en-US" dirty="0"/>
              <a:t>British population doubled in the 18th </a:t>
            </a:r>
            <a:r>
              <a:rPr lang="en-US" dirty="0" smtClean="0"/>
              <a:t>century</a:t>
            </a:r>
          </a:p>
          <a:p>
            <a:pPr lvl="1"/>
            <a:r>
              <a:rPr lang="en-US" dirty="0"/>
              <a:t>Demand for goods </a:t>
            </a:r>
            <a:r>
              <a:rPr lang="en-US" dirty="0" smtClean="0"/>
              <a:t>↑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12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England was First: Capital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/>
              <a:t>centuries of profitable commercial activity</a:t>
            </a:r>
          </a:p>
          <a:p>
            <a:r>
              <a:rPr lang="en-US" dirty="0"/>
              <a:t>England avoided many costly continental </a:t>
            </a:r>
            <a:r>
              <a:rPr lang="en-US" dirty="0" smtClean="0"/>
              <a:t>wars</a:t>
            </a:r>
          </a:p>
          <a:p>
            <a:r>
              <a:rPr lang="en-US" b="1" dirty="0">
                <a:solidFill>
                  <a:srgbClr val="FF0000"/>
                </a:solidFill>
              </a:rPr>
              <a:t>Bank </a:t>
            </a:r>
            <a:r>
              <a:rPr lang="en-US" b="1" dirty="0" smtClean="0">
                <a:solidFill>
                  <a:srgbClr val="FF0000"/>
                </a:solidFill>
              </a:rPr>
              <a:t>of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England </a:t>
            </a:r>
            <a:r>
              <a:rPr lang="en-US" dirty="0"/>
              <a:t>in </a:t>
            </a:r>
            <a:r>
              <a:rPr lang="en-US" dirty="0" smtClean="0"/>
              <a:t>1694</a:t>
            </a:r>
          </a:p>
          <a:p>
            <a:pPr lvl="1"/>
            <a:r>
              <a:rPr lang="en-US" dirty="0" smtClean="0"/>
              <a:t>Banking Rev &amp; Capitalism </a:t>
            </a:r>
          </a:p>
          <a:p>
            <a:r>
              <a:rPr lang="en-US" dirty="0">
                <a:solidFill>
                  <a:srgbClr val="FF0000"/>
                </a:solidFill>
              </a:rPr>
              <a:t>Insurance companies</a:t>
            </a:r>
            <a:r>
              <a:rPr lang="en-US" dirty="0"/>
              <a:t>, like Lloyd’s of </a:t>
            </a:r>
            <a:r>
              <a:rPr lang="en-US" dirty="0" smtClean="0"/>
              <a:t>London, provided </a:t>
            </a:r>
            <a:r>
              <a:rPr lang="en-US" dirty="0"/>
              <a:t>some </a:t>
            </a:r>
            <a:r>
              <a:rPr lang="en-US" dirty="0" smtClean="0"/>
              <a:t>protection from commercial failure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0503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England was First: Entrepreneurialism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takers with know-how</a:t>
            </a:r>
          </a:p>
          <a:p>
            <a:r>
              <a:rPr lang="en-US" dirty="0" smtClean="0"/>
              <a:t>Middle </a:t>
            </a:r>
            <a:r>
              <a:rPr lang="en-US" dirty="0"/>
              <a:t>class </a:t>
            </a:r>
            <a:r>
              <a:rPr lang="en-US" dirty="0" smtClean="0"/>
              <a:t>emerged from business wealth</a:t>
            </a:r>
          </a:p>
          <a:p>
            <a:pPr lvl="1"/>
            <a:r>
              <a:rPr lang="en-US" dirty="0" smtClean="0"/>
              <a:t>Challenged nobility</a:t>
            </a:r>
          </a:p>
          <a:p>
            <a:r>
              <a:rPr lang="en-US" dirty="0"/>
              <a:t>“Protestant work ethic”</a:t>
            </a:r>
          </a:p>
          <a:p>
            <a:pPr lvl="1"/>
            <a:r>
              <a:rPr lang="en-US" dirty="0" smtClean="0"/>
              <a:t>Biblical revisionism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06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England was First: Colonial </a:t>
            </a:r>
            <a:r>
              <a:rPr lang="en-US" b="1" dirty="0"/>
              <a:t>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</a:t>
            </a:r>
            <a:r>
              <a:rPr lang="en-US" dirty="0"/>
              <a:t>materials </a:t>
            </a:r>
            <a:endParaRPr lang="en-US" dirty="0" smtClean="0"/>
          </a:p>
          <a:p>
            <a:r>
              <a:rPr lang="en-US" dirty="0" smtClean="0"/>
              <a:t>Markets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2"/>
          <a:stretch/>
        </p:blipFill>
        <p:spPr bwMode="auto">
          <a:xfrm>
            <a:off x="2362200" y="2755562"/>
            <a:ext cx="6305550" cy="343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147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England was First: Steam engines and coal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/>
              <a:t>wood-burning to </a:t>
            </a:r>
            <a:r>
              <a:rPr lang="en-US" dirty="0" smtClean="0"/>
              <a:t>coal-burning</a:t>
            </a:r>
          </a:p>
          <a:p>
            <a:r>
              <a:rPr lang="en-US" dirty="0"/>
              <a:t>By 1850, England produced 2/3 of world's </a:t>
            </a:r>
            <a:r>
              <a:rPr lang="en-US" dirty="0" smtClean="0"/>
              <a:t>coal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steam </a:t>
            </a:r>
            <a:r>
              <a:rPr lang="en-US" b="1" dirty="0" smtClean="0">
                <a:solidFill>
                  <a:srgbClr val="FF0000"/>
                </a:solidFill>
              </a:rPr>
              <a:t>engine</a:t>
            </a:r>
          </a:p>
          <a:p>
            <a:pPr lvl="1"/>
            <a:r>
              <a:rPr lang="en-US" b="1" dirty="0"/>
              <a:t>James Watt </a:t>
            </a:r>
            <a:r>
              <a:rPr lang="en-US" dirty="0"/>
              <a:t>in 1769 </a:t>
            </a:r>
            <a:endParaRPr lang="en-US" dirty="0" smtClean="0"/>
          </a:p>
          <a:p>
            <a:pPr lvl="1"/>
            <a:r>
              <a:rPr lang="en-US" dirty="0" smtClean="0"/>
              <a:t>replaced </a:t>
            </a:r>
            <a:r>
              <a:rPr lang="en-US" dirty="0"/>
              <a:t>mechanical pumps powered </a:t>
            </a:r>
            <a:r>
              <a:rPr lang="en-US" dirty="0" smtClean="0"/>
              <a:t>by animals</a:t>
            </a:r>
          </a:p>
          <a:p>
            <a:pPr lvl="1"/>
            <a:r>
              <a:rPr lang="en-US" dirty="0"/>
              <a:t>iron industry was radically </a:t>
            </a:r>
            <a:r>
              <a:rPr lang="en-US" dirty="0" smtClean="0"/>
              <a:t>transformed</a:t>
            </a:r>
          </a:p>
          <a:p>
            <a:pPr lvl="1"/>
            <a:r>
              <a:rPr lang="en-US" dirty="0" smtClean="0"/>
              <a:t>rise </a:t>
            </a:r>
            <a:r>
              <a:rPr lang="en-US" dirty="0"/>
              <a:t>to </a:t>
            </a:r>
            <a:r>
              <a:rPr lang="en-US" b="1" dirty="0">
                <a:solidFill>
                  <a:srgbClr val="FF0000"/>
                </a:solidFill>
              </a:rPr>
              <a:t>heavy </a:t>
            </a:r>
            <a:r>
              <a:rPr lang="en-US" b="1" dirty="0" smtClean="0">
                <a:solidFill>
                  <a:srgbClr val="FF0000"/>
                </a:solidFill>
              </a:rPr>
              <a:t>industry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- manufacture </a:t>
            </a:r>
            <a:r>
              <a:rPr lang="en-US" dirty="0"/>
              <a:t>of machinery and materials </a:t>
            </a:r>
            <a:r>
              <a:rPr lang="en-US" dirty="0" smtClean="0"/>
              <a:t>used in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30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England was First: Transportation Rev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Made possible by steam </a:t>
            </a:r>
            <a:r>
              <a:rPr lang="en-US" dirty="0" smtClean="0"/>
              <a:t>power</a:t>
            </a:r>
          </a:p>
          <a:p>
            <a:r>
              <a:rPr lang="en-US" dirty="0"/>
              <a:t>New canal systems</a:t>
            </a:r>
          </a:p>
          <a:p>
            <a:r>
              <a:rPr lang="en-US" dirty="0"/>
              <a:t>1803, first steam wagon </a:t>
            </a:r>
          </a:p>
          <a:p>
            <a:r>
              <a:rPr lang="en-US" dirty="0" smtClean="0"/>
              <a:t>Hard-surfaced </a:t>
            </a:r>
            <a:r>
              <a:rPr lang="en-US" dirty="0"/>
              <a:t>roads pioneered </a:t>
            </a:r>
            <a:r>
              <a:rPr lang="en-US" dirty="0" smtClean="0"/>
              <a:t>by </a:t>
            </a:r>
            <a:r>
              <a:rPr lang="en-US" b="1" dirty="0" smtClean="0"/>
              <a:t>John </a:t>
            </a:r>
            <a:r>
              <a:rPr lang="en-US" b="1" dirty="0" err="1"/>
              <a:t>McAdam</a:t>
            </a:r>
            <a:r>
              <a:rPr lang="en-US" b="1" dirty="0"/>
              <a:t> </a:t>
            </a:r>
            <a:r>
              <a:rPr lang="en-US" dirty="0" smtClean="0"/>
              <a:t>1807</a:t>
            </a:r>
          </a:p>
          <a:p>
            <a:r>
              <a:rPr lang="en-US" dirty="0"/>
              <a:t>1812, steam wagon was adapted for use on rails…</a:t>
            </a:r>
          </a:p>
          <a:p>
            <a:r>
              <a:rPr lang="en-US" b="1" dirty="0" smtClean="0"/>
              <a:t>Robert </a:t>
            </a:r>
            <a:r>
              <a:rPr lang="en-US" b="1" dirty="0" smtClean="0"/>
              <a:t>Fulton’s </a:t>
            </a:r>
            <a:r>
              <a:rPr lang="en-US" dirty="0" smtClean="0">
                <a:solidFill>
                  <a:srgbClr val="FF0000"/>
                </a:solidFill>
              </a:rPr>
              <a:t>steamboat </a:t>
            </a:r>
            <a:r>
              <a:rPr lang="en-US" dirty="0" smtClean="0"/>
              <a:t>(NY)</a:t>
            </a:r>
          </a:p>
          <a:p>
            <a:pPr lvl="1"/>
            <a:r>
              <a:rPr lang="en-US" dirty="0" smtClean="0"/>
              <a:t>2-way </a:t>
            </a:r>
            <a:r>
              <a:rPr lang="en-US" dirty="0"/>
              <a:t>river travel </a:t>
            </a:r>
            <a:endParaRPr lang="en-US" dirty="0" smtClean="0"/>
          </a:p>
          <a:p>
            <a:pPr lvl="1"/>
            <a:r>
              <a:rPr lang="en-US" dirty="0"/>
              <a:t>1838, first steamship crossed the Atlantic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03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England was First: The Rails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1825, </a:t>
            </a:r>
            <a:r>
              <a:rPr lang="en-US" b="1" dirty="0"/>
              <a:t>George Stephenson </a:t>
            </a:r>
            <a:r>
              <a:rPr lang="en-US" dirty="0"/>
              <a:t>made </a:t>
            </a:r>
            <a:r>
              <a:rPr lang="en-US" dirty="0" smtClean="0"/>
              <a:t>railway locomotive </a:t>
            </a:r>
            <a:r>
              <a:rPr lang="en-US" dirty="0"/>
              <a:t>commercially </a:t>
            </a:r>
            <a:r>
              <a:rPr lang="en-US" dirty="0" smtClean="0"/>
              <a:t>successful</a:t>
            </a:r>
          </a:p>
          <a:p>
            <a:pPr lvl="1"/>
            <a:r>
              <a:rPr lang="en-US" dirty="0" smtClean="0"/>
              <a:t>1830</a:t>
            </a:r>
            <a:r>
              <a:rPr lang="en-US" dirty="0"/>
              <a:t>, his locomotive, the </a:t>
            </a:r>
            <a:r>
              <a:rPr lang="en-US" b="1" i="1" dirty="0"/>
              <a:t>Rocket</a:t>
            </a:r>
            <a:r>
              <a:rPr lang="en-US" dirty="0"/>
              <a:t>, </a:t>
            </a:r>
            <a:r>
              <a:rPr lang="en-US" dirty="0" smtClean="0"/>
              <a:t>traveled the </a:t>
            </a:r>
            <a:r>
              <a:rPr lang="en-US" dirty="0"/>
              <a:t>Liverpool-Manchester Railway at 16mph</a:t>
            </a:r>
            <a:endParaRPr lang="en-US" dirty="0" smtClean="0"/>
          </a:p>
          <a:p>
            <a:r>
              <a:rPr lang="en-US" dirty="0" smtClean="0"/>
              <a:t>Private companies </a:t>
            </a:r>
            <a:r>
              <a:rPr lang="en-US" dirty="0"/>
              <a:t>quickly </a:t>
            </a:r>
            <a:r>
              <a:rPr lang="en-US" dirty="0" smtClean="0"/>
              <a:t>organized</a:t>
            </a:r>
          </a:p>
          <a:p>
            <a:pPr lvl="1"/>
            <a:r>
              <a:rPr lang="en-US" dirty="0" err="1" smtClean="0"/>
              <a:t>Gov</a:t>
            </a:r>
            <a:r>
              <a:rPr lang="en-US" dirty="0" smtClean="0"/>
              <a:t> subsidized and protected (?)</a:t>
            </a:r>
          </a:p>
          <a:p>
            <a:r>
              <a:rPr lang="en-US" dirty="0" smtClean="0"/>
              <a:t>Reduced </a:t>
            </a:r>
            <a:r>
              <a:rPr lang="en-US" dirty="0"/>
              <a:t>cost of shipping freight on </a:t>
            </a:r>
            <a:r>
              <a:rPr lang="en-US" dirty="0" smtClean="0"/>
              <a:t>land</a:t>
            </a:r>
          </a:p>
          <a:p>
            <a:r>
              <a:rPr lang="en-US" dirty="0" smtClean="0"/>
              <a:t>Facilitated </a:t>
            </a:r>
            <a:r>
              <a:rPr lang="en-US" dirty="0"/>
              <a:t>growth of urban working </a:t>
            </a:r>
            <a:r>
              <a:rPr lang="en-US" dirty="0" smtClean="0"/>
              <a:t>class</a:t>
            </a:r>
          </a:p>
          <a:p>
            <a:r>
              <a:rPr lang="en-US" dirty="0"/>
              <a:t>T</a:t>
            </a:r>
            <a:r>
              <a:rPr lang="en-US" dirty="0" smtClean="0"/>
              <a:t>ravel on rails looking </a:t>
            </a:r>
            <a:r>
              <a:rPr lang="en-US" dirty="0"/>
              <a:t>for </a:t>
            </a:r>
            <a:r>
              <a:rPr lang="en-US" dirty="0" smtClean="0"/>
              <a:t>work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75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England was First: “Liberal” Government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Gov’t </a:t>
            </a:r>
            <a:r>
              <a:rPr lang="en-US" dirty="0" smtClean="0"/>
              <a:t> </a:t>
            </a:r>
            <a:r>
              <a:rPr lang="en-US" dirty="0"/>
              <a:t>sympathetic to industrial </a:t>
            </a:r>
            <a:r>
              <a:rPr lang="en-US" dirty="0" smtClean="0"/>
              <a:t>development</a:t>
            </a:r>
          </a:p>
          <a:p>
            <a:r>
              <a:rPr lang="en-US" u="sng" dirty="0"/>
              <a:t>Limited</a:t>
            </a:r>
            <a:r>
              <a:rPr lang="en-US" dirty="0"/>
              <a:t> monarchy meant that gov’t did not </a:t>
            </a:r>
            <a:r>
              <a:rPr lang="en-US" dirty="0" smtClean="0"/>
              <a:t>stifle the </a:t>
            </a:r>
            <a:r>
              <a:rPr lang="en-US" dirty="0"/>
              <a:t>growth and expansion of the middle class </a:t>
            </a:r>
            <a:endParaRPr lang="en-US" dirty="0" smtClean="0"/>
          </a:p>
          <a:p>
            <a:pPr lvl="1"/>
            <a:r>
              <a:rPr lang="en-US" dirty="0" smtClean="0"/>
              <a:t>Not the </a:t>
            </a:r>
            <a:r>
              <a:rPr lang="en-US" dirty="0"/>
              <a:t>case in </a:t>
            </a:r>
            <a:r>
              <a:rPr lang="en-US" dirty="0" smtClean="0"/>
              <a:t>France &amp; Russia</a:t>
            </a:r>
          </a:p>
          <a:p>
            <a:r>
              <a:rPr lang="en-US" dirty="0" smtClean="0"/>
              <a:t>Rise </a:t>
            </a:r>
            <a:r>
              <a:rPr lang="en-US" dirty="0"/>
              <a:t>of the House of Commons became </a:t>
            </a:r>
            <a:r>
              <a:rPr lang="en-US" dirty="0" smtClean="0"/>
              <a:t>an instrument </a:t>
            </a:r>
            <a:r>
              <a:rPr lang="en-US" dirty="0"/>
              <a:t>of the middle class to gain </a:t>
            </a:r>
            <a:r>
              <a:rPr lang="en-US" dirty="0" smtClean="0"/>
              <a:t>gov’t cooperation </a:t>
            </a:r>
            <a:r>
              <a:rPr lang="en-US" dirty="0"/>
              <a:t>and secured middle class loyalty.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contrast, the French middle classes </a:t>
            </a:r>
            <a:r>
              <a:rPr lang="en-US" dirty="0" smtClean="0"/>
              <a:t>led rev movements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Lowes Act</a:t>
            </a:r>
            <a:r>
              <a:rPr lang="en-US" dirty="0"/>
              <a:t>: Allowed for limited liability </a:t>
            </a:r>
            <a:r>
              <a:rPr lang="en-US" dirty="0" smtClean="0"/>
              <a:t>for business owners</a:t>
            </a:r>
          </a:p>
          <a:p>
            <a:pPr lvl="1"/>
            <a:r>
              <a:rPr lang="en-US" dirty="0"/>
              <a:t>Repeal of the </a:t>
            </a:r>
            <a:r>
              <a:rPr lang="en-US" b="1" dirty="0"/>
              <a:t>Navigation Acts </a:t>
            </a:r>
            <a:r>
              <a:rPr lang="en-US" dirty="0"/>
              <a:t>and </a:t>
            </a:r>
            <a:r>
              <a:rPr lang="en-US" dirty="0" smtClean="0"/>
              <a:t>the </a:t>
            </a:r>
            <a:r>
              <a:rPr lang="en-US" b="1" dirty="0" smtClean="0"/>
              <a:t>Corn </a:t>
            </a:r>
            <a:r>
              <a:rPr lang="en-US" b="1" dirty="0"/>
              <a:t>Laws </a:t>
            </a:r>
            <a:r>
              <a:rPr lang="en-US" dirty="0" smtClean="0"/>
              <a:t>decreased mercantilism’s </a:t>
            </a:r>
            <a:r>
              <a:rPr lang="en-US" dirty="0"/>
              <a:t>stifling effect </a:t>
            </a:r>
            <a:r>
              <a:rPr lang="en-US" dirty="0" smtClean="0"/>
              <a:t>&amp; promoted open international trade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4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Britain in 1850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 Produced </a:t>
            </a:r>
            <a:r>
              <a:rPr lang="en-US" dirty="0">
                <a:solidFill>
                  <a:srgbClr val="FF0000"/>
                </a:solidFill>
              </a:rPr>
              <a:t>2/3 </a:t>
            </a:r>
            <a:r>
              <a:rPr lang="en-US" dirty="0"/>
              <a:t>of world’s </a:t>
            </a:r>
            <a:r>
              <a:rPr lang="en-US" dirty="0" smtClean="0"/>
              <a:t>coal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Produced more than </a:t>
            </a:r>
            <a:r>
              <a:rPr lang="en-US" dirty="0">
                <a:solidFill>
                  <a:srgbClr val="FF0000"/>
                </a:solidFill>
              </a:rPr>
              <a:t>½</a:t>
            </a:r>
            <a:r>
              <a:rPr lang="en-US" dirty="0"/>
              <a:t> of world’s </a:t>
            </a:r>
            <a:r>
              <a:rPr lang="en-US" dirty="0" smtClean="0"/>
              <a:t>iron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Produced more than ½ of world’s cotton </a:t>
            </a:r>
            <a:r>
              <a:rPr lang="en-US" dirty="0" smtClean="0"/>
              <a:t>cloth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GNP rose between 1801 and 1850 </a:t>
            </a:r>
            <a:r>
              <a:rPr lang="en-US" dirty="0">
                <a:solidFill>
                  <a:srgbClr val="FF0000"/>
                </a:solidFill>
              </a:rPr>
              <a:t>350%</a:t>
            </a:r>
          </a:p>
          <a:p>
            <a:pPr marL="0" indent="0">
              <a:buNone/>
            </a:pPr>
            <a:r>
              <a:rPr lang="en-US" dirty="0"/>
              <a:t>· </a:t>
            </a:r>
            <a:r>
              <a:rPr lang="en-US" dirty="0" smtClean="0"/>
              <a:t>100</a:t>
            </a:r>
            <a:r>
              <a:rPr lang="en-US" dirty="0"/>
              <a:t>% growth between 1780 and </a:t>
            </a:r>
            <a:r>
              <a:rPr lang="en-US" dirty="0" smtClean="0"/>
              <a:t>1800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· Population </a:t>
            </a:r>
            <a:r>
              <a:rPr lang="en-US" dirty="0" smtClean="0"/>
              <a:t>↑: 9mil = 1780, 1851 = 21mil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Per capita income </a:t>
            </a:r>
            <a:r>
              <a:rPr lang="en-US" dirty="0" smtClean="0"/>
              <a:t>↑ </a:t>
            </a:r>
            <a:r>
              <a:rPr lang="en-US" dirty="0"/>
              <a:t>almost 100% </a:t>
            </a:r>
            <a:r>
              <a:rPr lang="en-US" dirty="0" smtClean="0"/>
              <a:t>1801 to 1851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6.  </a:t>
            </a:r>
            <a:r>
              <a:rPr lang="en-US" dirty="0"/>
              <a:t>Economy increased faster than population </a:t>
            </a:r>
            <a:r>
              <a:rPr lang="en-US" dirty="0" smtClean="0"/>
              <a:t>growth, creating </a:t>
            </a:r>
            <a:r>
              <a:rPr lang="en-US" dirty="0"/>
              <a:t>higher demand for </a:t>
            </a:r>
            <a:r>
              <a:rPr lang="en-US" dirty="0" smtClean="0"/>
              <a:t>labor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9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Overview of the IR</a:t>
            </a:r>
            <a:endParaRPr lang="en-US" dirty="0"/>
          </a:p>
          <a:p>
            <a:r>
              <a:rPr lang="en-US" dirty="0" smtClean="0"/>
              <a:t>Proto IR</a:t>
            </a:r>
          </a:p>
          <a:p>
            <a:r>
              <a:rPr lang="en-US" dirty="0" smtClean="0"/>
              <a:t>Why England?</a:t>
            </a:r>
          </a:p>
          <a:p>
            <a:r>
              <a:rPr lang="en-US" dirty="0" smtClean="0"/>
              <a:t>Spread of the IR</a:t>
            </a:r>
          </a:p>
          <a:p>
            <a:r>
              <a:rPr lang="en-US" dirty="0" smtClean="0"/>
              <a:t>German IR</a:t>
            </a:r>
          </a:p>
          <a:p>
            <a:r>
              <a:rPr lang="en-US" dirty="0" smtClean="0"/>
              <a:t>Effects of the IR</a:t>
            </a:r>
          </a:p>
          <a:p>
            <a:r>
              <a:rPr lang="en-US" dirty="0" smtClean="0"/>
              <a:t>Proletarian Responses</a:t>
            </a:r>
          </a:p>
          <a:p>
            <a:r>
              <a:rPr lang="en-US" dirty="0" smtClean="0"/>
              <a:t>Government Responses</a:t>
            </a:r>
          </a:p>
          <a:p>
            <a:r>
              <a:rPr lang="en-US" dirty="0" smtClean="0"/>
              <a:t>Questions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69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Spread of the 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Until 1825, it was illegal for artisans and </a:t>
            </a:r>
            <a:r>
              <a:rPr lang="en-US" dirty="0" smtClean="0"/>
              <a:t>skilled mechanics </a:t>
            </a:r>
            <a:r>
              <a:rPr lang="en-US" dirty="0"/>
              <a:t>to leave </a:t>
            </a:r>
            <a:r>
              <a:rPr lang="en-US" dirty="0" smtClean="0"/>
              <a:t>Britain</a:t>
            </a:r>
          </a:p>
          <a:p>
            <a:r>
              <a:rPr lang="en-US" dirty="0"/>
              <a:t>Until 1843, export of textile machinery </a:t>
            </a:r>
            <a:r>
              <a:rPr lang="en-US" dirty="0" smtClean="0"/>
              <a:t>forbidden</a:t>
            </a:r>
          </a:p>
          <a:p>
            <a:r>
              <a:rPr lang="en-US" dirty="0"/>
              <a:t>Tariff policies </a:t>
            </a:r>
            <a:r>
              <a:rPr lang="en-US" dirty="0" smtClean="0"/>
              <a:t>est. to </a:t>
            </a:r>
            <a:r>
              <a:rPr lang="en-US" dirty="0"/>
              <a:t>protect native </a:t>
            </a:r>
            <a:r>
              <a:rPr lang="en-US" dirty="0" smtClean="0"/>
              <a:t>industries</a:t>
            </a:r>
          </a:p>
          <a:p>
            <a:pPr lvl="1"/>
            <a:r>
              <a:rPr lang="en-US" dirty="0" smtClean="0"/>
              <a:t>1834, the </a:t>
            </a:r>
            <a:r>
              <a:rPr lang="en-US" b="1" i="1" dirty="0" smtClean="0">
                <a:solidFill>
                  <a:srgbClr val="FF0000"/>
                </a:solidFill>
              </a:rPr>
              <a:t>Zollverein</a:t>
            </a:r>
            <a:r>
              <a:rPr lang="en-US" b="1" i="1" dirty="0" smtClean="0"/>
              <a:t> </a:t>
            </a:r>
            <a:r>
              <a:rPr lang="en-US" dirty="0" smtClean="0"/>
              <a:t>- tariff on imports </a:t>
            </a:r>
          </a:p>
          <a:p>
            <a:pPr lvl="1"/>
            <a:r>
              <a:rPr lang="en-US" dirty="0" smtClean="0"/>
              <a:t>Free </a:t>
            </a:r>
            <a:r>
              <a:rPr lang="en-US" dirty="0"/>
              <a:t>trade zone among </a:t>
            </a:r>
            <a:r>
              <a:rPr lang="en-US" dirty="0" smtClean="0"/>
              <a:t>member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73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Spread of the 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Studied Britain’s </a:t>
            </a:r>
            <a:r>
              <a:rPr lang="en-US" dirty="0" smtClean="0"/>
              <a:t>successes and failures </a:t>
            </a:r>
          </a:p>
          <a:p>
            <a:r>
              <a:rPr lang="en-US" dirty="0"/>
              <a:t>Belgium, Holland, France, and U.S. </a:t>
            </a:r>
            <a:r>
              <a:rPr lang="en-US" dirty="0" smtClean="0"/>
              <a:t>in 1820’s</a:t>
            </a:r>
          </a:p>
          <a:p>
            <a:r>
              <a:rPr lang="en-US" dirty="0"/>
              <a:t>Germany, Austria, and Italy in mid-19th </a:t>
            </a:r>
            <a:r>
              <a:rPr lang="en-US" dirty="0" smtClean="0"/>
              <a:t>C.</a:t>
            </a:r>
          </a:p>
          <a:p>
            <a:r>
              <a:rPr lang="en-US" dirty="0" smtClean="0"/>
              <a:t>E. Europe </a:t>
            </a:r>
            <a:r>
              <a:rPr lang="en-US" dirty="0"/>
              <a:t>and Russia </a:t>
            </a:r>
            <a:r>
              <a:rPr lang="en-US" dirty="0" smtClean="0"/>
              <a:t>near end </a:t>
            </a:r>
            <a:r>
              <a:rPr lang="en-US" dirty="0"/>
              <a:t>of the 19th </a:t>
            </a:r>
            <a:r>
              <a:rPr lang="en-US" dirty="0" smtClean="0"/>
              <a:t>C.</a:t>
            </a:r>
          </a:p>
          <a:p>
            <a:r>
              <a:rPr lang="en-US" dirty="0" smtClean="0"/>
              <a:t>By </a:t>
            </a:r>
            <a:r>
              <a:rPr lang="en-US" dirty="0"/>
              <a:t>1900, Germany </a:t>
            </a:r>
            <a:r>
              <a:rPr lang="en-US" dirty="0" smtClean="0"/>
              <a:t>was </a:t>
            </a:r>
            <a:r>
              <a:rPr lang="en-US" dirty="0"/>
              <a:t>most </a:t>
            </a:r>
            <a:r>
              <a:rPr lang="en-US" dirty="0" smtClean="0"/>
              <a:t>powerful in Europe. USA in world. </a:t>
            </a:r>
            <a:endParaRPr lang="en-US" dirty="0" smtClean="0"/>
          </a:p>
          <a:p>
            <a:r>
              <a:rPr lang="en-US" dirty="0"/>
              <a:t>Banks in France and Germany </a:t>
            </a:r>
            <a:endParaRPr lang="en-US" dirty="0" smtClean="0"/>
          </a:p>
          <a:p>
            <a:pPr lvl="1"/>
            <a:r>
              <a:rPr lang="en-US" dirty="0" err="1"/>
              <a:t>Crédit</a:t>
            </a:r>
            <a:r>
              <a:rPr lang="en-US" dirty="0"/>
              <a:t> </a:t>
            </a:r>
            <a:r>
              <a:rPr lang="en-US" dirty="0" err="1"/>
              <a:t>Mobilier</a:t>
            </a:r>
            <a:r>
              <a:rPr lang="en-US" dirty="0"/>
              <a:t> of Paris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77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/>
          <a:lstStyle/>
          <a:p>
            <a:r>
              <a:rPr lang="en-US" dirty="0"/>
              <a:t>Spread of the Industrial Revolution</a:t>
            </a:r>
          </a:p>
        </p:txBody>
      </p:sp>
      <p:pic>
        <p:nvPicPr>
          <p:cNvPr id="5" name="Picture 13" descr=" 20M01.jpg                                                      0027C9A2Fausto                         BA94C69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3119162" cy="58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4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 of the Industrial Revolution</a:t>
            </a:r>
          </a:p>
        </p:txBody>
      </p:sp>
      <p:pic>
        <p:nvPicPr>
          <p:cNvPr id="3" name="Picture 14" descr=" 20M02.jpg                                                      0027C9A2Fausto                         BA94C69E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4"/>
          <a:stretch/>
        </p:blipFill>
        <p:spPr bwMode="auto">
          <a:xfrm>
            <a:off x="1143000" y="1219200"/>
            <a:ext cx="5943600" cy="48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6133928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</a:t>
            </a:r>
            <a:r>
              <a:rPr lang="en-US" sz="2400" dirty="0" smtClean="0"/>
              <a:t>                 …</a:t>
            </a:r>
            <a:r>
              <a:rPr lang="en-US" sz="2400" b="1" dirty="0" smtClean="0">
                <a:solidFill>
                  <a:srgbClr val="FF0000"/>
                </a:solidFill>
              </a:rPr>
              <a:t>U.S.A.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67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tatistikenkaiserreic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0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228-0380_eisenwalzwe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7993062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10795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Second IR: Germany’s First Economic Miracle</a:t>
            </a:r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7775575" cy="1752600"/>
          </a:xfrm>
        </p:spPr>
        <p:txBody>
          <a:bodyPr/>
          <a:lstStyle/>
          <a:p>
            <a:endParaRPr lang="en-GB" sz="4800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Blood &amp; Iron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GB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“The great questions of our day cannot be solved by speeches and majority votes but by iron and blood.”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	 --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Otto von Bismarck, Speech to the Prussian </a:t>
            </a:r>
            <a:r>
              <a:rPr lang="en-GB" sz="20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Landtag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, 30 Sept. 1862</a:t>
            </a:r>
          </a:p>
        </p:txBody>
      </p:sp>
      <p:pic>
        <p:nvPicPr>
          <p:cNvPr id="7175" name="Picture 7" descr="Bismarck-Reichsta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1" y="1338428"/>
            <a:ext cx="3106738" cy="47877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832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Blood &amp; Iron Revisited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“The German Empire was built more truly on coal and iron than on blood and iron.”</a:t>
            </a:r>
          </a:p>
          <a:p>
            <a:pPr>
              <a:buFont typeface="Wingdings" pitchFamily="2" charset="2"/>
              <a:buNone/>
            </a:pPr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			   J. M. Keynes</a:t>
            </a:r>
          </a:p>
        </p:txBody>
      </p:sp>
      <p:pic>
        <p:nvPicPr>
          <p:cNvPr id="9224" name="Picture 8" descr="key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4"/>
            <a:ext cx="3744912" cy="50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114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Germany’s First Economic Miracle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Until midcentury, the guilds, the landed aristocracy, the churches, and the government bureaucracies had so many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rules and restrictions </a:t>
            </a:r>
            <a:r>
              <a:rPr lang="en-US" dirty="0"/>
              <a:t>that entrepreneurship was held in low esteem, and given little opportunity to </a:t>
            </a:r>
            <a:r>
              <a:rPr lang="en-US" dirty="0" smtClean="0"/>
              <a:t>develop</a:t>
            </a:r>
          </a:p>
          <a:p>
            <a:r>
              <a:rPr lang="en-US" dirty="0" smtClean="0"/>
              <a:t>German </a:t>
            </a:r>
            <a:r>
              <a:rPr lang="en-US" dirty="0"/>
              <a:t>cartel system </a:t>
            </a:r>
            <a:r>
              <a:rPr lang="en-US" dirty="0" smtClean="0"/>
              <a:t>(</a:t>
            </a:r>
            <a:r>
              <a:rPr lang="en-US" i="1" dirty="0" err="1" smtClean="0"/>
              <a:t>Konzerne</a:t>
            </a:r>
            <a:r>
              <a:rPr lang="en-US" dirty="0"/>
              <a:t>), being significantly concentrated, </a:t>
            </a:r>
            <a:r>
              <a:rPr lang="en-US" dirty="0" smtClean="0"/>
              <a:t>made more </a:t>
            </a:r>
            <a:r>
              <a:rPr lang="en-US" dirty="0"/>
              <a:t>efficient use of </a:t>
            </a:r>
            <a:r>
              <a:rPr lang="en-US" dirty="0" smtClean="0"/>
              <a:t>capital</a:t>
            </a:r>
          </a:p>
          <a:p>
            <a:r>
              <a:rPr lang="en-US" dirty="0" smtClean="0"/>
              <a:t>Bankers</a:t>
            </a:r>
            <a:r>
              <a:rPr lang="en-US" dirty="0"/>
              <a:t>, industrialists, mercantilists, the military, and the monarchy joined </a:t>
            </a:r>
            <a:r>
              <a:rPr lang="en-US" dirty="0" smtClean="0"/>
              <a:t>forces</a:t>
            </a:r>
          </a:p>
          <a:p>
            <a:r>
              <a:rPr lang="en-US" dirty="0" smtClean="0"/>
              <a:t>Germany </a:t>
            </a:r>
            <a:r>
              <a:rPr lang="en-US" dirty="0"/>
              <a:t>was not </a:t>
            </a:r>
            <a:r>
              <a:rPr lang="en-US" dirty="0" smtClean="0"/>
              <a:t>weighed </a:t>
            </a:r>
            <a:r>
              <a:rPr lang="en-US" dirty="0"/>
              <a:t>down with </a:t>
            </a:r>
            <a:r>
              <a:rPr lang="en-US" dirty="0" smtClean="0"/>
              <a:t>Empire </a:t>
            </a:r>
          </a:p>
          <a:p>
            <a:r>
              <a:rPr lang="en-US" dirty="0" smtClean="0"/>
              <a:t>1871 annexation </a:t>
            </a:r>
            <a:r>
              <a:rPr lang="en-US" dirty="0"/>
              <a:t>of </a:t>
            </a:r>
            <a:r>
              <a:rPr lang="en-US" dirty="0" smtClean="0">
                <a:solidFill>
                  <a:srgbClr val="0070C0"/>
                </a:solidFill>
              </a:rPr>
              <a:t>Alsace-Lorraine</a:t>
            </a:r>
            <a:r>
              <a:rPr lang="en-US" dirty="0" smtClean="0"/>
              <a:t> </a:t>
            </a:r>
            <a:r>
              <a:rPr lang="en-US" dirty="0" smtClean="0"/>
              <a:t>= France's </a:t>
            </a:r>
            <a:r>
              <a:rPr lang="en-US" dirty="0"/>
              <a:t>industrial </a:t>
            </a:r>
            <a:r>
              <a:rPr lang="en-US" dirty="0" smtClean="0"/>
              <a:t>base</a:t>
            </a:r>
          </a:p>
          <a:p>
            <a:r>
              <a:rPr lang="en-US" dirty="0"/>
              <a:t>By 1900 </a:t>
            </a:r>
            <a:r>
              <a:rPr lang="en-US" dirty="0" smtClean="0"/>
              <a:t>, German </a:t>
            </a:r>
            <a:r>
              <a:rPr lang="en-US" dirty="0"/>
              <a:t>chemical industry dominated the world market for synthetic dyes. </a:t>
            </a:r>
            <a:endParaRPr lang="en-US" dirty="0" smtClean="0"/>
          </a:p>
          <a:p>
            <a:pPr lvl="1"/>
            <a:r>
              <a:rPr lang="en-US" dirty="0" smtClean="0"/>
              <a:t>BASF &amp; Bayer controlled 90%!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07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Germany’s First Economic Miracle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German Social Democratic </a:t>
            </a:r>
            <a:r>
              <a:rPr lang="en-US" sz="2800" dirty="0" smtClean="0"/>
              <a:t>Party (</a:t>
            </a:r>
            <a:r>
              <a:rPr lang="en-US" sz="2800" dirty="0"/>
              <a:t>SPD)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</a:t>
            </a:r>
            <a:r>
              <a:rPr lang="en-US" sz="2400" dirty="0" smtClean="0"/>
              <a:t>ounded </a:t>
            </a:r>
            <a:r>
              <a:rPr lang="en-US" sz="2400" dirty="0"/>
              <a:t>1875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Kept </a:t>
            </a:r>
            <a:r>
              <a:rPr lang="en-US" sz="2400" dirty="0"/>
              <a:t>Marxist socialism </a:t>
            </a:r>
            <a:r>
              <a:rPr lang="en-US" sz="2400" dirty="0" smtClean="0"/>
              <a:t>alive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Divided b/w </a:t>
            </a:r>
            <a:r>
              <a:rPr lang="en-US" sz="2400" dirty="0"/>
              <a:t>reform </a:t>
            </a:r>
            <a:r>
              <a:rPr lang="en-US" sz="2400" dirty="0" smtClean="0"/>
              <a:t>advocates/revolutionaries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Bismarck’s Repression of the </a:t>
            </a:r>
            <a:r>
              <a:rPr lang="en-US" sz="2800" dirty="0" smtClean="0"/>
              <a:t>SPD 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Thought socialism would undermine </a:t>
            </a:r>
            <a:r>
              <a:rPr lang="en-US" sz="2400" dirty="0" smtClean="0"/>
              <a:t>stability 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Antisocialist </a:t>
            </a:r>
            <a:r>
              <a:rPr lang="en-US" sz="2400" dirty="0"/>
              <a:t>laws 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Yet SPD ↑ rep. in </a:t>
            </a:r>
            <a:r>
              <a:rPr lang="en-US" sz="2400" i="1" dirty="0" smtClean="0"/>
              <a:t>Reichstag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Repression didn’t work</a:t>
            </a:r>
            <a:r>
              <a:rPr lang="en-US" sz="2800" dirty="0" smtClean="0"/>
              <a:t>, so…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enacted social </a:t>
            </a:r>
            <a:r>
              <a:rPr lang="en-US" sz="2400" dirty="0"/>
              <a:t>welfare legislation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accident insurance/old age/disability pensions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6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the 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IR fundamentally revolutionized western civilization: </a:t>
            </a:r>
          </a:p>
          <a:p>
            <a:pPr lvl="1"/>
            <a:r>
              <a:rPr lang="en-US" dirty="0" smtClean="0"/>
              <a:t>Capitalism</a:t>
            </a:r>
          </a:p>
          <a:p>
            <a:pPr lvl="1"/>
            <a:r>
              <a:rPr lang="en-US" dirty="0" smtClean="0"/>
              <a:t>Liberalism</a:t>
            </a:r>
          </a:p>
          <a:p>
            <a:pPr lvl="1"/>
            <a:r>
              <a:rPr lang="en-US" dirty="0" smtClean="0"/>
              <a:t>Unionism</a:t>
            </a:r>
          </a:p>
          <a:p>
            <a:pPr lvl="1"/>
            <a:r>
              <a:rPr lang="en-US" dirty="0" smtClean="0"/>
              <a:t>Marxism</a:t>
            </a:r>
          </a:p>
          <a:p>
            <a:pPr lvl="1"/>
            <a:r>
              <a:rPr lang="en-US" dirty="0" smtClean="0"/>
              <a:t>Utopianism </a:t>
            </a:r>
          </a:p>
          <a:p>
            <a:pPr lvl="1"/>
            <a:r>
              <a:rPr lang="en-US" dirty="0" smtClean="0"/>
              <a:t>Nationalism</a:t>
            </a:r>
          </a:p>
          <a:p>
            <a:pPr lvl="1"/>
            <a:r>
              <a:rPr lang="en-US" dirty="0" smtClean="0"/>
              <a:t>Imperialism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90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Germany’s First Economic Miracle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William </a:t>
            </a:r>
            <a:r>
              <a:rPr lang="en-US" sz="2800" dirty="0"/>
              <a:t>II forced Bismarck’s resignation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Allowed </a:t>
            </a:r>
            <a:r>
              <a:rPr lang="en-US" dirty="0"/>
              <a:t>antisocialist legislation to </a:t>
            </a:r>
            <a:r>
              <a:rPr lang="en-US" dirty="0" smtClean="0"/>
              <a:t>expire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SPD needed </a:t>
            </a:r>
            <a:r>
              <a:rPr lang="en-US" dirty="0"/>
              <a:t>to decide attitude towards empire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70C0"/>
                </a:solidFill>
              </a:rPr>
              <a:t>Erfurt </a:t>
            </a:r>
            <a:r>
              <a:rPr lang="en-US" sz="2800" dirty="0" smtClean="0">
                <a:solidFill>
                  <a:srgbClr val="0070C0"/>
                </a:solidFill>
              </a:rPr>
              <a:t>Program</a:t>
            </a:r>
            <a:endParaRPr lang="en-US" sz="2800" dirty="0">
              <a:solidFill>
                <a:srgbClr val="0070C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/>
              <a:t>1891, declared imminent doom of capitalism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Necessity </a:t>
            </a:r>
            <a:r>
              <a:rPr lang="en-US" dirty="0"/>
              <a:t>of </a:t>
            </a:r>
            <a:r>
              <a:rPr lang="en-US" dirty="0" smtClean="0"/>
              <a:t>socialist/collective ownership </a:t>
            </a:r>
            <a:endParaRPr lang="en-US" dirty="0"/>
          </a:p>
          <a:p>
            <a:pPr lvl="2">
              <a:lnSpc>
                <a:spcPct val="80000"/>
              </a:lnSpc>
            </a:pPr>
            <a:r>
              <a:rPr lang="en-US" sz="2800" dirty="0"/>
              <a:t>decided to accomplish through legal </a:t>
            </a:r>
            <a:r>
              <a:rPr lang="en-US" sz="2800" dirty="0" smtClean="0"/>
              <a:t>participation, not Rev activity </a:t>
            </a:r>
          </a:p>
          <a:p>
            <a:pPr lvl="2">
              <a:lnSpc>
                <a:spcPct val="80000"/>
              </a:lnSpc>
            </a:pPr>
            <a:r>
              <a:rPr lang="en-US" sz="2800" dirty="0" smtClean="0"/>
              <a:t>But thought </a:t>
            </a:r>
            <a:r>
              <a:rPr lang="en-US" sz="2800" dirty="0"/>
              <a:t>revolution was inevitable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0635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Famous companies/industrialists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Stumm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Krupp</a:t>
            </a:r>
          </a:p>
          <a:p>
            <a:pPr>
              <a:lnSpc>
                <a:spcPct val="80000"/>
              </a:lnSpc>
            </a:pPr>
            <a:r>
              <a:rPr lang="en-GB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Thyssen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Bosch</a:t>
            </a:r>
          </a:p>
          <a:p>
            <a:pPr>
              <a:lnSpc>
                <a:spcPct val="80000"/>
              </a:lnSpc>
            </a:pP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Siemens</a:t>
            </a:r>
          </a:p>
          <a:p>
            <a:pPr>
              <a:lnSpc>
                <a:spcPct val="80000"/>
              </a:lnSpc>
            </a:pP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Daimler</a:t>
            </a:r>
          </a:p>
          <a:p>
            <a:pPr>
              <a:lnSpc>
                <a:spcPct val="80000"/>
              </a:lnSpc>
            </a:pP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Benz</a:t>
            </a:r>
          </a:p>
          <a:p>
            <a:pPr>
              <a:lnSpc>
                <a:spcPct val="80000"/>
              </a:lnSpc>
            </a:pP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AEG - </a:t>
            </a:r>
            <a:r>
              <a:rPr lang="en-GB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Rathenau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Bayer</a:t>
            </a:r>
          </a:p>
          <a:p>
            <a:pPr>
              <a:lnSpc>
                <a:spcPct val="80000"/>
              </a:lnSpc>
            </a:pP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BASF</a:t>
            </a:r>
          </a:p>
        </p:txBody>
      </p:sp>
    </p:spTree>
    <p:extLst>
      <p:ext uri="{BB962C8B-B14F-4D97-AF65-F5344CB8AC3E}">
        <p14:creationId xmlns:p14="http://schemas.microsoft.com/office/powerpoint/2010/main" val="499400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>
            <a:normAutofit fontScale="90000"/>
          </a:bodyPr>
          <a:lstStyle/>
          <a:p>
            <a:r>
              <a:rPr lang="en-GB" sz="4000">
                <a:solidFill>
                  <a:schemeClr val="hlink"/>
                </a:solidFill>
              </a:rPr>
              <a:t>Electrical industry - Siemens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57563"/>
            <a:ext cx="4244975" cy="431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2000">
                <a:solidFill>
                  <a:schemeClr val="hlink"/>
                </a:solidFill>
                <a:latin typeface="Arial" charset="0"/>
              </a:rPr>
              <a:t>Siemens pointer telegraph, 1847</a:t>
            </a:r>
          </a:p>
        </p:txBody>
      </p:sp>
      <p:pic>
        <p:nvPicPr>
          <p:cNvPr id="24581" name="Picture 5" descr="1847_zeigertelegr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3671887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1866_dyna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3671887" cy="26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23850" y="6381750"/>
            <a:ext cx="4176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hlink"/>
                </a:solidFill>
                <a:latin typeface="Arial" charset="0"/>
                <a:cs typeface="Arial" charset="0"/>
              </a:rPr>
              <a:t>Electrical dynamo, 1866</a:t>
            </a:r>
          </a:p>
        </p:txBody>
      </p:sp>
      <p:pic>
        <p:nvPicPr>
          <p:cNvPr id="24584" name="Picture 8" descr="1905_tan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25537"/>
            <a:ext cx="3830637" cy="558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6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hlink"/>
                </a:solidFill>
              </a:rPr>
              <a:t>Steel – </a:t>
            </a:r>
            <a:r>
              <a:rPr lang="en-GB" dirty="0" smtClean="0">
                <a:solidFill>
                  <a:schemeClr val="hlink"/>
                </a:solidFill>
              </a:rPr>
              <a:t>Krupp of </a:t>
            </a:r>
            <a:r>
              <a:rPr lang="en-GB" dirty="0">
                <a:solidFill>
                  <a:schemeClr val="hlink"/>
                </a:solidFill>
              </a:rPr>
              <a:t>Essen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9300" y="5725392"/>
            <a:ext cx="4038600" cy="10810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800" dirty="0">
                <a:solidFill>
                  <a:schemeClr val="hlink"/>
                </a:solidFill>
                <a:latin typeface="Arial" charset="0"/>
              </a:rPr>
              <a:t>Krupp steelworks, Essen, stages of growth 1819, 1852, 1912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557338"/>
            <a:ext cx="3678238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hlink"/>
                </a:solidFill>
                <a:latin typeface="Arial" charset="0"/>
              </a:rPr>
              <a:t>Alfred Krupp, 1812-87, the ‘Cannon King’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hlink"/>
                </a:solidFill>
                <a:latin typeface="Arial" charset="0"/>
              </a:rPr>
              <a:t>Pioneered seamless </a:t>
            </a:r>
            <a:r>
              <a:rPr lang="en-GB" sz="2400" dirty="0">
                <a:solidFill>
                  <a:schemeClr val="hlink"/>
                </a:solidFill>
                <a:latin typeface="Arial" charset="0"/>
              </a:rPr>
              <a:t>railway wheels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hlink"/>
                </a:solidFill>
                <a:latin typeface="Arial" charset="0"/>
              </a:rPr>
              <a:t>Developed </a:t>
            </a:r>
            <a:r>
              <a:rPr lang="en-GB" sz="2400" dirty="0">
                <a:solidFill>
                  <a:schemeClr val="hlink"/>
                </a:solidFill>
                <a:latin typeface="Arial" charset="0"/>
              </a:rPr>
              <a:t>Bessemer process for purifying steel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hlink"/>
                </a:solidFill>
                <a:latin typeface="Arial" charset="0"/>
              </a:rPr>
              <a:t>Close contacts with arms industry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25605" name="Picture 5" descr="2_Kru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4737464" cy="437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7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hlink"/>
                </a:solidFill>
              </a:rPr>
              <a:t>Krupp &amp; munitions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868863"/>
            <a:ext cx="4038600" cy="78105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2000">
                <a:solidFill>
                  <a:schemeClr val="hlink"/>
                </a:solidFill>
                <a:latin typeface="Arial" charset="0"/>
              </a:rPr>
              <a:t>Krupp’s cast-steel cannon at the 1851 Exhibition in London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4868863"/>
            <a:ext cx="4043362" cy="12573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GB" sz="2000" dirty="0">
                <a:solidFill>
                  <a:schemeClr val="hlink"/>
                </a:solidFill>
                <a:latin typeface="Arial" charset="0"/>
              </a:rPr>
              <a:t>Krupp’s 42cm ‘</a:t>
            </a:r>
            <a:r>
              <a:rPr lang="en-GB" sz="2000" dirty="0" err="1">
                <a:solidFill>
                  <a:schemeClr val="hlink"/>
                </a:solidFill>
                <a:latin typeface="Arial" charset="0"/>
              </a:rPr>
              <a:t>Dicke</a:t>
            </a:r>
            <a:r>
              <a:rPr lang="en-GB" sz="2000" dirty="0">
                <a:solidFill>
                  <a:schemeClr val="hlink"/>
                </a:solidFill>
                <a:latin typeface="Arial" charset="0"/>
              </a:rPr>
              <a:t> Bertha’ siege gun (used to reduce Liege in 1914 and </a:t>
            </a:r>
            <a:r>
              <a:rPr lang="en-GB" sz="2000" dirty="0" smtClean="0">
                <a:solidFill>
                  <a:schemeClr val="hlink"/>
                </a:solidFill>
                <a:latin typeface="Arial" charset="0"/>
              </a:rPr>
              <a:t>later shell </a:t>
            </a:r>
            <a:r>
              <a:rPr lang="en-GB" sz="2000" dirty="0">
                <a:solidFill>
                  <a:schemeClr val="hlink"/>
                </a:solidFill>
                <a:latin typeface="Arial" charset="0"/>
              </a:rPr>
              <a:t>Paris)</a:t>
            </a:r>
          </a:p>
        </p:txBody>
      </p:sp>
      <p:pic>
        <p:nvPicPr>
          <p:cNvPr id="26629" name="Picture 5" descr="11_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484313"/>
            <a:ext cx="4164012" cy="316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Dicke_bert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4313"/>
            <a:ext cx="4500562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arteeisenbahnen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8599"/>
            <a:ext cx="8569325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3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333375" y="-187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/>
        </p:nvGraphicFramePr>
        <p:xfrm>
          <a:off x="539750" y="4365625"/>
          <a:ext cx="8280400" cy="1871663"/>
        </p:xfrm>
        <a:graphic>
          <a:graphicData uri="http://schemas.openxmlformats.org/drawingml/2006/table">
            <a:tbl>
              <a:tblPr/>
              <a:tblGrid>
                <a:gridCol w="2205038"/>
                <a:gridCol w="1231900"/>
                <a:gridCol w="1217612"/>
                <a:gridCol w="1393825"/>
                <a:gridCol w="1152525"/>
                <a:gridCol w="10795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(1913 ~ 100)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Metal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Coal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Transport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Building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Textile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1870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7,5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13,9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8,9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20,1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31,9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1880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13,9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24,7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16,1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40,1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1890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23,8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36,9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27,9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45,6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65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1900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47,5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57,5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50,1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67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72,8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1913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10" name="Rectangle 54"/>
          <p:cNvSpPr>
            <a:spLocks noChangeArrowheads="1"/>
          </p:cNvSpPr>
          <p:nvPr/>
        </p:nvSpPr>
        <p:spPr bwMode="auto">
          <a:xfrm>
            <a:off x="611188" y="6380163"/>
            <a:ext cx="8101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1600" dirty="0">
                <a:solidFill>
                  <a:schemeClr val="hlink"/>
                </a:solidFill>
                <a:latin typeface="Arial" charset="0"/>
              </a:rPr>
              <a:t>Hans-Ulrich </a:t>
            </a:r>
            <a:r>
              <a:rPr lang="en-GB" sz="1600" dirty="0" err="1">
                <a:solidFill>
                  <a:schemeClr val="hlink"/>
                </a:solidFill>
                <a:latin typeface="Arial" charset="0"/>
              </a:rPr>
              <a:t>Wehler</a:t>
            </a:r>
            <a:r>
              <a:rPr lang="en-GB" sz="1600" dirty="0">
                <a:solidFill>
                  <a:schemeClr val="hlink"/>
                </a:solidFill>
                <a:latin typeface="Arial" charset="0"/>
              </a:rPr>
              <a:t>, </a:t>
            </a:r>
            <a:r>
              <a:rPr lang="en-GB" sz="1600" i="1" dirty="0">
                <a:solidFill>
                  <a:schemeClr val="hlink"/>
                </a:solidFill>
                <a:latin typeface="Arial" charset="0"/>
              </a:rPr>
              <a:t>Deutsche </a:t>
            </a:r>
            <a:r>
              <a:rPr lang="en-GB" sz="1600" i="1" dirty="0" err="1">
                <a:solidFill>
                  <a:schemeClr val="hlink"/>
                </a:solidFill>
                <a:latin typeface="Arial" charset="0"/>
              </a:rPr>
              <a:t>Gesellschaftsgeschichte</a:t>
            </a:r>
            <a:r>
              <a:rPr lang="en-GB" sz="1600" dirty="0">
                <a:solidFill>
                  <a:schemeClr val="hlink"/>
                </a:solidFill>
                <a:latin typeface="Arial" charset="0"/>
              </a:rPr>
              <a:t>, vol. 3 (Munich, </a:t>
            </a:r>
            <a:r>
              <a:rPr lang="en-GB" sz="1600" dirty="0" smtClean="0">
                <a:solidFill>
                  <a:schemeClr val="hlink"/>
                </a:solidFill>
                <a:latin typeface="Arial" charset="0"/>
              </a:rPr>
              <a:t>1995)</a:t>
            </a:r>
            <a:endParaRPr lang="en-GB" sz="1600" dirty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9512" name="Picture 56" descr="[Grafik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5905500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Urbanisierung2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7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Wahlbenachteiligungspd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38"/>
            <a:ext cx="9144000" cy="656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869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Wages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"/>
            <a:ext cx="9144000" cy="56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68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Roots of the 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Scientific </a:t>
            </a:r>
            <a:r>
              <a:rPr lang="en-US" b="1" dirty="0" smtClean="0">
                <a:solidFill>
                  <a:srgbClr val="FF0000"/>
                </a:solidFill>
              </a:rPr>
              <a:t>Rev </a:t>
            </a:r>
            <a:r>
              <a:rPr lang="en-US" dirty="0" smtClean="0"/>
              <a:t>- first </a:t>
            </a:r>
            <a:r>
              <a:rPr lang="en-US" dirty="0"/>
              <a:t>wave </a:t>
            </a:r>
            <a:r>
              <a:rPr lang="en-US" dirty="0" smtClean="0"/>
              <a:t>of inventions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Age of Exploration </a:t>
            </a:r>
            <a:r>
              <a:rPr lang="en-US" dirty="0" smtClean="0"/>
              <a:t>begat </a:t>
            </a:r>
            <a:r>
              <a:rPr lang="en-US" b="1" dirty="0" smtClean="0">
                <a:solidFill>
                  <a:srgbClr val="FF0000"/>
                </a:solidFill>
              </a:rPr>
              <a:t>Commercial </a:t>
            </a:r>
            <a:r>
              <a:rPr lang="en-US" b="1" dirty="0">
                <a:solidFill>
                  <a:srgbClr val="FF0000"/>
                </a:solidFill>
              </a:rPr>
              <a:t>Revolution</a:t>
            </a:r>
            <a:r>
              <a:rPr lang="en-US" b="1" dirty="0"/>
              <a:t> </a:t>
            </a:r>
            <a:r>
              <a:rPr lang="en-US" dirty="0"/>
              <a:t>(1500-1700</a:t>
            </a:r>
            <a:r>
              <a:rPr lang="en-US" dirty="0" smtClean="0"/>
              <a:t>) - </a:t>
            </a:r>
            <a:r>
              <a:rPr lang="en-US" dirty="0"/>
              <a:t>economic growth of </a:t>
            </a:r>
            <a:r>
              <a:rPr lang="en-US" dirty="0" smtClean="0"/>
              <a:t>Europe</a:t>
            </a:r>
          </a:p>
          <a:p>
            <a:r>
              <a:rPr lang="en-US" dirty="0" smtClean="0"/>
              <a:t>Rise of </a:t>
            </a:r>
            <a:r>
              <a:rPr lang="en-US" b="1" dirty="0" smtClean="0">
                <a:solidFill>
                  <a:srgbClr val="FF0000"/>
                </a:solidFill>
              </a:rPr>
              <a:t>Global Capitalism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Price Revolution </a:t>
            </a:r>
            <a:r>
              <a:rPr lang="en-US" dirty="0"/>
              <a:t>(inflation) stimulated </a:t>
            </a:r>
            <a:r>
              <a:rPr lang="en-US" dirty="0" smtClean="0"/>
              <a:t>production as </a:t>
            </a:r>
            <a:r>
              <a:rPr lang="en-US" dirty="0"/>
              <a:t>producers could get more money for their </a:t>
            </a:r>
            <a:r>
              <a:rPr lang="en-US" dirty="0" smtClean="0"/>
              <a:t>goods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Agricultural Rev </a:t>
            </a:r>
            <a:r>
              <a:rPr lang="en-US" dirty="0" smtClean="0"/>
              <a:t>&amp;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Enclosure </a:t>
            </a:r>
            <a:r>
              <a:rPr lang="en-US" b="1" dirty="0" err="1" smtClean="0">
                <a:solidFill>
                  <a:srgbClr val="FF0000"/>
                </a:solidFill>
              </a:rPr>
              <a:t>Mvmt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Increase </a:t>
            </a:r>
            <a:r>
              <a:rPr lang="en-US" dirty="0"/>
              <a:t>in Europe’s population </a:t>
            </a:r>
          </a:p>
        </p:txBody>
      </p:sp>
    </p:spTree>
    <p:extLst>
      <p:ext uri="{BB962C8B-B14F-4D97-AF65-F5344CB8AC3E}">
        <p14:creationId xmlns:p14="http://schemas.microsoft.com/office/powerpoint/2010/main" val="2415012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11188" y="620713"/>
            <a:ext cx="568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Arial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116013" y="620713"/>
            <a:ext cx="6911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71550" y="1196975"/>
            <a:ext cx="4103688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solidFill>
                  <a:schemeClr val="hlink"/>
                </a:solidFill>
                <a:latin typeface="Arial" charset="0"/>
              </a:rPr>
              <a:t>Centralverband Deutscher Industrieller </a:t>
            </a:r>
            <a:r>
              <a:rPr lang="en-GB">
                <a:solidFill>
                  <a:schemeClr val="hlink"/>
                </a:solidFill>
                <a:latin typeface="Arial" charset="0"/>
              </a:rPr>
              <a:t>1876 (Central Union of German Industrialists)</a:t>
            </a:r>
          </a:p>
          <a:p>
            <a:pPr>
              <a:spcBef>
                <a:spcPct val="50000"/>
              </a:spcBef>
            </a:pPr>
            <a:r>
              <a:rPr lang="en-GB" i="1">
                <a:solidFill>
                  <a:schemeClr val="hlink"/>
                </a:solidFill>
                <a:latin typeface="Arial" charset="0"/>
              </a:rPr>
              <a:t>Bund der Industriellen</a:t>
            </a:r>
            <a:r>
              <a:rPr lang="en-GB">
                <a:solidFill>
                  <a:schemeClr val="hlink"/>
                </a:solidFill>
                <a:latin typeface="Arial" charset="0"/>
              </a:rPr>
              <a:t> 1895 (Union of Industrialists)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chemeClr val="hlink"/>
                </a:solidFill>
                <a:latin typeface="Arial" charset="0"/>
              </a:rPr>
              <a:t>Hansabund 1909</a:t>
            </a:r>
          </a:p>
          <a:p>
            <a:pPr>
              <a:spcBef>
                <a:spcPct val="50000"/>
              </a:spcBef>
            </a:pPr>
            <a:r>
              <a:rPr lang="en-GB" i="1">
                <a:solidFill>
                  <a:schemeClr val="hlink"/>
                </a:solidFill>
                <a:latin typeface="Arial" charset="0"/>
              </a:rPr>
              <a:t>Vereinigung der deutschen Arbeitgeberverbände </a:t>
            </a:r>
            <a:r>
              <a:rPr lang="en-GB">
                <a:solidFill>
                  <a:schemeClr val="hlink"/>
                </a:solidFill>
                <a:latin typeface="Arial" charset="0"/>
              </a:rPr>
              <a:t>1913 (Union of German Employers’ Associations)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472113" y="1268413"/>
            <a:ext cx="367188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chemeClr val="hlink"/>
                </a:solidFill>
                <a:latin typeface="Arial" charset="0"/>
              </a:rPr>
              <a:t>Socialist </a:t>
            </a:r>
            <a:r>
              <a:rPr lang="en-GB" dirty="0">
                <a:solidFill>
                  <a:schemeClr val="hlink"/>
                </a:solidFill>
                <a:latin typeface="Arial" charset="0"/>
              </a:rPr>
              <a:t>“</a:t>
            </a:r>
            <a:r>
              <a:rPr lang="en-GB" dirty="0" err="1">
                <a:solidFill>
                  <a:schemeClr val="hlink"/>
                </a:solidFill>
                <a:latin typeface="Arial" charset="0"/>
              </a:rPr>
              <a:t>Generalkommission</a:t>
            </a:r>
            <a:r>
              <a:rPr lang="en-GB" dirty="0">
                <a:solidFill>
                  <a:schemeClr val="hlink"/>
                </a:solidFill>
                <a:latin typeface="Arial" charset="0"/>
              </a:rPr>
              <a:t>” general commission</a:t>
            </a:r>
          </a:p>
          <a:p>
            <a:pPr>
              <a:spcBef>
                <a:spcPct val="50000"/>
              </a:spcBef>
            </a:pPr>
            <a:r>
              <a:rPr lang="en-GB" dirty="0">
                <a:solidFill>
                  <a:schemeClr val="hlink"/>
                </a:solidFill>
                <a:latin typeface="Arial" charset="0"/>
              </a:rPr>
              <a:t>Christian “</a:t>
            </a:r>
            <a:r>
              <a:rPr lang="en-GB" dirty="0" err="1">
                <a:solidFill>
                  <a:schemeClr val="hlink"/>
                </a:solidFill>
                <a:latin typeface="Arial" charset="0"/>
              </a:rPr>
              <a:t>Gesamtverband</a:t>
            </a:r>
            <a:r>
              <a:rPr lang="en-GB" dirty="0">
                <a:solidFill>
                  <a:schemeClr val="hlink"/>
                </a:solidFill>
                <a:latin typeface="Arial" charset="0"/>
              </a:rPr>
              <a:t>”</a:t>
            </a:r>
          </a:p>
          <a:p>
            <a:pPr>
              <a:spcBef>
                <a:spcPct val="50000"/>
              </a:spcBef>
            </a:pPr>
            <a:endParaRPr lang="en-GB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971550" y="5157788"/>
            <a:ext cx="3671888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hlink"/>
                </a:solidFill>
                <a:latin typeface="Arial" charset="0"/>
              </a:rPr>
              <a:t>Exert pressure on the government and Reichstag deputies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chemeClr val="hlink"/>
                </a:solidFill>
                <a:latin typeface="Arial" charset="0"/>
              </a:rPr>
              <a:t>Successes: Tariffs 1878/79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508625" y="4292600"/>
            <a:ext cx="32400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chemeClr val="hlink"/>
                </a:solidFill>
                <a:latin typeface="Arial" charset="0"/>
              </a:rPr>
              <a:t>Organizing </a:t>
            </a:r>
            <a:r>
              <a:rPr lang="en-GB" dirty="0">
                <a:solidFill>
                  <a:schemeClr val="hlink"/>
                </a:solidFill>
                <a:latin typeface="Arial" charset="0"/>
              </a:rPr>
              <a:t>the working class, representing interests of </a:t>
            </a:r>
            <a:r>
              <a:rPr lang="en-GB" dirty="0" smtClean="0">
                <a:solidFill>
                  <a:schemeClr val="hlink"/>
                </a:solidFill>
                <a:latin typeface="Arial" charset="0"/>
              </a:rPr>
              <a:t>workers</a:t>
            </a:r>
          </a:p>
          <a:p>
            <a:pPr>
              <a:spcBef>
                <a:spcPct val="50000"/>
              </a:spcBef>
            </a:pPr>
            <a:endParaRPr lang="en-GB" dirty="0">
              <a:solidFill>
                <a:schemeClr val="hlink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dirty="0" smtClean="0">
                <a:solidFill>
                  <a:schemeClr val="hlink"/>
                </a:solidFill>
                <a:latin typeface="Arial" charset="0"/>
              </a:rPr>
              <a:t>Successes </a:t>
            </a:r>
            <a:r>
              <a:rPr lang="en-GB" dirty="0">
                <a:solidFill>
                  <a:schemeClr val="hlink"/>
                </a:solidFill>
                <a:latin typeface="Arial" charset="0"/>
              </a:rPr>
              <a:t>– state intervention and “welfare state” </a:t>
            </a: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 rot="5400000">
            <a:off x="1878807" y="4466431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 rot="5400000">
            <a:off x="5869996" y="3187122"/>
            <a:ext cx="1490230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Rectangle 10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>
                <a:solidFill>
                  <a:schemeClr val="hlink"/>
                </a:solidFill>
              </a:rPr>
              <a:t/>
            </a:r>
            <a:br>
              <a:rPr lang="en-GB" sz="3200" dirty="0">
                <a:solidFill>
                  <a:schemeClr val="hlink"/>
                </a:solidFill>
              </a:rPr>
            </a:br>
            <a:r>
              <a:rPr lang="en-GB" sz="3200" dirty="0">
                <a:solidFill>
                  <a:schemeClr val="hlink"/>
                </a:solidFill>
              </a:rPr>
              <a:t>Associations, lobbyism and trade unions</a:t>
            </a:r>
            <a:r>
              <a:rPr lang="en-GB" sz="4000" b="0" dirty="0">
                <a:solidFill>
                  <a:schemeClr val="tx1"/>
                </a:solidFill>
                <a:effectLst/>
              </a:rPr>
              <a:t/>
            </a:r>
            <a:br>
              <a:rPr lang="en-GB" sz="4000" b="0" dirty="0">
                <a:solidFill>
                  <a:schemeClr val="tx1"/>
                </a:solidFill>
                <a:effectLst/>
              </a:rPr>
            </a:br>
            <a:endParaRPr lang="en-GB" sz="4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1293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  <p:bldP spid="33798" grpId="0"/>
      <p:bldP spid="33799" grpId="0"/>
      <p:bldP spid="33800" grpId="0" animBg="1"/>
      <p:bldP spid="3380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New Class Structure</a:t>
            </a:r>
          </a:p>
          <a:p>
            <a:pPr lvl="1"/>
            <a:r>
              <a:rPr lang="en-US" sz="2400" dirty="0" smtClean="0"/>
              <a:t>Replaced the traditional social hierarchy </a:t>
            </a:r>
          </a:p>
          <a:p>
            <a:pPr lvl="1"/>
            <a:r>
              <a:rPr lang="en-US" sz="2400" dirty="0" smtClean="0"/>
              <a:t>Rise of the </a:t>
            </a:r>
            <a:r>
              <a:rPr lang="en-US" sz="2400" b="1" dirty="0" smtClean="0">
                <a:solidFill>
                  <a:srgbClr val="FF0000"/>
                </a:solidFill>
              </a:rPr>
              <a:t>bourgeoisie</a:t>
            </a:r>
          </a:p>
          <a:p>
            <a:pPr lvl="2"/>
            <a:r>
              <a:rPr lang="en-US" dirty="0" smtClean="0"/>
              <a:t>Upper bourgeoisie: great bankers, merchants, and industrialists who demanded free enterprise and high tariffs.</a:t>
            </a:r>
          </a:p>
          <a:p>
            <a:pPr lvl="2"/>
            <a:r>
              <a:rPr lang="en-US" dirty="0" smtClean="0"/>
              <a:t>Lower bourgeoisie (</a:t>
            </a:r>
            <a:r>
              <a:rPr lang="en-US" b="1" dirty="0" smtClean="0">
                <a:solidFill>
                  <a:srgbClr val="FF0000"/>
                </a:solidFill>
              </a:rPr>
              <a:t>petite bourgeoisie</a:t>
            </a:r>
            <a:r>
              <a:rPr lang="en-US" dirty="0" smtClean="0"/>
              <a:t>): small industrialists, merchants, and professional men who demanded stability and security from the government</a:t>
            </a:r>
            <a:endParaRPr lang="en-US" b="1" dirty="0" smtClean="0"/>
          </a:p>
          <a:p>
            <a:r>
              <a:rPr lang="en-US" sz="2400" dirty="0" smtClean="0"/>
              <a:t>New opportunities for certain groups</a:t>
            </a:r>
          </a:p>
          <a:p>
            <a:pPr lvl="1"/>
            <a:r>
              <a:rPr lang="en-US" sz="2400" dirty="0" smtClean="0"/>
              <a:t>Protestants and Jews - banking  in France </a:t>
            </a:r>
          </a:p>
          <a:p>
            <a:pPr lvl="1"/>
            <a:r>
              <a:rPr lang="en-US" sz="2400" dirty="0" smtClean="0"/>
              <a:t>Quakers and Scots in England, then U.S.</a:t>
            </a:r>
          </a:p>
          <a:p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3437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Social Mobility</a:t>
            </a:r>
          </a:p>
          <a:p>
            <a:pPr lvl="1"/>
            <a:r>
              <a:rPr lang="en-US" sz="3200" dirty="0" smtClean="0"/>
              <a:t>Demise of the skilled artisan</a:t>
            </a:r>
          </a:p>
          <a:p>
            <a:pPr lvl="1"/>
            <a:r>
              <a:rPr lang="en-US" sz="3200" dirty="0" smtClean="0"/>
              <a:t>Skilled vs. Unskilled Laborers </a:t>
            </a:r>
          </a:p>
          <a:p>
            <a:pPr lvl="1"/>
            <a:r>
              <a:rPr lang="en-US" sz="3200" dirty="0" smtClean="0"/>
              <a:t>Demand for education vs. cost of education</a:t>
            </a:r>
          </a:p>
          <a:p>
            <a:pPr lvl="1"/>
            <a:r>
              <a:rPr lang="en-US" sz="3200" dirty="0" smtClean="0"/>
              <a:t>In England by 1830 and Germany in 1860, leading industrialists were more likely to have inherited their businesses.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9575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Producer → </a:t>
            </a:r>
            <a:r>
              <a:rPr lang="en-US" dirty="0" smtClean="0">
                <a:solidFill>
                  <a:srgbClr val="FF0000"/>
                </a:solidFill>
              </a:rPr>
              <a:t>Consumer Society</a:t>
            </a:r>
          </a:p>
          <a:p>
            <a:pPr lvl="1"/>
            <a:r>
              <a:rPr lang="en-US" dirty="0" smtClean="0"/>
              <a:t>Between 1820 and 1850, real wages and consumption of average worker rose by 50%</a:t>
            </a:r>
          </a:p>
          <a:p>
            <a:pPr lvl="2"/>
            <a:r>
              <a:rPr lang="en-US" dirty="0" smtClean="0"/>
              <a:t>Only 5% between 1780 and 1820</a:t>
            </a:r>
          </a:p>
          <a:p>
            <a:pPr lvl="1"/>
            <a:r>
              <a:rPr lang="en-US" sz="3200" dirty="0" smtClean="0"/>
              <a:t>Vast amounts of food, clothing and energy were produced and distributed to the workers of the world</a:t>
            </a:r>
          </a:p>
          <a:p>
            <a:pPr lvl="1"/>
            <a:r>
              <a:rPr lang="en-US" sz="3200" dirty="0" smtClean="0"/>
              <a:t>Luxuries more commonplace</a:t>
            </a:r>
          </a:p>
          <a:p>
            <a:r>
              <a:rPr lang="en-US" dirty="0" smtClean="0"/>
              <a:t>But…average work week ↑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25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Urbanization</a:t>
            </a:r>
          </a:p>
          <a:p>
            <a:pPr lvl="1"/>
            <a:r>
              <a:rPr lang="en-US" sz="3600" dirty="0" smtClean="0"/>
              <a:t>1785,  3  British cities &gt; 50,000</a:t>
            </a:r>
          </a:p>
          <a:p>
            <a:pPr lvl="1"/>
            <a:r>
              <a:rPr lang="en-US" sz="3600" dirty="0" smtClean="0"/>
              <a:t>1820, 31 British cities &gt; 50,000 </a:t>
            </a:r>
          </a:p>
          <a:p>
            <a:pPr lvl="1"/>
            <a:r>
              <a:rPr lang="en-US" sz="3600" dirty="0" smtClean="0"/>
              <a:t>Largest population transfer in human history</a:t>
            </a:r>
          </a:p>
          <a:p>
            <a:r>
              <a:rPr lang="en-US" sz="3600" dirty="0" smtClean="0"/>
              <a:t>Environmental Damage </a:t>
            </a:r>
          </a:p>
          <a:p>
            <a:r>
              <a:rPr lang="en-US" sz="3600" dirty="0" smtClean="0"/>
              <a:t>Life-expectancy increased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21083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Wage economy </a:t>
            </a:r>
          </a:p>
          <a:p>
            <a:r>
              <a:rPr lang="en-US" dirty="0"/>
              <a:t>Family structure and gender roles</a:t>
            </a:r>
          </a:p>
          <a:p>
            <a:r>
              <a:rPr lang="en-US" dirty="0" smtClean="0"/>
              <a:t>Factory towns</a:t>
            </a:r>
          </a:p>
          <a:p>
            <a:r>
              <a:rPr lang="en-US" dirty="0" smtClean="0"/>
              <a:t>Travel</a:t>
            </a:r>
          </a:p>
          <a:p>
            <a:r>
              <a:rPr lang="en-GB" dirty="0"/>
              <a:t>Clearer distinction between ‘work’ and ‘leisure</a:t>
            </a:r>
            <a:r>
              <a:rPr lang="en-GB" dirty="0" smtClean="0"/>
              <a:t>’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480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Alienation</a:t>
            </a:r>
            <a:endParaRPr lang="en-US" dirty="0"/>
          </a:p>
          <a:p>
            <a:r>
              <a:rPr lang="en-US" dirty="0" smtClean="0"/>
              <a:t>Class consciousness</a:t>
            </a:r>
          </a:p>
          <a:p>
            <a:r>
              <a:rPr lang="en-US" dirty="0" smtClean="0"/>
              <a:t>Workers began to unite for political action…</a:t>
            </a:r>
          </a:p>
          <a:p>
            <a:r>
              <a:rPr lang="en-US" dirty="0" smtClean="0"/>
              <a:t>Imperialism…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9463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the IR: Proletarian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800" dirty="0" smtClean="0"/>
              <a:t>S &amp; D </a:t>
            </a:r>
            <a:r>
              <a:rPr lang="en-US" sz="3800" dirty="0"/>
              <a:t>of </a:t>
            </a:r>
            <a:r>
              <a:rPr lang="en-US" sz="3800" dirty="0" smtClean="0"/>
              <a:t>labor</a:t>
            </a:r>
          </a:p>
          <a:p>
            <a:r>
              <a:rPr lang="en-US" sz="3800" dirty="0"/>
              <a:t>14 hours a </a:t>
            </a:r>
            <a:r>
              <a:rPr lang="en-US" sz="3800" dirty="0" smtClean="0"/>
              <a:t>day</a:t>
            </a:r>
          </a:p>
          <a:p>
            <a:r>
              <a:rPr lang="en-US" sz="3800" dirty="0"/>
              <a:t>Working conditions </a:t>
            </a:r>
            <a:endParaRPr lang="en-US" sz="3800" dirty="0" smtClean="0"/>
          </a:p>
          <a:p>
            <a:r>
              <a:rPr lang="en-US" sz="3800" dirty="0"/>
              <a:t>Low wages, particularly for women and </a:t>
            </a:r>
            <a:r>
              <a:rPr lang="en-US" sz="3800" dirty="0" smtClean="0"/>
              <a:t>children</a:t>
            </a:r>
          </a:p>
          <a:p>
            <a:r>
              <a:rPr lang="en-US" sz="3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Poorhouses</a:t>
            </a:r>
            <a:r>
              <a:rPr lang="en-US" sz="3800" b="1" dirty="0"/>
              <a:t> </a:t>
            </a:r>
            <a:r>
              <a:rPr lang="en-US" sz="3800" dirty="0"/>
              <a:t>emerged </a:t>
            </a:r>
            <a:endParaRPr lang="en-US" sz="3800" dirty="0" smtClean="0"/>
          </a:p>
          <a:p>
            <a:r>
              <a:rPr lang="en-US" sz="3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Friedrich Engels </a:t>
            </a:r>
            <a:r>
              <a:rPr lang="en-US" sz="3800" dirty="0"/>
              <a:t>(1820-1895) lashed </a:t>
            </a:r>
            <a:r>
              <a:rPr lang="en-US" sz="3800" dirty="0" smtClean="0"/>
              <a:t>out in </a:t>
            </a:r>
            <a:r>
              <a:rPr lang="en-US" sz="3800" i="1" dirty="0"/>
              <a:t>The Condition of the </a:t>
            </a:r>
            <a:r>
              <a:rPr lang="en-US" sz="3800" i="1" dirty="0" smtClean="0"/>
              <a:t>Working</a:t>
            </a:r>
            <a:r>
              <a:rPr lang="en-US" sz="3800" dirty="0" smtClean="0"/>
              <a:t> </a:t>
            </a:r>
            <a:r>
              <a:rPr lang="en-US" sz="3800" i="1" dirty="0" smtClean="0"/>
              <a:t>Class </a:t>
            </a:r>
            <a:r>
              <a:rPr lang="en-US" sz="3800" i="1" dirty="0"/>
              <a:t>in England </a:t>
            </a:r>
            <a:r>
              <a:rPr lang="en-US" sz="3800" dirty="0"/>
              <a:t>(1844</a:t>
            </a:r>
            <a:r>
              <a:rPr lang="en-US" sz="3800" dirty="0" smtClean="0"/>
              <a:t>)</a:t>
            </a:r>
          </a:p>
          <a:p>
            <a:pPr lvl="1"/>
            <a:r>
              <a:rPr lang="en-US" sz="3800" dirty="0" smtClean="0"/>
              <a:t>“</a:t>
            </a:r>
            <a:r>
              <a:rPr lang="en-US" sz="3800" dirty="0"/>
              <a:t>I charge the English middle classes with </a:t>
            </a:r>
            <a:r>
              <a:rPr lang="en-US" sz="3800" dirty="0" smtClean="0"/>
              <a:t>mass murder</a:t>
            </a:r>
            <a:r>
              <a:rPr lang="en-US" sz="3800" dirty="0"/>
              <a:t>, wholesale robbery, and all the </a:t>
            </a:r>
            <a:r>
              <a:rPr lang="en-US" sz="3800" dirty="0" smtClean="0"/>
              <a:t>other crimes </a:t>
            </a:r>
            <a:r>
              <a:rPr lang="en-US" sz="3800" dirty="0"/>
              <a:t>in the calendar.”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26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the IR: Proletarian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Combination Acts </a:t>
            </a:r>
            <a:r>
              <a:rPr lang="en-US" sz="2600" dirty="0"/>
              <a:t>(1799</a:t>
            </a:r>
            <a:r>
              <a:rPr lang="en-US" sz="2600" dirty="0" smtClean="0"/>
              <a:t>) - </a:t>
            </a:r>
            <a:r>
              <a:rPr lang="en-US" sz="2600" dirty="0"/>
              <a:t>Parliament prohibited labor </a:t>
            </a:r>
            <a:r>
              <a:rPr lang="en-US" sz="2600" dirty="0" smtClean="0"/>
              <a:t>unions</a:t>
            </a:r>
          </a:p>
          <a:p>
            <a:pPr lvl="1"/>
            <a:r>
              <a:rPr lang="en-US" sz="2600" dirty="0" smtClean="0"/>
              <a:t>Fear </a:t>
            </a:r>
            <a:r>
              <a:rPr lang="en-US" sz="2600" dirty="0"/>
              <a:t>of radicalism in the </a:t>
            </a:r>
            <a:r>
              <a:rPr lang="en-US" sz="2600" dirty="0" smtClean="0"/>
              <a:t>French Rev</a:t>
            </a:r>
          </a:p>
          <a:p>
            <a:pPr lvl="1"/>
            <a:r>
              <a:rPr lang="en-US" sz="2600" dirty="0" smtClean="0"/>
              <a:t>Repealed </a:t>
            </a:r>
            <a:r>
              <a:rPr lang="en-US" sz="2600" dirty="0"/>
              <a:t>in 1824 </a:t>
            </a:r>
            <a:endParaRPr lang="en-US" sz="2600" dirty="0" smtClean="0"/>
          </a:p>
          <a:p>
            <a:r>
              <a:rPr lang="en-US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Robert Owen </a:t>
            </a:r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dirty="0" smtClean="0"/>
              <a:t>in 1834 - </a:t>
            </a:r>
            <a:r>
              <a:rPr lang="en-US" sz="2600" dirty="0"/>
              <a:t>Grand National Consolidated Trades </a:t>
            </a:r>
            <a:r>
              <a:rPr lang="en-US" sz="2600" dirty="0" smtClean="0"/>
              <a:t>Union in Scotland</a:t>
            </a:r>
          </a:p>
          <a:p>
            <a:pPr lvl="1"/>
            <a:r>
              <a:rPr lang="en-US" sz="2600" dirty="0" smtClean="0"/>
              <a:t>Health, safety, hours</a:t>
            </a:r>
          </a:p>
          <a:p>
            <a:pPr lvl="1"/>
            <a:r>
              <a:rPr lang="en-US" sz="2600" dirty="0" smtClean="0"/>
              <a:t>Experimented </a:t>
            </a:r>
            <a:r>
              <a:rPr lang="en-US" sz="2600" dirty="0"/>
              <a:t>with </a:t>
            </a:r>
            <a:r>
              <a:rPr lang="en-US" sz="2600" dirty="0" smtClean="0"/>
              <a:t>utopian </a:t>
            </a:r>
            <a:r>
              <a:rPr lang="en-US" sz="2600" dirty="0"/>
              <a:t>cooperative/socialist </a:t>
            </a:r>
            <a:r>
              <a:rPr lang="en-US" sz="2600" dirty="0" smtClean="0"/>
              <a:t>communities</a:t>
            </a:r>
          </a:p>
          <a:p>
            <a:pPr lvl="2"/>
            <a:r>
              <a:rPr lang="en-US" sz="2600" dirty="0" smtClean="0"/>
              <a:t>Failed</a:t>
            </a:r>
          </a:p>
          <a:p>
            <a:r>
              <a:rPr lang="en-US" sz="2600" dirty="0" smtClean="0"/>
              <a:t>Craft Unions for skilled laborers 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854245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the IR: Proletarian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Chartists </a:t>
            </a:r>
            <a:r>
              <a:rPr lang="en-US" dirty="0" smtClean="0"/>
              <a:t>sought universal male suffrage. </a:t>
            </a:r>
          </a:p>
          <a:p>
            <a:r>
              <a:rPr lang="en-US" dirty="0"/>
              <a:t>Unions </a:t>
            </a:r>
            <a:r>
              <a:rPr lang="en-US" dirty="0" smtClean="0"/>
              <a:t>campaigned</a:t>
            </a:r>
          </a:p>
          <a:p>
            <a:pPr lvl="1"/>
            <a:r>
              <a:rPr lang="en-US" dirty="0" smtClean="0"/>
              <a:t>10 hour days</a:t>
            </a:r>
          </a:p>
          <a:p>
            <a:pPr lvl="1"/>
            <a:r>
              <a:rPr lang="en-US" dirty="0" smtClean="0"/>
              <a:t>Duty free imports</a:t>
            </a:r>
          </a:p>
          <a:p>
            <a:pPr lvl="1"/>
            <a:r>
              <a:rPr lang="en-US" dirty="0" smtClean="0"/>
              <a:t>Cheap bread </a:t>
            </a:r>
          </a:p>
          <a:p>
            <a:pPr lvl="1"/>
            <a:r>
              <a:rPr lang="en-US" dirty="0" smtClean="0"/>
              <a:t>Safety </a:t>
            </a:r>
          </a:p>
          <a:p>
            <a:pPr lvl="1"/>
            <a:r>
              <a:rPr lang="en-US" dirty="0" smtClean="0"/>
              <a:t>Child labor (even though children were doing much of same work they did in the cottage industry, conditions in factories were</a:t>
            </a:r>
            <a:r>
              <a:rPr lang="en-US" i="1" dirty="0" smtClean="0"/>
              <a:t> </a:t>
            </a:r>
            <a:r>
              <a:rPr lang="en-US" dirty="0" smtClean="0"/>
              <a:t>worse). Coal mines!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Saddler Commission </a:t>
            </a:r>
            <a:r>
              <a:rPr lang="en-US" dirty="0" smtClean="0"/>
              <a:t>investigation…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08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Proto-industrialization: </a:t>
            </a:r>
            <a:br>
              <a:rPr lang="en-US" b="1" dirty="0"/>
            </a:br>
            <a:r>
              <a:rPr lang="en-US" b="1" dirty="0" smtClean="0"/>
              <a:t>Cottage </a:t>
            </a:r>
            <a:r>
              <a:rPr lang="en-US" b="1" dirty="0"/>
              <a:t>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Rural industry was a major pillar of Europe’s </a:t>
            </a:r>
            <a:r>
              <a:rPr lang="en-US" dirty="0" smtClean="0"/>
              <a:t>growing economy </a:t>
            </a:r>
            <a:r>
              <a:rPr lang="en-US" dirty="0"/>
              <a:t>in </a:t>
            </a:r>
            <a:r>
              <a:rPr lang="en-US" dirty="0" smtClean="0"/>
              <a:t>18th century</a:t>
            </a:r>
          </a:p>
          <a:p>
            <a:r>
              <a:rPr lang="en-US" dirty="0" smtClean="0"/>
              <a:t>Merchants </a:t>
            </a:r>
            <a:r>
              <a:rPr lang="en-US" dirty="0"/>
              <a:t>sought cheap rural labor </a:t>
            </a:r>
            <a:r>
              <a:rPr lang="en-US" dirty="0" smtClean="0"/>
              <a:t>rather than </a:t>
            </a:r>
            <a:r>
              <a:rPr lang="en-US" dirty="0"/>
              <a:t>paying guild members in towns higher fees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Cottage industry </a:t>
            </a:r>
            <a:r>
              <a:rPr lang="en-US" b="1" dirty="0" smtClean="0"/>
              <a:t>- </a:t>
            </a:r>
            <a:r>
              <a:rPr lang="en-US" dirty="0" smtClean="0"/>
              <a:t>Merchant-capitalist would provide raw materials (e.g. raw wool). Home manufacturers would “</a:t>
            </a:r>
            <a:r>
              <a:rPr lang="en-US" b="1" dirty="0" smtClean="0">
                <a:solidFill>
                  <a:srgbClr val="FF0000"/>
                </a:solidFill>
              </a:rPr>
              <a:t>put out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Workers sent it back finished</a:t>
            </a:r>
          </a:p>
          <a:p>
            <a:pPr lvl="1"/>
            <a:r>
              <a:rPr lang="en-US" dirty="0" smtClean="0"/>
              <a:t>Family enterprise</a:t>
            </a:r>
          </a:p>
          <a:p>
            <a:pPr lvl="1"/>
            <a:r>
              <a:rPr lang="en-US" dirty="0" smtClean="0"/>
              <a:t>Paid by piece (</a:t>
            </a:r>
            <a:r>
              <a:rPr lang="en-US" dirty="0" smtClean="0">
                <a:solidFill>
                  <a:srgbClr val="FF0000"/>
                </a:solidFill>
              </a:rPr>
              <a:t>piecework</a:t>
            </a:r>
            <a:r>
              <a:rPr lang="en-US" dirty="0" smtClean="0"/>
              <a:t>)</a:t>
            </a:r>
          </a:p>
          <a:p>
            <a:r>
              <a:rPr lang="en-US" dirty="0" smtClean="0"/>
              <a:t>Textiles</a:t>
            </a:r>
            <a:r>
              <a:rPr lang="en-US" dirty="0"/>
              <a:t>, knives, </a:t>
            </a:r>
            <a:r>
              <a:rPr lang="en-US" dirty="0" smtClean="0"/>
              <a:t>forks, housewares</a:t>
            </a:r>
            <a:r>
              <a:rPr lang="en-US" dirty="0"/>
              <a:t>, buttons, gloves, </a:t>
            </a:r>
            <a:r>
              <a:rPr lang="en-US" dirty="0" smtClean="0"/>
              <a:t>clocks, and musical instruments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428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Effects of the IR: </a:t>
            </a:r>
            <a:r>
              <a:rPr lang="en-US" dirty="0" err="1" smtClean="0"/>
              <a:t>Gov</a:t>
            </a:r>
            <a:r>
              <a:rPr lang="en-US" dirty="0" smtClean="0"/>
              <a:t>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Factory Act of 1833</a:t>
            </a:r>
          </a:p>
          <a:p>
            <a:r>
              <a:rPr lang="en-US" dirty="0" smtClean="0"/>
              <a:t>Limited </a:t>
            </a:r>
            <a:r>
              <a:rPr lang="en-US" dirty="0"/>
              <a:t>workday for </a:t>
            </a:r>
            <a:r>
              <a:rPr lang="en-US" dirty="0" smtClean="0"/>
              <a:t>children </a:t>
            </a:r>
            <a:r>
              <a:rPr lang="en-US" dirty="0"/>
              <a:t>9-13 to </a:t>
            </a:r>
            <a:r>
              <a:rPr lang="en-US" dirty="0" smtClean="0"/>
              <a:t>8/day</a:t>
            </a:r>
          </a:p>
          <a:p>
            <a:r>
              <a:rPr lang="en-US" dirty="0"/>
              <a:t>14-18 to 12 </a:t>
            </a:r>
            <a:r>
              <a:rPr lang="en-US" dirty="0" smtClean="0"/>
              <a:t>hours</a:t>
            </a:r>
          </a:p>
          <a:p>
            <a:r>
              <a:rPr lang="en-US" dirty="0"/>
              <a:t>Prohibited hiring children </a:t>
            </a:r>
            <a:r>
              <a:rPr lang="en-US" dirty="0" smtClean="0"/>
              <a:t>&lt; 9</a:t>
            </a:r>
          </a:p>
          <a:p>
            <a:r>
              <a:rPr lang="en-US" dirty="0" smtClean="0"/>
              <a:t>Children to </a:t>
            </a:r>
            <a:r>
              <a:rPr lang="en-US" dirty="0"/>
              <a:t>elementary </a:t>
            </a:r>
            <a:r>
              <a:rPr lang="en-US" dirty="0" smtClean="0"/>
              <a:t>schools that factory </a:t>
            </a:r>
            <a:r>
              <a:rPr lang="en-US" dirty="0"/>
              <a:t>owners </a:t>
            </a:r>
            <a:r>
              <a:rPr lang="en-US" dirty="0" smtClean="0"/>
              <a:t>required </a:t>
            </a:r>
            <a:r>
              <a:rPr lang="en-US" dirty="0"/>
              <a:t>to </a:t>
            </a:r>
            <a:r>
              <a:rPr lang="en-US" dirty="0" smtClean="0"/>
              <a:t>establish</a:t>
            </a:r>
          </a:p>
          <a:p>
            <a:r>
              <a:rPr lang="en-US" dirty="0"/>
              <a:t>Ironically, helped destroy the pattern </a:t>
            </a:r>
            <a:r>
              <a:rPr lang="en-US" dirty="0" smtClean="0"/>
              <a:t>of families </a:t>
            </a:r>
            <a:r>
              <a:rPr lang="en-US" dirty="0"/>
              <a:t>working </a:t>
            </a:r>
            <a:r>
              <a:rPr lang="en-US" dirty="0" smtClean="0"/>
              <a:t>together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935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IR: </a:t>
            </a:r>
            <a:r>
              <a:rPr lang="en-US" dirty="0" err="1" smtClean="0"/>
              <a:t>Gov</a:t>
            </a:r>
            <a:r>
              <a:rPr lang="en-US" dirty="0" smtClean="0"/>
              <a:t>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Mines Act of 1842</a:t>
            </a:r>
            <a:r>
              <a:rPr lang="en-US" sz="2400" dirty="0" smtClean="0"/>
              <a:t>: prohibited </a:t>
            </a:r>
            <a:r>
              <a:rPr lang="en-US" sz="2400" dirty="0"/>
              <a:t>all boys </a:t>
            </a:r>
            <a:r>
              <a:rPr lang="en-US" sz="2400" dirty="0" smtClean="0"/>
              <a:t>and girls &lt; 10 </a:t>
            </a:r>
            <a:r>
              <a:rPr lang="en-US" sz="2400" dirty="0"/>
              <a:t>from working </a:t>
            </a:r>
            <a:r>
              <a:rPr lang="en-US" sz="2400" dirty="0" smtClean="0"/>
              <a:t>underground</a:t>
            </a:r>
          </a:p>
          <a:p>
            <a:endParaRPr lang="en-US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5715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1674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the IR: </a:t>
            </a:r>
            <a:r>
              <a:rPr lang="en-US" dirty="0" smtClean="0">
                <a:solidFill>
                  <a:srgbClr val="FF0000"/>
                </a:solidFill>
              </a:rPr>
              <a:t>Luddite</a:t>
            </a:r>
            <a:r>
              <a:rPr lang="en-US" dirty="0" smtClean="0"/>
              <a:t> Reactionaries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Violent </a:t>
            </a:r>
            <a:r>
              <a:rPr lang="en-US" dirty="0"/>
              <a:t>group of irate workers who </a:t>
            </a:r>
            <a:r>
              <a:rPr lang="en-US" dirty="0" smtClean="0"/>
              <a:t>blamed industrialism </a:t>
            </a:r>
            <a:r>
              <a:rPr lang="en-US" dirty="0"/>
              <a:t>for threatening their </a:t>
            </a:r>
            <a:r>
              <a:rPr lang="en-US" dirty="0" smtClean="0"/>
              <a:t>jobs</a:t>
            </a:r>
          </a:p>
          <a:p>
            <a:r>
              <a:rPr lang="en-US" dirty="0" smtClean="0"/>
              <a:t>Attacked </a:t>
            </a:r>
            <a:r>
              <a:rPr lang="en-US" dirty="0"/>
              <a:t>factories in northern England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3424004"/>
            <a:ext cx="2566987" cy="324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www.cottontimes.co.uk/cottonpix/luddi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248274"/>
            <a:ext cx="3581400" cy="343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73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Impact of IR: Socialism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French scholar </a:t>
            </a:r>
            <a:r>
              <a:rPr lang="en-US" b="1" dirty="0" smtClean="0">
                <a:solidFill>
                  <a:srgbClr val="FF0000"/>
                </a:solidFill>
              </a:rPr>
              <a:t>Charles Fourier</a:t>
            </a:r>
            <a:r>
              <a:rPr lang="en-US" dirty="0" smtClean="0"/>
              <a:t>, in his 1808 book </a:t>
            </a:r>
            <a:r>
              <a:rPr lang="en-US" i="1" dirty="0" smtClean="0"/>
              <a:t>The Social Destiny of Man</a:t>
            </a:r>
            <a:endParaRPr lang="en-US" dirty="0" smtClean="0"/>
          </a:p>
          <a:p>
            <a:pPr lvl="1"/>
            <a:r>
              <a:rPr lang="en-US" dirty="0" smtClean="0"/>
              <a:t>"truth and commerce are as incompatible as Jesus and Satan.“</a:t>
            </a:r>
          </a:p>
          <a:p>
            <a:pPr lvl="1"/>
            <a:r>
              <a:rPr lang="en-US" dirty="0" smtClean="0"/>
              <a:t>Karl Marx called him "utopian“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Robert Owen</a:t>
            </a:r>
            <a:r>
              <a:rPr lang="en-US" dirty="0" smtClean="0"/>
              <a:t>, Welsh manager of spinning factory in Manchester</a:t>
            </a:r>
          </a:p>
          <a:p>
            <a:pPr lvl="1"/>
            <a:r>
              <a:rPr lang="en-US" dirty="0" smtClean="0"/>
              <a:t>Married into an industrial family and became owner of several mills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mployed children as young as 5</a:t>
            </a:r>
          </a:p>
          <a:p>
            <a:pPr lvl="1"/>
            <a:r>
              <a:rPr lang="en-US" dirty="0" smtClean="0"/>
              <a:t>Est. schools and reformed child labor,  eliminating harsh punishments. </a:t>
            </a:r>
          </a:p>
          <a:p>
            <a:pPr lvl="1"/>
            <a:r>
              <a:rPr lang="en-US" dirty="0" smtClean="0"/>
              <a:t>Demanded a "new moral order“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460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Intellectual Impact of IR: Socialism </a:t>
            </a:r>
          </a:p>
        </p:txBody>
      </p:sp>
      <p:pic>
        <p:nvPicPr>
          <p:cNvPr id="4" name="Picture 6" descr="Mar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09" y="1267691"/>
            <a:ext cx="4622353" cy="542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itusozluk.com/image/friedrich-engels_59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8" y="4114800"/>
            <a:ext cx="2286000" cy="257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9/97/Hegel.jpg/220px-Heg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8" y="1267690"/>
            <a:ext cx="2286000" cy="261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7239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Intellectual Impact of IR: Socialism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Demand for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emocracy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Scientific Thinking &amp; </a:t>
            </a:r>
            <a:r>
              <a:rPr lang="en-US" dirty="0" err="1"/>
              <a:t>Fetishization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Science</a:t>
            </a:r>
          </a:p>
          <a:p>
            <a:pPr lvl="1"/>
            <a:r>
              <a:rPr lang="en-US" dirty="0"/>
              <a:t>Man can control nature</a:t>
            </a:r>
          </a:p>
          <a:p>
            <a:pPr lvl="1"/>
            <a:r>
              <a:rPr lang="en-US" dirty="0"/>
              <a:t>Man can control his nature: psychology and sociology born</a:t>
            </a:r>
          </a:p>
          <a:p>
            <a:pPr lvl="1"/>
            <a:r>
              <a:rPr lang="en-US" dirty="0"/>
              <a:t>Man can control his life: Pasteur &amp; Germ Theory…The rise of modern medicine</a:t>
            </a:r>
          </a:p>
          <a:p>
            <a:pPr lvl="1"/>
            <a:r>
              <a:rPr lang="en-US" dirty="0"/>
              <a:t>Darwin</a:t>
            </a:r>
          </a:p>
          <a:p>
            <a:r>
              <a:rPr lang="en-US" dirty="0"/>
              <a:t>Quasi Scientific Thinking: </a:t>
            </a:r>
            <a:r>
              <a:rPr lang="en-US" dirty="0">
                <a:solidFill>
                  <a:srgbClr val="FF0000"/>
                </a:solidFill>
              </a:rPr>
              <a:t>Social Darwinism</a:t>
            </a:r>
          </a:p>
          <a:p>
            <a:r>
              <a:rPr lang="en-US" dirty="0">
                <a:solidFill>
                  <a:srgbClr val="FF0000"/>
                </a:solidFill>
              </a:rPr>
              <a:t>Realism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Naturalism</a:t>
            </a:r>
            <a:r>
              <a:rPr lang="en-US" dirty="0"/>
              <a:t> in art &amp; lit </a:t>
            </a:r>
          </a:p>
          <a:p>
            <a:pPr lvl="1"/>
            <a:r>
              <a:rPr lang="en-US" dirty="0"/>
              <a:t>Monet</a:t>
            </a:r>
          </a:p>
          <a:p>
            <a:pPr lvl="1"/>
            <a:r>
              <a:rPr lang="en-US" dirty="0"/>
              <a:t>Zola, Tolstoy, Dostoyevsky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977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Intellectual Impact of IR: Socialism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Relativism</a:t>
            </a:r>
            <a:r>
              <a:rPr lang="en-US" dirty="0" smtClean="0"/>
              <a:t>: Einstein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Psychological Uncertainty</a:t>
            </a:r>
          </a:p>
          <a:p>
            <a:pPr lvl="1"/>
            <a:r>
              <a:rPr lang="en-US" dirty="0"/>
              <a:t>Freud: human behavior was irrational, unconscious, and </a:t>
            </a:r>
            <a:r>
              <a:rPr lang="en-US" dirty="0" smtClean="0"/>
              <a:t>instinctual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Social Uncertainty</a:t>
            </a:r>
          </a:p>
          <a:p>
            <a:pPr lvl="1"/>
            <a:r>
              <a:rPr lang="en-US" dirty="0" smtClean="0"/>
              <a:t>Nietzsche </a:t>
            </a:r>
            <a:r>
              <a:rPr lang="en-US" dirty="0"/>
              <a:t>&amp; Disenchantment: “God is dead” and “Society”, also dead, will not save you</a:t>
            </a:r>
          </a:p>
          <a:p>
            <a:r>
              <a:rPr lang="en-US" dirty="0" smtClean="0"/>
              <a:t>Fear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Social </a:t>
            </a:r>
            <a:r>
              <a:rPr lang="en-US" dirty="0" smtClean="0">
                <a:solidFill>
                  <a:srgbClr val="FF0000"/>
                </a:solidFill>
              </a:rPr>
              <a:t>Disintegration</a:t>
            </a:r>
            <a:r>
              <a:rPr lang="en-US" dirty="0" smtClean="0"/>
              <a:t>: Durkheim</a:t>
            </a:r>
          </a:p>
          <a:p>
            <a:pPr lvl="1"/>
            <a:r>
              <a:rPr lang="en-US" dirty="0"/>
              <a:t>industrial society </a:t>
            </a:r>
            <a:r>
              <a:rPr lang="en-US" dirty="0" smtClean="0"/>
              <a:t>weakened social 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3738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Impact of IR: </a:t>
            </a:r>
            <a:r>
              <a:rPr lang="en-US" dirty="0" smtClean="0">
                <a:solidFill>
                  <a:srgbClr val="FF0000"/>
                </a:solidFill>
              </a:rPr>
              <a:t>Positivism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H</a:t>
            </a:r>
            <a:r>
              <a:rPr lang="en-US" sz="2000" b="1" dirty="0" smtClean="0"/>
              <a:t>umanity is moving through three stages: </a:t>
            </a:r>
            <a:br>
              <a:rPr lang="en-US" sz="2000" b="1" dirty="0" smtClean="0"/>
            </a:br>
            <a:r>
              <a:rPr lang="en-US" sz="2000" b="1" dirty="0" smtClean="0"/>
              <a:t>1. Theological: humans attribute all phenomena to gods or the supernatural</a:t>
            </a:r>
            <a:br>
              <a:rPr lang="en-US" sz="2000" b="1" dirty="0" smtClean="0"/>
            </a:br>
            <a:r>
              <a:rPr lang="en-US" sz="2000" b="1" dirty="0" smtClean="0"/>
              <a:t>2. Metaphysical: humans attribute things to abstract ideas</a:t>
            </a:r>
            <a:br>
              <a:rPr lang="en-US" sz="2000" b="1" dirty="0" smtClean="0"/>
            </a:br>
            <a:r>
              <a:rPr lang="en-US" sz="2000" b="1" dirty="0" smtClean="0"/>
              <a:t>3. Positive: humans attribute things to scientific fact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3" b="23475"/>
          <a:stretch/>
        </p:blipFill>
        <p:spPr bwMode="auto">
          <a:xfrm>
            <a:off x="258236" y="2971801"/>
            <a:ext cx="8885764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7018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1. Why was England the first country to industrialize?</a:t>
            </a:r>
          </a:p>
          <a:p>
            <a:pPr marL="0" indent="0">
              <a:buNone/>
            </a:pPr>
            <a:r>
              <a:rPr lang="en-US" sz="2000" dirty="0"/>
              <a:t>2. Analyze the role proto-industrialization played in setting the stage for the</a:t>
            </a:r>
          </a:p>
          <a:p>
            <a:pPr marL="0" indent="0">
              <a:buNone/>
            </a:pPr>
            <a:r>
              <a:rPr lang="en-US" sz="2000" dirty="0"/>
              <a:t>Industrial Revolution.</a:t>
            </a:r>
          </a:p>
          <a:p>
            <a:pPr marL="0" indent="0">
              <a:buNone/>
            </a:pPr>
            <a:r>
              <a:rPr lang="en-US" sz="2000" dirty="0"/>
              <a:t>3. Compare and contrast the Industrial Revolution in England with the </a:t>
            </a:r>
            <a:r>
              <a:rPr lang="en-US" sz="2000" dirty="0" smtClean="0"/>
              <a:t>industrial countries </a:t>
            </a:r>
            <a:r>
              <a:rPr lang="en-US" sz="2000" dirty="0"/>
              <a:t>on the continent.</a:t>
            </a:r>
          </a:p>
          <a:p>
            <a:pPr marL="0" indent="0">
              <a:buNone/>
            </a:pPr>
            <a:r>
              <a:rPr lang="en-US" sz="2000" dirty="0"/>
              <a:t>4. Analyze ways in which the Industrial Revolution altered the social fabric of</a:t>
            </a:r>
          </a:p>
          <a:p>
            <a:pPr marL="0" indent="0">
              <a:buNone/>
            </a:pPr>
            <a:r>
              <a:rPr lang="en-US" sz="2000" dirty="0"/>
              <a:t>European society.</a:t>
            </a:r>
          </a:p>
          <a:p>
            <a:pPr marL="0" indent="0">
              <a:buNone/>
            </a:pPr>
            <a:r>
              <a:rPr lang="en-US" sz="2000" dirty="0"/>
              <a:t>5. Analyze the impact of the Industrial Revolution on the following groups:</a:t>
            </a:r>
          </a:p>
          <a:p>
            <a:pPr marL="0" indent="0">
              <a:buNone/>
            </a:pPr>
            <a:r>
              <a:rPr lang="en-US" sz="2000" dirty="0"/>
              <a:t>· Women</a:t>
            </a:r>
          </a:p>
          <a:p>
            <a:pPr marL="0" indent="0">
              <a:buNone/>
            </a:pPr>
            <a:r>
              <a:rPr lang="en-US" sz="2000" dirty="0"/>
              <a:t>· Children</a:t>
            </a:r>
          </a:p>
          <a:p>
            <a:pPr marL="0" indent="0">
              <a:buNone/>
            </a:pPr>
            <a:r>
              <a:rPr lang="en-US" sz="2000" dirty="0"/>
              <a:t>· Middle Class</a:t>
            </a:r>
          </a:p>
          <a:p>
            <a:pPr marL="0" indent="0">
              <a:buNone/>
            </a:pPr>
            <a:r>
              <a:rPr lang="en-US" sz="2000" dirty="0"/>
              <a:t>· Proletariat</a:t>
            </a:r>
          </a:p>
          <a:p>
            <a:pPr marL="0" indent="0">
              <a:buNone/>
            </a:pPr>
            <a:r>
              <a:rPr lang="en-US" sz="2000" dirty="0"/>
              <a:t>· Peasantry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909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the cottage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Constant disputes </a:t>
            </a:r>
            <a:r>
              <a:rPr lang="en-US" sz="2800" dirty="0" smtClean="0"/>
              <a:t>b/w </a:t>
            </a:r>
            <a:r>
              <a:rPr lang="en-US" sz="2800" dirty="0"/>
              <a:t>cottagers </a:t>
            </a:r>
            <a:r>
              <a:rPr lang="en-US" sz="2800" dirty="0" smtClean="0"/>
              <a:t>and merchants over </a:t>
            </a:r>
            <a:r>
              <a:rPr lang="en-US" sz="2800" dirty="0"/>
              <a:t>weights of materials </a:t>
            </a:r>
            <a:r>
              <a:rPr lang="en-US" sz="2800" dirty="0" smtClean="0"/>
              <a:t>and quality </a:t>
            </a:r>
            <a:r>
              <a:rPr lang="en-US" sz="2800" dirty="0"/>
              <a:t>of </a:t>
            </a:r>
            <a:r>
              <a:rPr lang="en-US" sz="2800" dirty="0" smtClean="0"/>
              <a:t>cloth</a:t>
            </a:r>
          </a:p>
          <a:p>
            <a:r>
              <a:rPr lang="en-US" sz="2800" dirty="0"/>
              <a:t>Rural </a:t>
            </a:r>
            <a:r>
              <a:rPr lang="en-US" sz="2800" dirty="0" smtClean="0"/>
              <a:t>labor disorganized &amp; unpredictable </a:t>
            </a:r>
            <a:endParaRPr lang="en-US" sz="2800" dirty="0"/>
          </a:p>
          <a:p>
            <a:endParaRPr lang="en-US" dirty="0"/>
          </a:p>
        </p:txBody>
      </p:sp>
      <p:pic>
        <p:nvPicPr>
          <p:cNvPr id="6146" name="Picture 2" descr="http://womenintheinformaleconomy.files.wordpress.com/2010/11/homework-england-19002.jpg?w=6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480816"/>
            <a:ext cx="4051135" cy="322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80815"/>
            <a:ext cx="4267200" cy="322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81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Proto-industrial </a:t>
            </a:r>
            <a:r>
              <a:rPr lang="en-US" dirty="0"/>
              <a:t>technology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15240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1733</a:t>
            </a:r>
            <a:r>
              <a:rPr lang="en-US" dirty="0"/>
              <a:t>, John Kay: </a:t>
            </a:r>
            <a:r>
              <a:rPr lang="en-US" dirty="0">
                <a:solidFill>
                  <a:srgbClr val="FF0000"/>
                </a:solidFill>
              </a:rPr>
              <a:t>flying shuttle </a:t>
            </a:r>
            <a:r>
              <a:rPr lang="en-US" dirty="0"/>
              <a:t>enabled </a:t>
            </a:r>
            <a:r>
              <a:rPr lang="en-US" dirty="0" smtClean="0"/>
              <a:t>weaver to </a:t>
            </a:r>
            <a:r>
              <a:rPr lang="en-US" dirty="0"/>
              <a:t>throw shuttle back and </a:t>
            </a:r>
            <a:r>
              <a:rPr lang="en-US" dirty="0" smtClean="0"/>
              <a:t>forth between </a:t>
            </a:r>
            <a:r>
              <a:rPr lang="en-US" dirty="0"/>
              <a:t>threads with one hand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284287"/>
          </a:xfrm>
        </p:spPr>
        <p:txBody>
          <a:bodyPr>
            <a:normAutofit fontScale="92500"/>
          </a:bodyPr>
          <a:lstStyle/>
          <a:p>
            <a:r>
              <a:rPr lang="en-US" dirty="0"/>
              <a:t>1764, James Hargreaves invented the </a:t>
            </a:r>
            <a:r>
              <a:rPr lang="en-US" dirty="0" smtClean="0">
                <a:solidFill>
                  <a:srgbClr val="FF0000"/>
                </a:solidFill>
              </a:rPr>
              <a:t>spinning jenny</a:t>
            </a:r>
            <a:r>
              <a:rPr lang="en-US" dirty="0" smtClean="0"/>
              <a:t> </a:t>
            </a:r>
            <a:r>
              <a:rPr lang="en-US" dirty="0"/>
              <a:t>which mechanized the spinning wheel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24" y="3048000"/>
            <a:ext cx="418681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55144"/>
            <a:ext cx="3505200" cy="305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755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Proto-industrial technology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436688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/>
              <a:t>1769, Richard Arkwright invented the </a:t>
            </a:r>
            <a:r>
              <a:rPr lang="en-US" sz="3800" dirty="0">
                <a:solidFill>
                  <a:srgbClr val="FF0000"/>
                </a:solidFill>
              </a:rPr>
              <a:t>water frame</a:t>
            </a:r>
            <a:r>
              <a:rPr lang="en-US" sz="3800" dirty="0"/>
              <a:t>, which improved thread spinning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1" y="1295400"/>
            <a:ext cx="4191000" cy="1371600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sz="2800" dirty="0" smtClean="0"/>
              <a:t>1779</a:t>
            </a:r>
            <a:r>
              <a:rPr lang="en-US" sz="2800" dirty="0"/>
              <a:t>, Samuel Crompton invented the </a:t>
            </a:r>
            <a:r>
              <a:rPr lang="en-US" sz="2800" dirty="0">
                <a:solidFill>
                  <a:srgbClr val="FF0000"/>
                </a:solidFill>
              </a:rPr>
              <a:t>spinning mule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276600"/>
            <a:ext cx="422456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92121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435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/>
              <a:t>Why </a:t>
            </a:r>
          </a:p>
          <a:p>
            <a:pPr marL="0" indent="0" algn="ctr">
              <a:buNone/>
            </a:pPr>
            <a:r>
              <a:rPr lang="en-US" sz="9600" dirty="0" smtClean="0"/>
              <a:t>England?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78182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2227</Words>
  <Application>Microsoft Office PowerPoint</Application>
  <PresentationFormat>On-screen Show (4:3)</PresentationFormat>
  <Paragraphs>385</Paragraphs>
  <Slides>58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The Industrial Revolution:  1780-1850</vt:lpstr>
      <vt:lpstr>Lecture Outline </vt:lpstr>
      <vt:lpstr>Overview of the Industrial Revolution</vt:lpstr>
      <vt:lpstr>Roots of the Industrial Revolution</vt:lpstr>
      <vt:lpstr>Proto-industrialization:  Cottage Industry</vt:lpstr>
      <vt:lpstr>Problems with the cottage industry</vt:lpstr>
      <vt:lpstr>Proto-industrial technology </vt:lpstr>
      <vt:lpstr>Proto-industrial technology </vt:lpstr>
      <vt:lpstr>PowerPoint Presentation</vt:lpstr>
      <vt:lpstr>England was First </vt:lpstr>
      <vt:lpstr>England was First: Agricultural Rev</vt:lpstr>
      <vt:lpstr>England was First: Capital Supply</vt:lpstr>
      <vt:lpstr>England was First: Entrepreneurialism </vt:lpstr>
      <vt:lpstr>England was First: Colonial Empire</vt:lpstr>
      <vt:lpstr>England was First: Steam engines and coal</vt:lpstr>
      <vt:lpstr>England was First: Transportation Rev</vt:lpstr>
      <vt:lpstr>England was First: The Rails</vt:lpstr>
      <vt:lpstr>England was First: “Liberal” Government </vt:lpstr>
      <vt:lpstr>Great Britain in 1850</vt:lpstr>
      <vt:lpstr>Spread of the Industrial Revolution</vt:lpstr>
      <vt:lpstr>Spread of the Industrial Revolution</vt:lpstr>
      <vt:lpstr>Spread of the Industrial Revolution</vt:lpstr>
      <vt:lpstr>Spread of the Industrial Revolution</vt:lpstr>
      <vt:lpstr>PowerPoint Presentation</vt:lpstr>
      <vt:lpstr>The Second IR: Germany’s First Economic Miracle</vt:lpstr>
      <vt:lpstr>Blood &amp; Iron</vt:lpstr>
      <vt:lpstr>Blood &amp; Iron Revisited </vt:lpstr>
      <vt:lpstr>Germany’s First Economic Miracle</vt:lpstr>
      <vt:lpstr>Germany’s First Economic Miracle</vt:lpstr>
      <vt:lpstr>Germany’s First Economic Miracle</vt:lpstr>
      <vt:lpstr>Famous companies/industrialists</vt:lpstr>
      <vt:lpstr>Electrical industry - Siemens</vt:lpstr>
      <vt:lpstr>Steel – Krupp of Essen</vt:lpstr>
      <vt:lpstr>Krupp &amp; munitions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Associations, lobbyism and trade unions </vt:lpstr>
      <vt:lpstr>Effects of the IR</vt:lpstr>
      <vt:lpstr>Effects of the IR</vt:lpstr>
      <vt:lpstr>Effects of the IR</vt:lpstr>
      <vt:lpstr>Effects of the IR</vt:lpstr>
      <vt:lpstr>Effects of the IR</vt:lpstr>
      <vt:lpstr>Effects of the IR</vt:lpstr>
      <vt:lpstr>Effects of the IR: Proletarian Reactions</vt:lpstr>
      <vt:lpstr>Effects of the IR: Proletarian Reactions</vt:lpstr>
      <vt:lpstr>Effects of the IR: Proletarian Reactions</vt:lpstr>
      <vt:lpstr>Effects of the IR: Gov Response</vt:lpstr>
      <vt:lpstr>Effects of the IR: Gov Response</vt:lpstr>
      <vt:lpstr>Effects of the IR: Luddite Reactionaries</vt:lpstr>
      <vt:lpstr>Intellectual Impact of IR: Socialism </vt:lpstr>
      <vt:lpstr>Intellectual Impact of IR: Socialism </vt:lpstr>
      <vt:lpstr>Intellectual Impact of IR: Socialism </vt:lpstr>
      <vt:lpstr>Intellectual Impact of IR: Socialism </vt:lpstr>
      <vt:lpstr>Intellectual Impact of IR: Positivism  </vt:lpstr>
      <vt:lpstr>Discussion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Industrial Revolution: 1780-1850</dc:title>
  <dc:creator>Daniel Lazar</dc:creator>
  <cp:lastModifiedBy>Daniel Lazar</cp:lastModifiedBy>
  <cp:revision>44</cp:revision>
  <dcterms:created xsi:type="dcterms:W3CDTF">2012-08-30T12:00:28Z</dcterms:created>
  <dcterms:modified xsi:type="dcterms:W3CDTF">2012-09-08T13:15:05Z</dcterms:modified>
</cp:coreProperties>
</file>