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4"/>
  </p:notesMasterIdLst>
  <p:sldIdLst>
    <p:sldId id="35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35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8866100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2505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8788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5334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391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6978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7708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46856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84704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0374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56370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7832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91144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0635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10811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5597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0053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9225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22001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4416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2601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50673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4522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12305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5931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73429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22537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02755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54324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97796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49861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59486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57844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043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4826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66257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43519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98347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55304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56345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50768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86864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38910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34809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9060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23608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21895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06301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5526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74554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2500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25648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0319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97743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522531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334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61431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30047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203315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7A04D9-F6F5-854D-BB7E-0BA86F45332B}" type="slidenum">
              <a:rPr lang="en-US" smtClean="0"/>
              <a:t>79</a:t>
            </a:fld>
            <a:endParaRPr lang="en-US" dirty="0"/>
          </a:p>
        </p:txBody>
      </p:sp>
    </p:spTree>
    <p:extLst>
      <p:ext uri="{BB962C8B-B14F-4D97-AF65-F5344CB8AC3E}">
        <p14:creationId xmlns:p14="http://schemas.microsoft.com/office/powerpoint/2010/main" val="426689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68427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622435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403868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437985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027884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635784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1170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83300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857501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202074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912660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92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1701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de"/>
              <a:t>thanks so much adam</a:t>
            </a:r>
          </a:p>
        </p:txBody>
      </p:sp>
    </p:spTree>
    <p:extLst>
      <p:ext uri="{BB962C8B-B14F-4D97-AF65-F5344CB8AC3E}">
        <p14:creationId xmlns:p14="http://schemas.microsoft.com/office/powerpoint/2010/main" val="289486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rtl="0">
              <a:spcBef>
                <a:spcPts val="0"/>
              </a:spcBef>
              <a:buSzPct val="100000"/>
              <a:defRPr sz="5200"/>
            </a:lvl1pPr>
            <a:lvl2pPr algn="ctr" rtl="0">
              <a:spcBef>
                <a:spcPts val="0"/>
              </a:spcBef>
              <a:buSzPct val="100000"/>
              <a:defRPr sz="5200"/>
            </a:lvl2pPr>
            <a:lvl3pPr algn="ctr" rtl="0">
              <a:spcBef>
                <a:spcPts val="0"/>
              </a:spcBef>
              <a:buSzPct val="100000"/>
              <a:defRPr sz="5200"/>
            </a:lvl3pPr>
            <a:lvl4pPr algn="ctr" rtl="0">
              <a:spcBef>
                <a:spcPts val="0"/>
              </a:spcBef>
              <a:buSzPct val="100000"/>
              <a:defRPr sz="5200"/>
            </a:lvl4pPr>
            <a:lvl5pPr algn="ctr" rtl="0">
              <a:spcBef>
                <a:spcPts val="0"/>
              </a:spcBef>
              <a:buSzPct val="100000"/>
              <a:defRPr sz="5200"/>
            </a:lvl5pPr>
            <a:lvl6pPr algn="ctr" rtl="0">
              <a:spcBef>
                <a:spcPts val="0"/>
              </a:spcBef>
              <a:buSzPct val="100000"/>
              <a:defRPr sz="5200"/>
            </a:lvl6pPr>
            <a:lvl7pPr algn="ctr" rtl="0">
              <a:spcBef>
                <a:spcPts val="0"/>
              </a:spcBef>
              <a:buSzPct val="100000"/>
              <a:defRPr sz="5200"/>
            </a:lvl7pPr>
            <a:lvl8pPr algn="ctr" rtl="0">
              <a:spcBef>
                <a:spcPts val="0"/>
              </a:spcBef>
              <a:buSzPct val="100000"/>
              <a:defRPr sz="5200"/>
            </a:lvl8pPr>
            <a:lvl9pPr algn="ctr" rtl="0">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800"/>
            </a:lvl1pPr>
            <a:lvl2pPr algn="ctr" rtl="0">
              <a:lnSpc>
                <a:spcPct val="100000"/>
              </a:lnSpc>
              <a:spcBef>
                <a:spcPts val="0"/>
              </a:spcBef>
              <a:spcAft>
                <a:spcPts val="0"/>
              </a:spcAft>
              <a:buSzPct val="100000"/>
              <a:buNone/>
              <a:defRPr sz="2800"/>
            </a:lvl2pPr>
            <a:lvl3pPr algn="ctr" rtl="0">
              <a:lnSpc>
                <a:spcPct val="100000"/>
              </a:lnSpc>
              <a:spcBef>
                <a:spcPts val="0"/>
              </a:spcBef>
              <a:spcAft>
                <a:spcPts val="0"/>
              </a:spcAft>
              <a:buSzPct val="100000"/>
              <a:buNone/>
              <a:defRPr sz="2800"/>
            </a:lvl3pPr>
            <a:lvl4pPr algn="ctr" rtl="0">
              <a:lnSpc>
                <a:spcPct val="100000"/>
              </a:lnSpc>
              <a:spcBef>
                <a:spcPts val="0"/>
              </a:spcBef>
              <a:spcAft>
                <a:spcPts val="0"/>
              </a:spcAft>
              <a:buSzPct val="100000"/>
              <a:buNone/>
              <a:defRPr sz="2800"/>
            </a:lvl4pPr>
            <a:lvl5pPr algn="ctr" rtl="0">
              <a:lnSpc>
                <a:spcPct val="100000"/>
              </a:lnSpc>
              <a:spcBef>
                <a:spcPts val="0"/>
              </a:spcBef>
              <a:spcAft>
                <a:spcPts val="0"/>
              </a:spcAft>
              <a:buSzPct val="100000"/>
              <a:buNone/>
              <a:defRPr sz="2800"/>
            </a:lvl5pPr>
            <a:lvl6pPr algn="ctr" rtl="0">
              <a:lnSpc>
                <a:spcPct val="100000"/>
              </a:lnSpc>
              <a:spcBef>
                <a:spcPts val="0"/>
              </a:spcBef>
              <a:spcAft>
                <a:spcPts val="0"/>
              </a:spcAft>
              <a:buSzPct val="100000"/>
              <a:buNone/>
              <a:defRPr sz="2800"/>
            </a:lvl6pPr>
            <a:lvl7pPr algn="ctr" rtl="0">
              <a:lnSpc>
                <a:spcPct val="100000"/>
              </a:lnSpc>
              <a:spcBef>
                <a:spcPts val="0"/>
              </a:spcBef>
              <a:spcAft>
                <a:spcPts val="0"/>
              </a:spcAft>
              <a:buSzPct val="100000"/>
              <a:buNone/>
              <a:defRPr sz="2800"/>
            </a:lvl7pPr>
            <a:lvl8pPr algn="ctr" rtl="0">
              <a:lnSpc>
                <a:spcPct val="100000"/>
              </a:lnSpc>
              <a:spcBef>
                <a:spcPts val="0"/>
              </a:spcBef>
              <a:spcAft>
                <a:spcPts val="0"/>
              </a:spcAft>
              <a:buSzPct val="100000"/>
              <a:buNone/>
              <a:defRPr sz="2800"/>
            </a:lvl8pPr>
            <a:lvl9pPr algn="ctr" rtl="0">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rtl="0">
              <a:spcBef>
                <a:spcPts val="0"/>
              </a:spcBef>
              <a:buSzPct val="100000"/>
              <a:defRPr sz="12000"/>
            </a:lvl1pPr>
            <a:lvl2pPr algn="ctr" rtl="0">
              <a:spcBef>
                <a:spcPts val="0"/>
              </a:spcBef>
              <a:buSzPct val="100000"/>
              <a:defRPr sz="12000"/>
            </a:lvl2pPr>
            <a:lvl3pPr algn="ctr" rtl="0">
              <a:spcBef>
                <a:spcPts val="0"/>
              </a:spcBef>
              <a:buSzPct val="100000"/>
              <a:defRPr sz="12000"/>
            </a:lvl3pPr>
            <a:lvl4pPr algn="ctr" rtl="0">
              <a:spcBef>
                <a:spcPts val="0"/>
              </a:spcBef>
              <a:buSzPct val="100000"/>
              <a:defRPr sz="12000"/>
            </a:lvl4pPr>
            <a:lvl5pPr algn="ctr" rtl="0">
              <a:spcBef>
                <a:spcPts val="0"/>
              </a:spcBef>
              <a:buSzPct val="100000"/>
              <a:defRPr sz="12000"/>
            </a:lvl5pPr>
            <a:lvl6pPr algn="ctr" rtl="0">
              <a:spcBef>
                <a:spcPts val="0"/>
              </a:spcBef>
              <a:buSzPct val="100000"/>
              <a:defRPr sz="12000"/>
            </a:lvl6pPr>
            <a:lvl7pPr algn="ctr" rtl="0">
              <a:spcBef>
                <a:spcPts val="0"/>
              </a:spcBef>
              <a:buSzPct val="100000"/>
              <a:defRPr sz="12000"/>
            </a:lvl7pPr>
            <a:lvl8pPr algn="ctr" rtl="0">
              <a:spcBef>
                <a:spcPts val="0"/>
              </a:spcBef>
              <a:buSzPct val="100000"/>
              <a:defRPr sz="12000"/>
            </a:lvl8pPr>
            <a:lvl9pPr algn="ctr" rtl="0">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6AE5343-EB86-4A8A-8B6C-63C7031EAE05}" type="datetimeFigureOut">
              <a:rPr lang="en-US" smtClean="0"/>
              <a:t>12/9/2015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E7AB99-E549-4EAF-A3BB-0405C14F9DE1}" type="slidenum">
              <a:rPr lang="en-US" smtClean="0"/>
              <a:t>‹#›</a:t>
            </a:fld>
            <a:endParaRPr lang="en-US"/>
          </a:p>
        </p:txBody>
      </p:sp>
    </p:spTree>
    <p:extLst>
      <p:ext uri="{BB962C8B-B14F-4D97-AF65-F5344CB8AC3E}">
        <p14:creationId xmlns:p14="http://schemas.microsoft.com/office/powerpoint/2010/main" val="39656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rtl="0">
              <a:spcBef>
                <a:spcPts val="0"/>
              </a:spcBef>
              <a:buSzPct val="100000"/>
              <a:defRPr sz="3600"/>
            </a:lvl1pPr>
            <a:lvl2pPr algn="ctr" rtl="0">
              <a:spcBef>
                <a:spcPts val="0"/>
              </a:spcBef>
              <a:buSzPct val="100000"/>
              <a:defRPr sz="3600"/>
            </a:lvl2pPr>
            <a:lvl3pPr algn="ctr" rtl="0">
              <a:spcBef>
                <a:spcPts val="0"/>
              </a:spcBef>
              <a:buSzPct val="100000"/>
              <a:defRPr sz="3600"/>
            </a:lvl3pPr>
            <a:lvl4pPr algn="ctr" rtl="0">
              <a:spcBef>
                <a:spcPts val="0"/>
              </a:spcBef>
              <a:buSzPct val="100000"/>
              <a:defRPr sz="3600"/>
            </a:lvl4pPr>
            <a:lvl5pPr algn="ctr" rtl="0">
              <a:spcBef>
                <a:spcPts val="0"/>
              </a:spcBef>
              <a:buSzPct val="100000"/>
              <a:defRPr sz="3600"/>
            </a:lvl5pPr>
            <a:lvl6pPr algn="ctr" rtl="0">
              <a:spcBef>
                <a:spcPts val="0"/>
              </a:spcBef>
              <a:buSzPct val="100000"/>
              <a:defRPr sz="3600"/>
            </a:lvl6pPr>
            <a:lvl7pPr algn="ctr" rtl="0">
              <a:spcBef>
                <a:spcPts val="0"/>
              </a:spcBef>
              <a:buSzPct val="100000"/>
              <a:defRPr sz="3600"/>
            </a:lvl7pPr>
            <a:lvl8pPr algn="ctr" rtl="0">
              <a:spcBef>
                <a:spcPts val="0"/>
              </a:spcBef>
              <a:buSzPct val="100000"/>
              <a:defRPr sz="3600"/>
            </a:lvl8pPr>
            <a:lvl9pPr algn="ctr" rtl="0">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rtl="0">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a:t>
            </a:fld>
            <a:endParaRPr lang="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rtl="0">
              <a:spcBef>
                <a:spcPts val="0"/>
              </a:spcBef>
              <a:buClr>
                <a:schemeClr val="dk1"/>
              </a:buClr>
              <a:buSzPct val="100000"/>
              <a:buNone/>
              <a:defRPr sz="2800">
                <a:solidFill>
                  <a:schemeClr val="dk1"/>
                </a:solidFill>
              </a:defRPr>
            </a:lvl1pPr>
            <a:lvl2pPr rtl="0">
              <a:spcBef>
                <a:spcPts val="0"/>
              </a:spcBef>
              <a:buClr>
                <a:schemeClr val="dk1"/>
              </a:buClr>
              <a:buSzPct val="100000"/>
              <a:buNone/>
              <a:defRPr sz="2800">
                <a:solidFill>
                  <a:schemeClr val="dk1"/>
                </a:solidFill>
              </a:defRPr>
            </a:lvl2pPr>
            <a:lvl3pPr rtl="0">
              <a:spcBef>
                <a:spcPts val="0"/>
              </a:spcBef>
              <a:buClr>
                <a:schemeClr val="dk1"/>
              </a:buClr>
              <a:buSzPct val="100000"/>
              <a:buNone/>
              <a:defRPr sz="2800">
                <a:solidFill>
                  <a:schemeClr val="dk1"/>
                </a:solidFill>
              </a:defRPr>
            </a:lvl3pPr>
            <a:lvl4pPr rtl="0">
              <a:spcBef>
                <a:spcPts val="0"/>
              </a:spcBef>
              <a:buClr>
                <a:schemeClr val="dk1"/>
              </a:buClr>
              <a:buSzPct val="100000"/>
              <a:buNone/>
              <a:defRPr sz="2800">
                <a:solidFill>
                  <a:schemeClr val="dk1"/>
                </a:solidFill>
              </a:defRPr>
            </a:lvl4pPr>
            <a:lvl5pPr rtl="0">
              <a:spcBef>
                <a:spcPts val="0"/>
              </a:spcBef>
              <a:buClr>
                <a:schemeClr val="dk1"/>
              </a:buClr>
              <a:buSzPct val="100000"/>
              <a:buNone/>
              <a:defRPr sz="2800">
                <a:solidFill>
                  <a:schemeClr val="dk1"/>
                </a:solidFill>
              </a:defRPr>
            </a:lvl5pPr>
            <a:lvl6pPr rtl="0">
              <a:spcBef>
                <a:spcPts val="0"/>
              </a:spcBef>
              <a:buClr>
                <a:schemeClr val="dk1"/>
              </a:buClr>
              <a:buSzPct val="100000"/>
              <a:buNone/>
              <a:defRPr sz="2800">
                <a:solidFill>
                  <a:schemeClr val="dk1"/>
                </a:solidFill>
              </a:defRPr>
            </a:lvl6pPr>
            <a:lvl7pPr rtl="0">
              <a:spcBef>
                <a:spcPts val="0"/>
              </a:spcBef>
              <a:buClr>
                <a:schemeClr val="dk1"/>
              </a:buClr>
              <a:buSzPct val="100000"/>
              <a:buNone/>
              <a:defRPr sz="2800">
                <a:solidFill>
                  <a:schemeClr val="dk1"/>
                </a:solidFill>
              </a:defRPr>
            </a:lvl7pPr>
            <a:lvl8pPr rtl="0">
              <a:spcBef>
                <a:spcPts val="0"/>
              </a:spcBef>
              <a:buClr>
                <a:schemeClr val="dk1"/>
              </a:buClr>
              <a:buSzPct val="100000"/>
              <a:buNone/>
              <a:defRPr sz="2800">
                <a:solidFill>
                  <a:schemeClr val="dk1"/>
                </a:solidFill>
              </a:defRPr>
            </a:lvl8pPr>
            <a:lvl9pPr rtl="0">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defRPr sz="1800">
                <a:solidFill>
                  <a:schemeClr val="dk2"/>
                </a:solidFill>
              </a:defRPr>
            </a:lvl1pPr>
            <a:lvl2pPr rtl="0">
              <a:lnSpc>
                <a:spcPct val="115000"/>
              </a:lnSpc>
              <a:spcBef>
                <a:spcPts val="0"/>
              </a:spcBef>
              <a:spcAft>
                <a:spcPts val="1600"/>
              </a:spcAft>
              <a:buClr>
                <a:schemeClr val="dk2"/>
              </a:buClr>
              <a:defRPr>
                <a:solidFill>
                  <a:schemeClr val="dk2"/>
                </a:solidFill>
              </a:defRPr>
            </a:lvl2pPr>
            <a:lvl3pPr rtl="0">
              <a:lnSpc>
                <a:spcPct val="115000"/>
              </a:lnSpc>
              <a:spcBef>
                <a:spcPts val="0"/>
              </a:spcBef>
              <a:spcAft>
                <a:spcPts val="1600"/>
              </a:spcAft>
              <a:buClr>
                <a:schemeClr val="dk2"/>
              </a:buClr>
              <a:defRPr>
                <a:solidFill>
                  <a:schemeClr val="dk2"/>
                </a:solidFill>
              </a:defRPr>
            </a:lvl3pPr>
            <a:lvl4pPr rtl="0">
              <a:lnSpc>
                <a:spcPct val="115000"/>
              </a:lnSpc>
              <a:spcBef>
                <a:spcPts val="0"/>
              </a:spcBef>
              <a:spcAft>
                <a:spcPts val="1600"/>
              </a:spcAft>
              <a:buClr>
                <a:schemeClr val="dk2"/>
              </a:buClr>
              <a:defRPr>
                <a:solidFill>
                  <a:schemeClr val="dk2"/>
                </a:solidFill>
              </a:defRPr>
            </a:lvl4pPr>
            <a:lvl5pPr rtl="0">
              <a:lnSpc>
                <a:spcPct val="115000"/>
              </a:lnSpc>
              <a:spcBef>
                <a:spcPts val="0"/>
              </a:spcBef>
              <a:spcAft>
                <a:spcPts val="1600"/>
              </a:spcAft>
              <a:buClr>
                <a:schemeClr val="dk2"/>
              </a:buClr>
              <a:defRPr>
                <a:solidFill>
                  <a:schemeClr val="dk2"/>
                </a:solidFill>
              </a:defRPr>
            </a:lvl5pPr>
            <a:lvl6pPr rtl="0">
              <a:lnSpc>
                <a:spcPct val="115000"/>
              </a:lnSpc>
              <a:spcBef>
                <a:spcPts val="0"/>
              </a:spcBef>
              <a:spcAft>
                <a:spcPts val="1600"/>
              </a:spcAft>
              <a:buClr>
                <a:schemeClr val="dk2"/>
              </a:buClr>
              <a:defRPr>
                <a:solidFill>
                  <a:schemeClr val="dk2"/>
                </a:solidFill>
              </a:defRPr>
            </a:lvl6pPr>
            <a:lvl7pPr rtl="0">
              <a:lnSpc>
                <a:spcPct val="115000"/>
              </a:lnSpc>
              <a:spcBef>
                <a:spcPts val="0"/>
              </a:spcBef>
              <a:spcAft>
                <a:spcPts val="1600"/>
              </a:spcAft>
              <a:buClr>
                <a:schemeClr val="dk2"/>
              </a:buClr>
              <a:defRPr>
                <a:solidFill>
                  <a:schemeClr val="dk2"/>
                </a:solidFill>
              </a:defRPr>
            </a:lvl7pPr>
            <a:lvl8pPr rtl="0">
              <a:lnSpc>
                <a:spcPct val="115000"/>
              </a:lnSpc>
              <a:spcBef>
                <a:spcPts val="0"/>
              </a:spcBef>
              <a:spcAft>
                <a:spcPts val="1600"/>
              </a:spcAft>
              <a:buClr>
                <a:schemeClr val="dk2"/>
              </a:buClr>
              <a:defRPr>
                <a:solidFill>
                  <a:schemeClr val="dk2"/>
                </a:solidFill>
              </a:defRPr>
            </a:lvl8pPr>
            <a:lvl9pPr rtl="0">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de" sz="1000">
                <a:solidFill>
                  <a:schemeClr val="dk2"/>
                </a:solidFill>
              </a:rPr>
              <a:t>‹#›</a:t>
            </a:fld>
            <a:endParaRPr lang="de"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8" Type="http://schemas.openxmlformats.org/officeDocument/2006/relationships/hyperlink" Target="http://www.csun.edu/~djl73050/ws300/legacy.html" TargetMode="External"/><Relationship Id="rId13" Type="http://schemas.openxmlformats.org/officeDocument/2006/relationships/hyperlink" Target="http://ir.uiowa.edu/cgi/viewcontent.cgi?article=1247&amp;context=ijls" TargetMode="External"/><Relationship Id="rId3" Type="http://schemas.openxmlformats.org/officeDocument/2006/relationships/hyperlink" Target="https://en.wikipedia.org/wiki/Mary_Wollstonecraft" TargetMode="External"/><Relationship Id="rId7" Type="http://schemas.openxmlformats.org/officeDocument/2006/relationships/hyperlink" Target="http://www.umich.edu/~ece/student_projects/wollstonecraft/vindicationm.html" TargetMode="External"/><Relationship Id="rId12" Type="http://schemas.openxmlformats.org/officeDocument/2006/relationships/hyperlink" Target="http://images.google.de/imgres?imgurl=http://1.bp.blogspot.com/_7S6koRX0l1w/RuHeo8KmfzI/AAAAAAAABbI/H7cNM5kVPTw/s400/MaryW.jpg&amp;imgrefurl=http://gadsircomics.blogspot.com/2007_09_01_archive.html&amp;h=323&amp;w=340&amp;tbnid=_rh6C-SNjPbtyM:&amp;docid=kCGu_qjZiEofTM&amp;ei=E4JYVs6VMKG6ygOM_L7gAQ&amp;tbm=isch&amp;iact=rc&amp;uact=3&amp;page=1&amp;start=0&amp;ndsp=18&amp;ved=0ahUKEwiO68m2gLHJAhUhnXIKHQy-DxwQrQMILTAF"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hyperlink" Target="https://en.wikipedia.org/wiki/A_Vindication_of_the_Rights_of_Woman" TargetMode="External"/><Relationship Id="rId11" Type="http://schemas.openxmlformats.org/officeDocument/2006/relationships/hyperlink" Target="http://history.hanover.edu/courses/excerpts/111wollstone.html" TargetMode="External"/><Relationship Id="rId5" Type="http://schemas.openxmlformats.org/officeDocument/2006/relationships/hyperlink" Target="http://plato.stanford.edu/entries/wollstonecraft/" TargetMode="External"/><Relationship Id="rId10" Type="http://schemas.openxmlformats.org/officeDocument/2006/relationships/hyperlink" Target="http://bodyandbeing.lmc.gatech.edu/bab_wiki/index.php/A_Vindication_of_the_Rights_of_Men" TargetMode="External"/><Relationship Id="rId4" Type="http://schemas.openxmlformats.org/officeDocument/2006/relationships/hyperlink" Target="http://departments.kings.edu/womens_history/marywoll.html" TargetMode="External"/><Relationship Id="rId9" Type="http://schemas.openxmlformats.org/officeDocument/2006/relationships/hyperlink" Target="https://en.wikipedia.org/wiki/A_Vindication_of_the_Rights_of_Men"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upload.wikimedia.org/wikipedia/commons/thumb/b/bb/Rousseau_pirated_edition.jpg/150px-Rousseau_pirated_edition.jpg" TargetMode="External"/><Relationship Id="rId3" Type="http://schemas.openxmlformats.org/officeDocument/2006/relationships/hyperlink" Target="http://www.historyguide.org/Europe/rousseau.html" TargetMode="External"/><Relationship Id="rId7" Type="http://schemas.openxmlformats.org/officeDocument/2006/relationships/hyperlink" Target="https://de.wikipedia.org/wiki/Jean-Jacques_Rousseau#/media/File:Jean-Jacques_Rousseau_Signature.svg" TargetMode="External"/><Relationship Id="rId12" Type="http://schemas.openxmlformats.org/officeDocument/2006/relationships/hyperlink" Target="http://www.academia.edu/3531858/The_State_of_Nature_Thomas_Hobbes_and_Jean_Jacques_Roussea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anassays.files.wordpress.com/2009/06/jean-jacques-rousseau.jpg" TargetMode="External"/><Relationship Id="rId11" Type="http://schemas.openxmlformats.org/officeDocument/2006/relationships/hyperlink" Target="http://plato.stanford.edu/entries/rousseau/" TargetMode="External"/><Relationship Id="rId5" Type="http://schemas.openxmlformats.org/officeDocument/2006/relationships/hyperlink" Target="https://legacy.fordham.edu/halsall/mod/rousseau-soccon.asp" TargetMode="External"/><Relationship Id="rId10" Type="http://schemas.openxmlformats.org/officeDocument/2006/relationships/hyperlink" Target="http://muse.jhu.edu/journals/bio/summary/v015/15.4.racevskis.html" TargetMode="External"/><Relationship Id="rId4" Type="http://schemas.openxmlformats.org/officeDocument/2006/relationships/hyperlink" Target="https://en.wikipedia.org/wiki/Jean-Jacques_Rousseau#Final_years" TargetMode="External"/><Relationship Id="rId9" Type="http://schemas.openxmlformats.org/officeDocument/2006/relationships/hyperlink" Target="http://www.britannica.com/biography/Jean-Jacques-Rousse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John_Locke#Theories_of_religious_tolerance" TargetMode="External"/><Relationship Id="rId3" Type="http://schemas.openxmlformats.org/officeDocument/2006/relationships/hyperlink" Target="http://plato.stanford.edu/entries/locke-political/#Pro" TargetMode="External"/><Relationship Id="rId7" Type="http://schemas.openxmlformats.org/officeDocument/2006/relationships/hyperlink" Target="http://oll.libertyfund.org/pages/locke-on-religious-toleration-by-mark-goldi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en.wikipedia.org/wiki/Tabula_rasa" TargetMode="External"/><Relationship Id="rId11" Type="http://schemas.openxmlformats.org/officeDocument/2006/relationships/hyperlink" Target="http://legacy.fordham.edu/halsall/mod/1692locke-education.asp" TargetMode="External"/><Relationship Id="rId5" Type="http://schemas.openxmlformats.org/officeDocument/2006/relationships/hyperlink" Target="http://umich.edu/~ece/student_projects/childrens_lit/Educationalist_Theory.html" TargetMode="External"/><Relationship Id="rId10" Type="http://schemas.openxmlformats.org/officeDocument/2006/relationships/hyperlink" Target="http://www.nlnrac.org/earlymodern/locke" TargetMode="External"/><Relationship Id="rId4" Type="http://schemas.openxmlformats.org/officeDocument/2006/relationships/hyperlink" Target="http://www.iep.utm.edu/locke/" TargetMode="External"/><Relationship Id="rId9" Type="http://schemas.openxmlformats.org/officeDocument/2006/relationships/hyperlink" Target="https://en.wikipedia.org/wiki/John_Locke#Influen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www.uark.edu/depts/comminfo/freespeech/voltaire.html" TargetMode="External"/><Relationship Id="rId3" Type="http://schemas.openxmlformats.org/officeDocument/2006/relationships/hyperlink" Target="https://de.wikipedia.org/wiki/Voltaire" TargetMode="External"/><Relationship Id="rId7" Type="http://schemas.openxmlformats.org/officeDocument/2006/relationships/hyperlink" Target="http://plato.stanford.edu/entries/voltaire/"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hyperlink" Target="http://www.csudh.edu/phenom_studies/western/lect_8.html" TargetMode="External"/><Relationship Id="rId5" Type="http://schemas.openxmlformats.org/officeDocument/2006/relationships/hyperlink" Target="http://www.philosophybasics.com/philosophers_voltaire.html" TargetMode="External"/><Relationship Id="rId4" Type="http://schemas.openxmlformats.org/officeDocument/2006/relationships/hyperlink" Target="http://www.voltaire.ox.ac.uk/www_vf/about_voltaire/enlightenment.ssi" TargetMode="External"/><Relationship Id="rId9" Type="http://schemas.openxmlformats.org/officeDocument/2006/relationships/hyperlink" Target="https://ebooks.adelaide.edu.au/v/voltaire/portrait.jp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hyperlink" Target="http://lh6.ggpht.com/-YaBCe2dM36M/ULIR0IRDU-I/AAAAAAAAQgs/vYaglGuSxa8/india-" TargetMode="External"/><Relationship Id="rId4" Type="http://schemas.openxmlformats.org/officeDocument/2006/relationships/hyperlink" Target="http://blogsdir.cms.rrcdn.com/91/files/2014/01/construction-worker-8-arms.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hyperlink" Target="http://www.acton.org/pub/religion-liberty/volume-9-number-4/adam-smith-and-virtues-enlightenment" TargetMode="Externa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hyperlink" Target="https://en.wikipedia.org/wiki/On_Crimes_and_Punishments" TargetMode="External"/><Relationship Id="rId2" Type="http://schemas.openxmlformats.org/officeDocument/2006/relationships/hyperlink" Target="https://en.wikipedia.org/wiki/Cesare_Beccaria" TargetMode="External"/><Relationship Id="rId1" Type="http://schemas.openxmlformats.org/officeDocument/2006/relationships/slideLayout" Target="../slideLayouts/slideLayout12.xml"/><Relationship Id="rId6" Type="http://schemas.openxmlformats.org/officeDocument/2006/relationships/hyperlink" Target="http://study.com/academy/lesson/cesare-beccaria-theories-impact-jurisprudence.html" TargetMode="External"/><Relationship Id="rId5" Type="http://schemas.openxmlformats.org/officeDocument/2006/relationships/hyperlink" Target="https://legacy.fordham.edu/halsall/mod/18beccaria.asp" TargetMode="External"/><Relationship Id="rId4" Type="http://schemas.openxmlformats.org/officeDocument/2006/relationships/hyperlink" Target="http://www.biography.com/people/cesare-beccaria-39630"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Enlightenment Presentations	</a:t>
            </a:r>
            <a:endParaRPr lang="en-US" dirty="0"/>
          </a:p>
        </p:txBody>
      </p:sp>
      <p:sp>
        <p:nvSpPr>
          <p:cNvPr id="3" name="Subtitle 2"/>
          <p:cNvSpPr>
            <a:spLocks noGrp="1"/>
          </p:cNvSpPr>
          <p:nvPr>
            <p:ph type="subTitle" idx="1"/>
          </p:nvPr>
        </p:nvSpPr>
        <p:spPr/>
        <p:txBody>
          <a:bodyPr/>
          <a:lstStyle/>
          <a:p>
            <a:r>
              <a:rPr lang="en-US" smtClean="0"/>
              <a:t>Grade 9</a:t>
            </a:r>
          </a:p>
          <a:p>
            <a:r>
              <a:rPr lang="en-US" smtClean="0"/>
              <a:t>2015</a:t>
            </a:r>
            <a:endParaRPr lang="en-US"/>
          </a:p>
        </p:txBody>
      </p:sp>
    </p:spTree>
    <p:extLst>
      <p:ext uri="{BB962C8B-B14F-4D97-AF65-F5344CB8AC3E}">
        <p14:creationId xmlns:p14="http://schemas.microsoft.com/office/powerpoint/2010/main" val="351844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80384"/>
            <a:ext cx="8520599" cy="506412"/>
          </a:xfrm>
          <a:prstGeom prst="rect">
            <a:avLst/>
          </a:prstGeom>
        </p:spPr>
        <p:txBody>
          <a:bodyPr lIns="91425" tIns="91425" rIns="91425" bIns="91425" anchor="t" anchorCtr="0">
            <a:noAutofit/>
          </a:bodyPr>
          <a:lstStyle/>
          <a:p>
            <a:pPr algn="ctr">
              <a:spcBef>
                <a:spcPts val="0"/>
              </a:spcBef>
              <a:buNone/>
            </a:pPr>
            <a:r>
              <a:rPr lang="de" dirty="0"/>
              <a:t>Rousseau Enlightenment Questions</a:t>
            </a:r>
          </a:p>
        </p:txBody>
      </p:sp>
      <p:sp>
        <p:nvSpPr>
          <p:cNvPr id="110" name="Shape 110"/>
          <p:cNvSpPr txBox="1">
            <a:spLocks noGrp="1"/>
          </p:cNvSpPr>
          <p:nvPr>
            <p:ph type="body" idx="1"/>
          </p:nvPr>
        </p:nvSpPr>
        <p:spPr>
          <a:xfrm>
            <a:off x="311700" y="605872"/>
            <a:ext cx="8520599" cy="4537628"/>
          </a:xfrm>
          <a:prstGeom prst="rect">
            <a:avLst/>
          </a:prstGeom>
        </p:spPr>
        <p:txBody>
          <a:bodyPr lIns="91425" tIns="91425" rIns="91425" bIns="91425" anchor="t" anchorCtr="0">
            <a:noAutofit/>
          </a:bodyPr>
          <a:lstStyle/>
          <a:p>
            <a:pPr marL="457200" lvl="0" indent="-406400" rtl="0">
              <a:spcBef>
                <a:spcPts val="0"/>
              </a:spcBef>
              <a:buClr>
                <a:srgbClr val="000000"/>
              </a:buClr>
              <a:buSzPct val="100000"/>
              <a:buAutoNum type="arabicPeriod"/>
            </a:pPr>
            <a:r>
              <a:rPr lang="de" sz="2800" i="1" dirty="0">
                <a:solidFill>
                  <a:srgbClr val="000000"/>
                </a:solidFill>
              </a:rPr>
              <a:t>How does he embody Enlightenment thought?</a:t>
            </a:r>
          </a:p>
          <a:p>
            <a:pPr marL="400050" lvl="0" indent="-171450" rtl="0">
              <a:lnSpc>
                <a:spcPct val="50000"/>
              </a:lnSpc>
              <a:spcBef>
                <a:spcPts val="0"/>
              </a:spcBef>
              <a:buClr>
                <a:srgbClr val="000000"/>
              </a:buClr>
              <a:buSzPct val="100000"/>
              <a:buFont typeface="Arial"/>
              <a:buChar char="•"/>
            </a:pPr>
            <a:r>
              <a:rPr lang="de" u="sng" dirty="0">
                <a:solidFill>
                  <a:srgbClr val="000000"/>
                </a:solidFill>
                <a:highlight>
                  <a:srgbClr val="FFFF00"/>
                </a:highlight>
              </a:rPr>
              <a:t>social </a:t>
            </a:r>
            <a:r>
              <a:rPr lang="de" u="sng" dirty="0" smtClean="0">
                <a:solidFill>
                  <a:srgbClr val="000000"/>
                </a:solidFill>
                <a:highlight>
                  <a:srgbClr val="FFFF00"/>
                </a:highlight>
              </a:rPr>
              <a:t>liberty</a:t>
            </a:r>
            <a:endParaRPr lang="de-DE" u="sng" dirty="0" smtClean="0">
              <a:solidFill>
                <a:srgbClr val="000000"/>
              </a:solidFill>
              <a:highlight>
                <a:srgbClr val="FFFF00"/>
              </a:highlight>
            </a:endParaRPr>
          </a:p>
          <a:p>
            <a:pPr marL="400050" lvl="0" indent="-171450" rtl="0">
              <a:lnSpc>
                <a:spcPct val="50000"/>
              </a:lnSpc>
              <a:spcBef>
                <a:spcPts val="0"/>
              </a:spcBef>
              <a:buClr>
                <a:srgbClr val="000000"/>
              </a:buClr>
              <a:buSzPct val="100000"/>
              <a:buFont typeface="Arial"/>
              <a:buChar char="•"/>
            </a:pPr>
            <a:r>
              <a:rPr lang="de" u="sng" dirty="0" smtClean="0">
                <a:solidFill>
                  <a:srgbClr val="000000"/>
                </a:solidFill>
                <a:highlight>
                  <a:srgbClr val="FFFF00"/>
                </a:highlight>
              </a:rPr>
              <a:t>political </a:t>
            </a:r>
            <a:r>
              <a:rPr lang="de" u="sng" dirty="0">
                <a:solidFill>
                  <a:srgbClr val="000000"/>
                </a:solidFill>
                <a:highlight>
                  <a:srgbClr val="FFFF00"/>
                </a:highlight>
              </a:rPr>
              <a:t>unity </a:t>
            </a:r>
            <a:r>
              <a:rPr lang="de" sz="1400" u="sng" dirty="0">
                <a:solidFill>
                  <a:srgbClr val="000000"/>
                </a:solidFill>
              </a:rPr>
              <a:t>    </a:t>
            </a:r>
          </a:p>
          <a:p>
            <a:pPr marL="50800" lvl="0" rtl="0">
              <a:spcBef>
                <a:spcPts val="0"/>
              </a:spcBef>
              <a:buClr>
                <a:srgbClr val="000000"/>
              </a:buClr>
              <a:buSzPct val="100000"/>
            </a:pPr>
            <a:r>
              <a:rPr lang="de-DE" sz="2800" i="1" dirty="0" smtClean="0">
                <a:solidFill>
                  <a:srgbClr val="000000"/>
                </a:solidFill>
              </a:rPr>
              <a:t>2</a:t>
            </a:r>
            <a:r>
              <a:rPr lang="de-DE" i="1" dirty="0" smtClean="0">
                <a:solidFill>
                  <a:srgbClr val="000000"/>
                </a:solidFill>
              </a:rPr>
              <a:t>. </a:t>
            </a:r>
            <a:r>
              <a:rPr lang="de" sz="2400" i="1" dirty="0" smtClean="0">
                <a:solidFill>
                  <a:srgbClr val="000000"/>
                </a:solidFill>
              </a:rPr>
              <a:t>What </a:t>
            </a:r>
            <a:r>
              <a:rPr lang="de" sz="2400" i="1" dirty="0">
                <a:solidFill>
                  <a:srgbClr val="000000"/>
                </a:solidFill>
              </a:rPr>
              <a:t>is the legacy and impact of the </a:t>
            </a:r>
            <a:r>
              <a:rPr lang="de" sz="2400" i="1" dirty="0" smtClean="0">
                <a:solidFill>
                  <a:srgbClr val="000000"/>
                </a:solidFill>
              </a:rPr>
              <a:t>philosopher?</a:t>
            </a:r>
            <a:endParaRPr lang="de-DE" sz="2400" i="1" dirty="0">
              <a:solidFill>
                <a:srgbClr val="000000"/>
              </a:solidFill>
            </a:endParaRPr>
          </a:p>
          <a:p>
            <a:pPr marL="222250" lvl="0" indent="-171450" rtl="0">
              <a:spcBef>
                <a:spcPts val="0"/>
              </a:spcBef>
              <a:buClr>
                <a:srgbClr val="000000"/>
              </a:buClr>
              <a:buSzPct val="100000"/>
              <a:buFont typeface="Arial"/>
              <a:buChar char="•"/>
            </a:pPr>
            <a:r>
              <a:rPr lang="de" u="sng" dirty="0" smtClean="0">
                <a:solidFill>
                  <a:srgbClr val="000000"/>
                </a:solidFill>
                <a:highlight>
                  <a:srgbClr val="FFFF00"/>
                </a:highlight>
              </a:rPr>
              <a:t>recognized </a:t>
            </a:r>
            <a:r>
              <a:rPr lang="de" u="sng" dirty="0">
                <a:solidFill>
                  <a:srgbClr val="000000"/>
                </a:solidFill>
                <a:highlight>
                  <a:srgbClr val="FFFF00"/>
                </a:highlight>
              </a:rPr>
              <a:t>negative aspects of society</a:t>
            </a:r>
          </a:p>
          <a:p>
            <a:pPr marL="50800" lvl="0" rtl="0">
              <a:spcBef>
                <a:spcPts val="0"/>
              </a:spcBef>
              <a:buClr>
                <a:srgbClr val="000000"/>
              </a:buClr>
              <a:buSzPct val="100000"/>
            </a:pPr>
            <a:r>
              <a:rPr lang="de-DE" sz="2400" i="1" dirty="0" smtClean="0">
                <a:solidFill>
                  <a:srgbClr val="000000"/>
                </a:solidFill>
              </a:rPr>
              <a:t>3. </a:t>
            </a:r>
            <a:r>
              <a:rPr lang="de" sz="2400" i="1" dirty="0" smtClean="0">
                <a:solidFill>
                  <a:srgbClr val="000000"/>
                </a:solidFill>
              </a:rPr>
              <a:t>How </a:t>
            </a:r>
            <a:r>
              <a:rPr lang="de" sz="2400" i="1" dirty="0">
                <a:solidFill>
                  <a:srgbClr val="000000"/>
                </a:solidFill>
              </a:rPr>
              <a:t>are the ideas of the philosopher you´ve been assigned to study inspired by/related to/in opposition to the other philosophers to the </a:t>
            </a:r>
            <a:r>
              <a:rPr lang="de" sz="2400" i="1" dirty="0" smtClean="0">
                <a:solidFill>
                  <a:srgbClr val="000000"/>
                </a:solidFill>
              </a:rPr>
              <a:t>list?</a:t>
            </a:r>
            <a:endParaRPr lang="de-DE" sz="2400" i="1" dirty="0" smtClean="0">
              <a:solidFill>
                <a:srgbClr val="000000"/>
              </a:solidFill>
            </a:endParaRPr>
          </a:p>
          <a:p>
            <a:pPr marL="222250" lvl="0" indent="-171450" rtl="0">
              <a:spcBef>
                <a:spcPts val="0"/>
              </a:spcBef>
              <a:buClr>
                <a:srgbClr val="000000"/>
              </a:buClr>
              <a:buSzPct val="100000"/>
              <a:buFont typeface="Arial"/>
              <a:buChar char="•"/>
            </a:pPr>
            <a:r>
              <a:rPr lang="de" dirty="0" smtClean="0">
                <a:solidFill>
                  <a:srgbClr val="000000"/>
                </a:solidFill>
              </a:rPr>
              <a:t>E.g </a:t>
            </a:r>
            <a:r>
              <a:rPr lang="de" dirty="0">
                <a:solidFill>
                  <a:srgbClr val="000000"/>
                </a:solidFill>
              </a:rPr>
              <a:t>Rousseau and Hobbes. Rousseau inspired Kant</a:t>
            </a:r>
          </a:p>
          <a:p>
            <a:pPr lvl="0">
              <a:spcBef>
                <a:spcPts val="0"/>
              </a:spcBef>
              <a:buNone/>
            </a:pPr>
            <a:endParaRPr sz="1200" dirty="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latin typeface="Times New Roman"/>
                <a:ea typeface="Times New Roman"/>
                <a:cs typeface="Times New Roman"/>
                <a:sym typeface="Times New Roman"/>
              </a:rPr>
              <a:t>Concluding Slide</a:t>
            </a:r>
          </a:p>
        </p:txBody>
      </p:sp>
      <p:sp>
        <p:nvSpPr>
          <p:cNvPr id="101" name="Shape 101"/>
          <p:cNvSpPr txBox="1">
            <a:spLocks noGrp="1"/>
          </p:cNvSpPr>
          <p:nvPr>
            <p:ph type="body" idx="1"/>
          </p:nvPr>
        </p:nvSpPr>
        <p:spPr>
          <a:xfrm>
            <a:off x="311700" y="1152475"/>
            <a:ext cx="8520599" cy="3584700"/>
          </a:xfrm>
          <a:prstGeom prst="rect">
            <a:avLst/>
          </a:prstGeom>
        </p:spPr>
        <p:txBody>
          <a:bodyPr lIns="91425" tIns="91425" rIns="91425" bIns="91425" anchor="t" anchorCtr="0">
            <a:noAutofit/>
          </a:bodyPr>
          <a:lstStyle/>
          <a:p>
            <a:pPr>
              <a:spcBef>
                <a:spcPts val="0"/>
              </a:spcBef>
              <a:buNone/>
            </a:pPr>
            <a:r>
              <a:rPr lang="en" sz="2800">
                <a:solidFill>
                  <a:srgbClr val="000000"/>
                </a:solidFill>
                <a:latin typeface="Times New Roman"/>
                <a:ea typeface="Times New Roman"/>
                <a:cs typeface="Times New Roman"/>
                <a:sym typeface="Times New Roman"/>
              </a:rPr>
              <a:t>From our studies we can see that Mary Wollstonecraft was a very important philosopher. Some of her ideas of women's rights have helped shape our world today. She took old ideas, found faults in them and challenged them to be changed for the better. Mary Wollstonecraft was one of the most radical philosophers, and should be remembered because of it.</a:t>
            </a:r>
          </a:p>
        </p:txBody>
      </p:sp>
    </p:spTree>
    <p:extLst>
      <p:ext uri="{BB962C8B-B14F-4D97-AF65-F5344CB8AC3E}">
        <p14:creationId xmlns:p14="http://schemas.microsoft.com/office/powerpoint/2010/main" val="3017617317"/>
      </p:ext>
    </p:extLst>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86550" y="0"/>
            <a:ext cx="8520599" cy="502500"/>
          </a:xfrm>
          <a:prstGeom prst="rect">
            <a:avLst/>
          </a:prstGeom>
        </p:spPr>
        <p:txBody>
          <a:bodyPr lIns="91425" tIns="91425" rIns="91425" bIns="91425" anchor="t" anchorCtr="0">
            <a:noAutofit/>
          </a:bodyPr>
          <a:lstStyle/>
          <a:p>
            <a:pPr>
              <a:spcBef>
                <a:spcPts val="0"/>
              </a:spcBef>
              <a:buNone/>
            </a:pPr>
            <a:r>
              <a:rPr lang="en"/>
              <a:t>Bibliography</a:t>
            </a:r>
          </a:p>
        </p:txBody>
      </p:sp>
      <p:sp>
        <p:nvSpPr>
          <p:cNvPr id="107" name="Shape 107"/>
          <p:cNvSpPr txBox="1">
            <a:spLocks noGrp="1"/>
          </p:cNvSpPr>
          <p:nvPr>
            <p:ph type="body" idx="1"/>
          </p:nvPr>
        </p:nvSpPr>
        <p:spPr>
          <a:xfrm>
            <a:off x="0" y="502500"/>
            <a:ext cx="9144000" cy="47265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3"/>
              </a:rPr>
              <a:t>https://en.wikipedia.org/wiki/Mary_Wollstonecraft</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4"/>
              </a:rPr>
              <a:t>http://departments.kings.edu/womens_history/marywoll.html</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5"/>
              </a:rPr>
              <a:t>http://plato.stanford.edu/entries/wollstonecraft/</a:t>
            </a:r>
            <a:r>
              <a:rPr lang="en" sz="1700">
                <a:solidFill>
                  <a:schemeClr val="dk1"/>
                </a:solidFill>
                <a:latin typeface="Times New Roman"/>
                <a:ea typeface="Times New Roman"/>
                <a:cs typeface="Times New Roman"/>
                <a:sym typeface="Times New Roman"/>
              </a:rPr>
              <a:t> </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6"/>
              </a:rPr>
              <a:t>https://en.wikipedia.org/wiki/A_Vindication_of_the_Rights_of_Woman</a:t>
            </a:r>
            <a:r>
              <a:rPr lang="en" sz="1700">
                <a:solidFill>
                  <a:schemeClr val="dk1"/>
                </a:solidFill>
                <a:latin typeface="Times New Roman"/>
                <a:ea typeface="Times New Roman"/>
                <a:cs typeface="Times New Roman"/>
                <a:sym typeface="Times New Roman"/>
              </a:rPr>
              <a:t> </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7"/>
              </a:rPr>
              <a:t>http://www.umich.edu/~ece/student_projects/wollstonecraft/vindicationm.html</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8"/>
              </a:rPr>
              <a:t>http://www.csun.edu/~djl73050/ws300/legacy.html</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9"/>
              </a:rPr>
              <a:t>https://en.wikipedia.org/wiki/A_Vindication_of_the_Rights_of_Men</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10"/>
              </a:rPr>
              <a:t>http://bodyandbeing.lmc.gatech.edu/bab_wiki/index.php/A_Vindication_of_the_Rights_of_Men</a:t>
            </a:r>
          </a:p>
          <a:p>
            <a:pPr marL="457200" lvl="0" indent="-228600" rtl="0">
              <a:lnSpc>
                <a:spcPct val="100000"/>
              </a:lnSpc>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11"/>
              </a:rPr>
              <a:t>http://history.hanover.edu/courses/excerpts/111wollstone.html</a:t>
            </a:r>
          </a:p>
          <a:p>
            <a:pPr marL="457200" lvl="0" indent="-228600" rtl="0">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12"/>
              </a:rPr>
              <a:t>http://images.google.de/imgres?imgurl=http://1.bp.blogspot.com/_7S6koRX0l1w/RuHeo8KmfzI/AAAAAAAABbI/H7cNM5kVPTw/s400/MaryW.jpg&amp;imgrefurl=http://gadsircomics.blogspot.com/2007_09_01_archive.html&amp;h=323&amp;w=340&amp;tbnid=_rh6C-SNjPbtyM:&amp;docid=kCGu_qjZiEofTM&amp;ei=E4JYVs6VMKG6ygOM_L7gAQ&amp;tbm=isch&amp;iact=rc&amp;uact=3&amp;page=1&amp;start=0&amp;ndsp=18&amp;ved=0ahUKEwiO68m2gLHJAhUhnXIKHQy-DxwQrQMILTAF</a:t>
            </a:r>
          </a:p>
          <a:p>
            <a:pPr marL="457200" lvl="0" indent="-228600" rtl="0">
              <a:spcBef>
                <a:spcPts val="0"/>
              </a:spcBef>
              <a:spcAft>
                <a:spcPts val="0"/>
              </a:spcAft>
              <a:buSzPct val="100000"/>
              <a:buFont typeface="Times New Roman"/>
            </a:pPr>
            <a:r>
              <a:rPr lang="en" sz="1700" u="sng">
                <a:solidFill>
                  <a:srgbClr val="1155CC"/>
                </a:solidFill>
                <a:latin typeface="Times New Roman"/>
                <a:ea typeface="Times New Roman"/>
                <a:cs typeface="Times New Roman"/>
                <a:sym typeface="Times New Roman"/>
                <a:hlinkClick r:id="rId13"/>
              </a:rPr>
              <a:t>http://ir.uiowa.edu/cgi/viewcontent.cgi?article=1247&amp;context=ijls</a:t>
            </a:r>
          </a:p>
          <a:p>
            <a:pPr lvl="0" rtl="0">
              <a:spcBef>
                <a:spcPts val="0"/>
              </a:spcBef>
              <a:spcAft>
                <a:spcPts val="0"/>
              </a:spcAft>
              <a:buNone/>
            </a:pPr>
            <a:endParaRPr>
              <a:solidFill>
                <a:schemeClr val="dk1"/>
              </a:solidFill>
              <a:latin typeface="Times New Roman"/>
              <a:ea typeface="Times New Roman"/>
              <a:cs typeface="Times New Roman"/>
              <a:sym typeface="Times New Roman"/>
            </a:endParaRPr>
          </a:p>
          <a:p>
            <a:pPr lvl="0" rtl="0">
              <a:spcBef>
                <a:spcPts val="0"/>
              </a:spcBef>
              <a:spcAft>
                <a:spcPts val="0"/>
              </a:spcAft>
              <a:buNone/>
            </a:pPr>
            <a:endParaRPr sz="1200">
              <a:solidFill>
                <a:schemeClr val="dk1"/>
              </a:solidFill>
            </a:endParaRPr>
          </a:p>
          <a:p>
            <a:pPr lvl="0" rtl="0">
              <a:lnSpc>
                <a:spcPct val="100000"/>
              </a:lnSpc>
              <a:spcBef>
                <a:spcPts val="0"/>
              </a:spcBef>
              <a:spcAft>
                <a:spcPts val="0"/>
              </a:spcAft>
              <a:buClr>
                <a:schemeClr val="dk1"/>
              </a:buClr>
              <a:buFont typeface="Arial"/>
              <a:buNone/>
            </a:pPr>
            <a:endParaRPr sz="1200">
              <a:solidFill>
                <a:schemeClr val="dk1"/>
              </a:solidFill>
            </a:endParaRPr>
          </a:p>
          <a:p>
            <a:pPr>
              <a:lnSpc>
                <a:spcPct val="100000"/>
              </a:lnSpc>
              <a:spcBef>
                <a:spcPts val="0"/>
              </a:spcBef>
              <a:buNone/>
            </a:pPr>
            <a:endParaRPr/>
          </a:p>
        </p:txBody>
      </p:sp>
    </p:spTree>
    <p:extLst>
      <p:ext uri="{BB962C8B-B14F-4D97-AF65-F5344CB8AC3E}">
        <p14:creationId xmlns:p14="http://schemas.microsoft.com/office/powerpoint/2010/main" val="3754325123"/>
      </p:ext>
    </p:extLst>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1942500"/>
            <a:ext cx="8520599" cy="1258499"/>
          </a:xfrm>
          <a:prstGeom prst="rect">
            <a:avLst/>
          </a:prstGeom>
        </p:spPr>
        <p:txBody>
          <a:bodyPr lIns="91425" tIns="91425" rIns="91425" bIns="91425" anchor="t" anchorCtr="0">
            <a:noAutofit/>
          </a:bodyPr>
          <a:lstStyle/>
          <a:p>
            <a:pPr algn="ctr">
              <a:spcBef>
                <a:spcPts val="0"/>
              </a:spcBef>
              <a:buNone/>
            </a:pPr>
            <a:r>
              <a:rPr lang="en" sz="3600" b="1">
                <a:latin typeface="Times New Roman"/>
                <a:ea typeface="Times New Roman"/>
                <a:cs typeface="Times New Roman"/>
                <a:sym typeface="Times New Roman"/>
              </a:rPr>
              <a:t>Thanks For Watching our Presentation!</a:t>
            </a:r>
          </a:p>
        </p:txBody>
      </p:sp>
    </p:spTree>
    <p:extLst>
      <p:ext uri="{BB962C8B-B14F-4D97-AF65-F5344CB8AC3E}">
        <p14:creationId xmlns:p14="http://schemas.microsoft.com/office/powerpoint/2010/main" val="408155871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39225" y="445025"/>
            <a:ext cx="8520599" cy="572699"/>
          </a:xfrm>
          <a:prstGeom prst="rect">
            <a:avLst/>
          </a:prstGeom>
        </p:spPr>
        <p:txBody>
          <a:bodyPr lIns="91425" tIns="91425" rIns="91425" bIns="91425" anchor="t" anchorCtr="0">
            <a:noAutofit/>
          </a:bodyPr>
          <a:lstStyle/>
          <a:p>
            <a:pPr algn="ctr">
              <a:spcBef>
                <a:spcPts val="0"/>
              </a:spcBef>
              <a:buNone/>
            </a:pPr>
            <a:r>
              <a:rPr lang="de"/>
              <a:t>Bibliography </a:t>
            </a:r>
          </a:p>
        </p:txBody>
      </p:sp>
      <p:sp>
        <p:nvSpPr>
          <p:cNvPr id="116" name="Shape 116"/>
          <p:cNvSpPr txBox="1">
            <a:spLocks noGrp="1"/>
          </p:cNvSpPr>
          <p:nvPr>
            <p:ph type="body" idx="1"/>
          </p:nvPr>
        </p:nvSpPr>
        <p:spPr>
          <a:xfrm>
            <a:off x="257375" y="1157325"/>
            <a:ext cx="8520599" cy="34164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de" sz="1200" u="sng">
                <a:solidFill>
                  <a:srgbClr val="000000"/>
                </a:solidFill>
                <a:hlinkClick r:id="rId3"/>
              </a:rPr>
              <a:t>http://www.historyguide.org/Europe/rousseau.html</a:t>
            </a:r>
          </a:p>
          <a:p>
            <a:pPr lvl="0" rtl="0">
              <a:lnSpc>
                <a:spcPct val="100000"/>
              </a:lnSpc>
              <a:spcBef>
                <a:spcPts val="0"/>
              </a:spcBef>
              <a:spcAft>
                <a:spcPts val="0"/>
              </a:spcAft>
              <a:buNone/>
            </a:pPr>
            <a:r>
              <a:rPr lang="de" sz="1200" u="sng">
                <a:solidFill>
                  <a:srgbClr val="000000"/>
                </a:solidFill>
                <a:hlinkClick r:id="rId4"/>
              </a:rPr>
              <a:t>https://en.wikipedia.org/wiki/Jean-Jacques_Rousseau#Final_years</a:t>
            </a:r>
            <a:r>
              <a:rPr lang="de" sz="1200" u="sng">
                <a:solidFill>
                  <a:srgbClr val="000000"/>
                </a:solidFill>
              </a:rPr>
              <a:t> </a:t>
            </a:r>
          </a:p>
          <a:p>
            <a:pPr lvl="0" rtl="0">
              <a:lnSpc>
                <a:spcPct val="100000"/>
              </a:lnSpc>
              <a:spcBef>
                <a:spcPts val="0"/>
              </a:spcBef>
              <a:spcAft>
                <a:spcPts val="0"/>
              </a:spcAft>
              <a:buClr>
                <a:schemeClr val="dk1"/>
              </a:buClr>
              <a:buSzPct val="91666"/>
              <a:buFont typeface="Arial"/>
              <a:buNone/>
            </a:pPr>
            <a:r>
              <a:rPr lang="de" sz="1200" u="sng">
                <a:solidFill>
                  <a:srgbClr val="000000"/>
                </a:solidFill>
              </a:rPr>
              <a:t>http://www.iep.utm.edu/soc-cont/</a:t>
            </a:r>
          </a:p>
          <a:p>
            <a:pPr lvl="0" rtl="0">
              <a:lnSpc>
                <a:spcPct val="100000"/>
              </a:lnSpc>
              <a:spcBef>
                <a:spcPts val="0"/>
              </a:spcBef>
              <a:spcAft>
                <a:spcPts val="0"/>
              </a:spcAft>
              <a:buClr>
                <a:schemeClr val="dk1"/>
              </a:buClr>
              <a:buSzPct val="91666"/>
              <a:buFont typeface="Arial"/>
              <a:buNone/>
            </a:pPr>
            <a:r>
              <a:rPr lang="de" sz="1200" u="sng">
                <a:solidFill>
                  <a:schemeClr val="hlink"/>
                </a:solidFill>
                <a:latin typeface="Times New Roman"/>
                <a:ea typeface="Times New Roman"/>
                <a:cs typeface="Times New Roman"/>
                <a:sym typeface="Times New Roman"/>
                <a:hlinkClick r:id="rId5"/>
              </a:rPr>
              <a:t>https://legacy.fordham.edu/halsall/mod/rousseau-soccon.asp</a:t>
            </a:r>
          </a:p>
          <a:p>
            <a:pPr lvl="0" rtl="0">
              <a:lnSpc>
                <a:spcPct val="100000"/>
              </a:lnSpc>
              <a:spcBef>
                <a:spcPts val="0"/>
              </a:spcBef>
              <a:spcAft>
                <a:spcPts val="0"/>
              </a:spcAft>
              <a:buClr>
                <a:schemeClr val="dk1"/>
              </a:buClr>
              <a:buSzPct val="91666"/>
              <a:buFont typeface="Arial"/>
              <a:buNone/>
            </a:pPr>
            <a:r>
              <a:rPr lang="de" sz="1200" u="sng">
                <a:solidFill>
                  <a:schemeClr val="hlink"/>
                </a:solidFill>
                <a:latin typeface="Times New Roman"/>
                <a:ea typeface="Times New Roman"/>
                <a:cs typeface="Times New Roman"/>
                <a:sym typeface="Times New Roman"/>
                <a:hlinkClick r:id="rId6"/>
              </a:rPr>
              <a:t>https://danassays.files.wordpress.com/2009/06/jean-jacques-rousseau.jpg</a:t>
            </a:r>
          </a:p>
          <a:p>
            <a:pPr lvl="0" rtl="0">
              <a:lnSpc>
                <a:spcPct val="100000"/>
              </a:lnSpc>
              <a:spcBef>
                <a:spcPts val="0"/>
              </a:spcBef>
              <a:spcAft>
                <a:spcPts val="0"/>
              </a:spcAft>
              <a:buClr>
                <a:schemeClr val="dk1"/>
              </a:buClr>
              <a:buSzPct val="91666"/>
              <a:buFont typeface="Arial"/>
              <a:buNone/>
            </a:pPr>
            <a:r>
              <a:rPr lang="de" sz="1200" u="sng">
                <a:solidFill>
                  <a:schemeClr val="hlink"/>
                </a:solidFill>
                <a:hlinkClick r:id="rId7"/>
              </a:rPr>
              <a:t>https://de.wikipedia.org/wiki/Jean-Jacques_Rousseau#/media/File:Jean-Jacques_Rousseau_Signature.svg</a:t>
            </a:r>
          </a:p>
          <a:p>
            <a:pPr lvl="0" rtl="0">
              <a:lnSpc>
                <a:spcPct val="100000"/>
              </a:lnSpc>
              <a:spcBef>
                <a:spcPts val="0"/>
              </a:spcBef>
              <a:spcAft>
                <a:spcPts val="0"/>
              </a:spcAft>
              <a:buClr>
                <a:schemeClr val="dk1"/>
              </a:buClr>
              <a:buSzPct val="91666"/>
              <a:buFont typeface="Arial"/>
              <a:buNone/>
            </a:pPr>
            <a:r>
              <a:rPr lang="de" sz="1200" u="sng">
                <a:solidFill>
                  <a:schemeClr val="hlink"/>
                </a:solidFill>
                <a:hlinkClick r:id="rId8"/>
              </a:rPr>
              <a:t>https://upload.wikimedia.org/wikipedia/commons/thumb/b/bb/Rousseau_pirated_edition.jpg/150px-Rousseau_pirated_edition.jpg</a:t>
            </a:r>
          </a:p>
          <a:p>
            <a:pPr lvl="0" rtl="0">
              <a:lnSpc>
                <a:spcPct val="100000"/>
              </a:lnSpc>
              <a:spcBef>
                <a:spcPts val="0"/>
              </a:spcBef>
              <a:spcAft>
                <a:spcPts val="0"/>
              </a:spcAft>
              <a:buClr>
                <a:schemeClr val="dk1"/>
              </a:buClr>
              <a:buSzPct val="91666"/>
              <a:buFont typeface="Arial"/>
              <a:buNone/>
            </a:pPr>
            <a:r>
              <a:rPr lang="de" sz="1200" u="sng">
                <a:solidFill>
                  <a:schemeClr val="hlink"/>
                </a:solidFill>
                <a:hlinkClick r:id="rId9"/>
              </a:rPr>
              <a:t>http://www.britannica.com/biography/Jean-Jacques-Rousseau</a:t>
            </a:r>
          </a:p>
          <a:p>
            <a:pPr lvl="0" rtl="0">
              <a:lnSpc>
                <a:spcPct val="100000"/>
              </a:lnSpc>
              <a:spcBef>
                <a:spcPts val="0"/>
              </a:spcBef>
              <a:spcAft>
                <a:spcPts val="0"/>
              </a:spcAft>
              <a:buClr>
                <a:schemeClr val="dk1"/>
              </a:buClr>
              <a:buSzPct val="91666"/>
              <a:buFont typeface="Arial"/>
              <a:buNone/>
            </a:pPr>
            <a:r>
              <a:rPr lang="de" sz="1200" u="sng">
                <a:solidFill>
                  <a:schemeClr val="hlink"/>
                </a:solidFill>
                <a:hlinkClick r:id="rId10"/>
              </a:rPr>
              <a:t>http://muse.jhu.edu/journals/bio/summary/v015/15.4.racevskis.html</a:t>
            </a:r>
          </a:p>
          <a:p>
            <a:pPr lvl="0" rtl="0">
              <a:lnSpc>
                <a:spcPct val="100000"/>
              </a:lnSpc>
              <a:spcBef>
                <a:spcPts val="0"/>
              </a:spcBef>
              <a:spcAft>
                <a:spcPts val="0"/>
              </a:spcAft>
              <a:buClr>
                <a:schemeClr val="dk1"/>
              </a:buClr>
              <a:buSzPct val="91666"/>
              <a:buFont typeface="Arial"/>
              <a:buNone/>
            </a:pPr>
            <a:r>
              <a:rPr lang="de" sz="1200" u="sng">
                <a:solidFill>
                  <a:schemeClr val="hlink"/>
                </a:solidFill>
                <a:hlinkClick r:id="rId11"/>
              </a:rPr>
              <a:t>http://plato.stanford.edu/entries/rousseau/</a:t>
            </a:r>
          </a:p>
          <a:p>
            <a:pPr lvl="0" rtl="0">
              <a:lnSpc>
                <a:spcPct val="100000"/>
              </a:lnSpc>
              <a:spcBef>
                <a:spcPts val="0"/>
              </a:spcBef>
              <a:spcAft>
                <a:spcPts val="0"/>
              </a:spcAft>
              <a:buClr>
                <a:schemeClr val="dk1"/>
              </a:buClr>
              <a:buSzPct val="91666"/>
              <a:buFont typeface="Arial"/>
              <a:buNone/>
            </a:pPr>
            <a:r>
              <a:rPr lang="de" sz="1200" u="sng">
                <a:solidFill>
                  <a:schemeClr val="hlink"/>
                </a:solidFill>
                <a:hlinkClick r:id="rId12"/>
              </a:rPr>
              <a:t>http://www.academia.edu/3531858/The_State_of_Nature_Thomas_Hobbes_and_Jean_Jacques_Rousseau</a:t>
            </a:r>
          </a:p>
          <a:p>
            <a:pPr lvl="0" rtl="0">
              <a:lnSpc>
                <a:spcPct val="100000"/>
              </a:lnSpc>
              <a:spcBef>
                <a:spcPts val="0"/>
              </a:spcBef>
              <a:spcAft>
                <a:spcPts val="0"/>
              </a:spcAft>
              <a:buClr>
                <a:schemeClr val="dk1"/>
              </a:buClr>
              <a:buFont typeface="Arial"/>
              <a:buNone/>
            </a:pPr>
            <a:endParaRPr sz="1200">
              <a:solidFill>
                <a:schemeClr val="dk1"/>
              </a:solidFill>
            </a:endParaRPr>
          </a:p>
          <a:p>
            <a:pPr lvl="0" rtl="0">
              <a:lnSpc>
                <a:spcPct val="100000"/>
              </a:lnSpc>
              <a:spcBef>
                <a:spcPts val="0"/>
              </a:spcBef>
              <a:spcAft>
                <a:spcPts val="0"/>
              </a:spcAft>
              <a:buClr>
                <a:schemeClr val="dk1"/>
              </a:buClr>
              <a:buFont typeface="Arial"/>
              <a:buNone/>
            </a:pPr>
            <a:endParaRPr sz="1200">
              <a:solidFill>
                <a:schemeClr val="dk1"/>
              </a:solidFill>
            </a:endParaRPr>
          </a:p>
          <a:p>
            <a:pPr lvl="0" rtl="0">
              <a:lnSpc>
                <a:spcPct val="100000"/>
              </a:lnSpc>
              <a:spcBef>
                <a:spcPts val="0"/>
              </a:spcBef>
              <a:spcAft>
                <a:spcPts val="0"/>
              </a:spcAft>
              <a:buClr>
                <a:schemeClr val="dk1"/>
              </a:buClr>
              <a:buFont typeface="Arial"/>
              <a:buNone/>
            </a:pPr>
            <a:endParaRPr sz="60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598100" y="1775222"/>
            <a:ext cx="8222100" cy="838799"/>
          </a:xfrm>
          <a:prstGeom prst="rect">
            <a:avLst/>
          </a:prstGeom>
        </p:spPr>
        <p:txBody>
          <a:bodyPr lIns="91425" tIns="91425" rIns="91425" bIns="91425" anchor="b" anchorCtr="0">
            <a:noAutofit/>
          </a:bodyPr>
          <a:lstStyle/>
          <a:p>
            <a:pPr>
              <a:spcBef>
                <a:spcPts val="0"/>
              </a:spcBef>
              <a:buNone/>
            </a:pPr>
            <a:r>
              <a:rPr lang="en"/>
              <a:t>John Locke</a:t>
            </a:r>
          </a:p>
        </p:txBody>
      </p:sp>
      <p:sp>
        <p:nvSpPr>
          <p:cNvPr id="85" name="Shape 85"/>
          <p:cNvSpPr txBox="1">
            <a:spLocks noGrp="1"/>
          </p:cNvSpPr>
          <p:nvPr>
            <p:ph type="subTitle" idx="1"/>
          </p:nvPr>
        </p:nvSpPr>
        <p:spPr>
          <a:xfrm>
            <a:off x="351613" y="2715912"/>
            <a:ext cx="8222100" cy="432899"/>
          </a:xfrm>
          <a:prstGeom prst="rect">
            <a:avLst/>
          </a:prstGeom>
        </p:spPr>
        <p:txBody>
          <a:bodyPr lIns="91425" tIns="91425" rIns="91425" bIns="91425" anchor="t" anchorCtr="0">
            <a:noAutofit/>
          </a:bodyPr>
          <a:lstStyle/>
          <a:p>
            <a:pPr>
              <a:spcBef>
                <a:spcPts val="0"/>
              </a:spcBef>
              <a:buNone/>
            </a:pPr>
            <a:r>
              <a:rPr lang="en"/>
              <a:t>By: Jamie DeRose, Joshua Sutton, and  Aliya Loeb</a:t>
            </a:r>
          </a:p>
        </p:txBody>
      </p:sp>
      <p:pic>
        <p:nvPicPr>
          <p:cNvPr id="86" name="Shape 86"/>
          <p:cNvPicPr preferRelativeResize="0"/>
          <p:nvPr/>
        </p:nvPicPr>
        <p:blipFill>
          <a:blip r:embed="rId3">
            <a:alphaModFix/>
          </a:blip>
          <a:stretch>
            <a:fillRect/>
          </a:stretch>
        </p:blipFill>
        <p:spPr>
          <a:xfrm>
            <a:off x="4066325" y="0"/>
            <a:ext cx="2167225" cy="2795550"/>
          </a:xfrm>
          <a:prstGeom prst="rect">
            <a:avLst/>
          </a:prstGeom>
          <a:noFill/>
          <a:ln>
            <a:noFill/>
          </a:ln>
        </p:spPr>
      </p:pic>
    </p:spTree>
    <p:extLst>
      <p:ext uri="{BB962C8B-B14F-4D97-AF65-F5344CB8AC3E}">
        <p14:creationId xmlns:p14="http://schemas.microsoft.com/office/powerpoint/2010/main" val="19873433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297750" y="1211400"/>
            <a:ext cx="8522699" cy="3255899"/>
          </a:xfrm>
          <a:prstGeom prst="rect">
            <a:avLst/>
          </a:prstGeom>
          <a:noFill/>
          <a:ln>
            <a:noFill/>
          </a:ln>
        </p:spPr>
        <p:txBody>
          <a:bodyPr lIns="91425" tIns="91425" rIns="91425" bIns="91425" anchor="t" anchorCtr="0">
            <a:noAutofit/>
          </a:bodyPr>
          <a:lstStyle/>
          <a:p>
            <a:pPr>
              <a:spcBef>
                <a:spcPts val="0"/>
              </a:spcBef>
              <a:buNone/>
            </a:pPr>
            <a:r>
              <a:rPr lang="en" sz="2800"/>
              <a:t>The english philosopher, John Locke was one of the most influential thinkers of the enlightened era. His theories drove people to question the church and human nature. </a:t>
            </a:r>
          </a:p>
        </p:txBody>
      </p:sp>
      <p:sp>
        <p:nvSpPr>
          <p:cNvPr id="92" name="Shape 92"/>
          <p:cNvSpPr txBox="1"/>
          <p:nvPr/>
        </p:nvSpPr>
        <p:spPr>
          <a:xfrm>
            <a:off x="323550" y="252950"/>
            <a:ext cx="8496899" cy="992399"/>
          </a:xfrm>
          <a:prstGeom prst="rect">
            <a:avLst/>
          </a:prstGeom>
          <a:noFill/>
          <a:ln>
            <a:noFill/>
          </a:ln>
        </p:spPr>
        <p:txBody>
          <a:bodyPr lIns="91425" tIns="91425" rIns="91425" bIns="91425" anchor="t" anchorCtr="0">
            <a:noAutofit/>
          </a:bodyPr>
          <a:lstStyle/>
          <a:p>
            <a:pPr>
              <a:spcBef>
                <a:spcPts val="0"/>
              </a:spcBef>
              <a:buNone/>
            </a:pPr>
            <a:r>
              <a:rPr lang="en" sz="3600">
                <a:solidFill>
                  <a:schemeClr val="dk1"/>
                </a:solidFill>
              </a:rPr>
              <a:t>Thesis Statement:</a:t>
            </a:r>
          </a:p>
        </p:txBody>
      </p:sp>
    </p:spTree>
    <p:extLst>
      <p:ext uri="{BB962C8B-B14F-4D97-AF65-F5344CB8AC3E}">
        <p14:creationId xmlns:p14="http://schemas.microsoft.com/office/powerpoint/2010/main" val="17811017"/>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58375"/>
            <a:ext cx="8520599" cy="940499"/>
          </a:xfrm>
          <a:prstGeom prst="rect">
            <a:avLst/>
          </a:prstGeom>
        </p:spPr>
        <p:txBody>
          <a:bodyPr lIns="91425" tIns="91425" rIns="91425" bIns="91425" anchor="t" anchorCtr="0">
            <a:noAutofit/>
          </a:bodyPr>
          <a:lstStyle/>
          <a:p>
            <a:pPr>
              <a:spcBef>
                <a:spcPts val="0"/>
              </a:spcBef>
              <a:buNone/>
            </a:pPr>
            <a:r>
              <a:rPr lang="en"/>
              <a:t>Basic Facts of John Locke:</a:t>
            </a:r>
          </a:p>
        </p:txBody>
      </p:sp>
      <p:sp>
        <p:nvSpPr>
          <p:cNvPr id="98" name="Shape 98"/>
          <p:cNvSpPr txBox="1">
            <a:spLocks noGrp="1"/>
          </p:cNvSpPr>
          <p:nvPr>
            <p:ph type="body" idx="1"/>
          </p:nvPr>
        </p:nvSpPr>
        <p:spPr>
          <a:xfrm>
            <a:off x="254400" y="507200"/>
            <a:ext cx="8577899" cy="4052700"/>
          </a:xfrm>
          <a:prstGeom prst="rect">
            <a:avLst/>
          </a:prstGeom>
        </p:spPr>
        <p:txBody>
          <a:bodyPr lIns="91425" tIns="91425" rIns="91425" bIns="91425" anchor="t" anchorCtr="0">
            <a:noAutofit/>
          </a:bodyPr>
          <a:lstStyle/>
          <a:p>
            <a:pPr marL="457200" lvl="0" indent="-228600" rtl="0">
              <a:spcBef>
                <a:spcPts val="0"/>
              </a:spcBef>
              <a:buSzPct val="100000"/>
            </a:pPr>
            <a:r>
              <a:rPr lang="en" sz="2800"/>
              <a:t>Born: 29. August 1632 Wrington, Somerset, England</a:t>
            </a:r>
          </a:p>
          <a:p>
            <a:pPr marL="457200" lvl="0" indent="-228600" rtl="0">
              <a:spcBef>
                <a:spcPts val="0"/>
              </a:spcBef>
              <a:buSzPct val="100000"/>
            </a:pPr>
            <a:r>
              <a:rPr lang="en" sz="2800"/>
              <a:t>Died: 28.October 1704 (age 72) High Laver, Essex, England</a:t>
            </a:r>
          </a:p>
          <a:p>
            <a:pPr marL="457200" lvl="0" indent="-228600" rtl="0">
              <a:spcBef>
                <a:spcPts val="0"/>
              </a:spcBef>
              <a:buSzPct val="100000"/>
            </a:pPr>
            <a:r>
              <a:rPr lang="en" sz="2800"/>
              <a:t>One of the most known Philosophers and enlightenment thinkers</a:t>
            </a:r>
          </a:p>
          <a:p>
            <a:pPr marL="457200" lvl="0" indent="-228600" rtl="0">
              <a:spcBef>
                <a:spcPts val="0"/>
              </a:spcBef>
              <a:buSzPct val="85714"/>
            </a:pPr>
            <a:r>
              <a:rPr lang="en" sz="2800"/>
              <a:t>He is also known as the “Father of Classical Liberalism”   </a:t>
            </a:r>
            <a:r>
              <a:rPr lang="en" sz="2400"/>
              <a:t>                                                                                               </a:t>
            </a:r>
            <a:r>
              <a:rPr lang="en"/>
              <a:t>                                                                 </a:t>
            </a:r>
          </a:p>
        </p:txBody>
      </p:sp>
    </p:spTree>
    <p:extLst>
      <p:ext uri="{BB962C8B-B14F-4D97-AF65-F5344CB8AC3E}">
        <p14:creationId xmlns:p14="http://schemas.microsoft.com/office/powerpoint/2010/main" val="166039620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137600"/>
            <a:ext cx="8520599" cy="607800"/>
          </a:xfrm>
          <a:prstGeom prst="rect">
            <a:avLst/>
          </a:prstGeom>
        </p:spPr>
        <p:txBody>
          <a:bodyPr lIns="91425" tIns="91425" rIns="91425" bIns="91425" anchor="t" anchorCtr="0">
            <a:noAutofit/>
          </a:bodyPr>
          <a:lstStyle/>
          <a:p>
            <a:pPr>
              <a:spcBef>
                <a:spcPts val="0"/>
              </a:spcBef>
              <a:buNone/>
            </a:pPr>
            <a:r>
              <a:rPr lang="en"/>
              <a:t>John Locke’s Blank Slate Theory</a:t>
            </a:r>
          </a:p>
        </p:txBody>
      </p:sp>
      <p:sp>
        <p:nvSpPr>
          <p:cNvPr id="104" name="Shape 104"/>
          <p:cNvSpPr txBox="1">
            <a:spLocks noGrp="1"/>
          </p:cNvSpPr>
          <p:nvPr>
            <p:ph type="body" idx="1"/>
          </p:nvPr>
        </p:nvSpPr>
        <p:spPr>
          <a:xfrm>
            <a:off x="311700" y="829725"/>
            <a:ext cx="8520599" cy="4145999"/>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457200" lvl="0" indent="-406400" rtl="0">
              <a:spcBef>
                <a:spcPts val="0"/>
              </a:spcBef>
              <a:buSzPct val="100000"/>
              <a:buChar char="●"/>
            </a:pPr>
            <a:r>
              <a:rPr lang="en" sz="2800"/>
              <a:t>The Blank Slate Theory or tabula rasa</a:t>
            </a:r>
          </a:p>
          <a:p>
            <a:pPr marL="457200" lvl="0" indent="-406400" rtl="0">
              <a:spcBef>
                <a:spcPts val="0"/>
              </a:spcBef>
              <a:buSzPct val="100000"/>
              <a:buChar char="●"/>
            </a:pPr>
            <a:r>
              <a:rPr lang="en" sz="2800"/>
              <a:t>Children are born a “Blank slate”</a:t>
            </a:r>
          </a:p>
          <a:p>
            <a:pPr marL="457200" lvl="0" indent="-406400" rtl="0">
              <a:spcBef>
                <a:spcPts val="0"/>
              </a:spcBef>
              <a:buSzPct val="100000"/>
              <a:buChar char="●"/>
            </a:pPr>
            <a:r>
              <a:rPr lang="en" sz="2800"/>
              <a:t>The child is not evil or good</a:t>
            </a:r>
          </a:p>
          <a:p>
            <a:pPr marL="457200" lvl="0" indent="-406400" rtl="0">
              <a:spcBef>
                <a:spcPts val="0"/>
              </a:spcBef>
              <a:buSzPct val="100000"/>
              <a:buChar char="●"/>
            </a:pPr>
            <a:r>
              <a:rPr lang="en" sz="2800"/>
              <a:t>The child’s personality will be influenced by people and experiences</a:t>
            </a:r>
          </a:p>
          <a:p>
            <a:pPr marL="457200" lvl="0" indent="-406400" rtl="0">
              <a:spcBef>
                <a:spcPts val="0"/>
              </a:spcBef>
              <a:buSzPct val="100000"/>
              <a:buChar char="●"/>
            </a:pPr>
            <a:r>
              <a:rPr lang="en" sz="2800"/>
              <a:t>The influence will have an effect for his/her life</a:t>
            </a:r>
          </a:p>
          <a:p>
            <a:pPr marL="457200" lvl="0" indent="-406400" rtl="0">
              <a:spcBef>
                <a:spcPts val="0"/>
              </a:spcBef>
              <a:spcAft>
                <a:spcPts val="0"/>
              </a:spcAft>
              <a:buSzPct val="100000"/>
              <a:buChar char="●"/>
            </a:pPr>
            <a:r>
              <a:rPr lang="en" sz="2800"/>
              <a:t>Introduced in  </a:t>
            </a:r>
            <a:r>
              <a:rPr lang="en" sz="2800" u="sng"/>
              <a:t>Essay Concerning Human Understanding.</a:t>
            </a:r>
          </a:p>
          <a:p>
            <a:pPr lvl="0" rtl="0">
              <a:spcBef>
                <a:spcPts val="0"/>
              </a:spcBef>
              <a:spcAft>
                <a:spcPts val="0"/>
              </a:spcAft>
              <a:buNone/>
            </a:pPr>
            <a:endParaRPr sz="1200" b="1">
              <a:solidFill>
                <a:srgbClr val="000000"/>
              </a:solidFill>
            </a:endParaRPr>
          </a:p>
          <a:p>
            <a:pPr lvl="0" rtl="0">
              <a:spcBef>
                <a:spcPts val="0"/>
              </a:spcBef>
              <a:buNone/>
            </a:pPr>
            <a:endParaRPr sz="2800"/>
          </a:p>
          <a:p>
            <a:pPr rtl="0">
              <a:spcBef>
                <a:spcPts val="0"/>
              </a:spcBef>
              <a:buNone/>
            </a:pPr>
            <a:endParaRPr sz="1100">
              <a:latin typeface="Arial"/>
              <a:ea typeface="Arial"/>
              <a:cs typeface="Arial"/>
              <a:sym typeface="Arial"/>
            </a:endParaRPr>
          </a:p>
          <a:p>
            <a:pPr lvl="0">
              <a:spcBef>
                <a:spcPts val="0"/>
              </a:spcBef>
              <a:buNone/>
            </a:pPr>
            <a:endParaRPr sz="1100">
              <a:latin typeface="Arial"/>
              <a:ea typeface="Arial"/>
              <a:cs typeface="Arial"/>
              <a:sym typeface="Arial"/>
            </a:endParaRPr>
          </a:p>
        </p:txBody>
      </p:sp>
    </p:spTree>
    <p:extLst>
      <p:ext uri="{BB962C8B-B14F-4D97-AF65-F5344CB8AC3E}">
        <p14:creationId xmlns:p14="http://schemas.microsoft.com/office/powerpoint/2010/main" val="2424244017"/>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sz="2800"/>
              <a:t>Locke’s Views on Religion and Religious Tolerance</a:t>
            </a:r>
          </a:p>
        </p:txBody>
      </p:sp>
      <p:sp>
        <p:nvSpPr>
          <p:cNvPr id="110" name="Shape 110"/>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457200" lvl="0" indent="-228600" rtl="0">
              <a:spcBef>
                <a:spcPts val="0"/>
              </a:spcBef>
              <a:buSzPct val="100000"/>
            </a:pPr>
            <a:r>
              <a:rPr lang="en" sz="2800"/>
              <a:t>In the “Letter Concerning Toleration”, he evolves on many ideas created to establish just religious and political rules</a:t>
            </a:r>
          </a:p>
          <a:p>
            <a:pPr marL="457200" lvl="0" indent="-228600" rtl="0">
              <a:spcBef>
                <a:spcPts val="0"/>
              </a:spcBef>
              <a:buSzPct val="100000"/>
            </a:pPr>
            <a:r>
              <a:rPr lang="en" sz="2800"/>
              <a:t>One of his central claims was that the government should not use force to bring people or a certain people to a different belief </a:t>
            </a:r>
          </a:p>
          <a:p>
            <a:pPr lvl="0" rtl="0">
              <a:spcBef>
                <a:spcPts val="0"/>
              </a:spcBef>
              <a:buNone/>
            </a:pPr>
            <a:endParaRPr sz="2800"/>
          </a:p>
        </p:txBody>
      </p:sp>
    </p:spTree>
    <p:extLst>
      <p:ext uri="{BB962C8B-B14F-4D97-AF65-F5344CB8AC3E}">
        <p14:creationId xmlns:p14="http://schemas.microsoft.com/office/powerpoint/2010/main" val="1194405896"/>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Why is property so important to Locke in political thinking? </a:t>
            </a:r>
          </a:p>
        </p:txBody>
      </p:sp>
      <p:sp>
        <p:nvSpPr>
          <p:cNvPr id="116" name="Shape 116"/>
          <p:cNvSpPr txBox="1">
            <a:spLocks noGrp="1"/>
          </p:cNvSpPr>
          <p:nvPr>
            <p:ph type="body" idx="1"/>
          </p:nvPr>
        </p:nvSpPr>
        <p:spPr>
          <a:xfrm>
            <a:off x="270375" y="1343500"/>
            <a:ext cx="8520599" cy="3339000"/>
          </a:xfrm>
          <a:prstGeom prst="rect">
            <a:avLst/>
          </a:prstGeom>
        </p:spPr>
        <p:txBody>
          <a:bodyPr lIns="91425" tIns="91425" rIns="91425" bIns="91425" anchor="t" anchorCtr="0">
            <a:noAutofit/>
          </a:bodyPr>
          <a:lstStyle/>
          <a:p>
            <a:pPr rtl="0">
              <a:spcBef>
                <a:spcPts val="0"/>
              </a:spcBef>
              <a:buNone/>
            </a:pPr>
            <a:r>
              <a:rPr lang="en" sz="2800" u="sng"/>
              <a:t>Theory:</a:t>
            </a:r>
          </a:p>
          <a:p>
            <a:pPr rtl="0">
              <a:spcBef>
                <a:spcPts val="0"/>
              </a:spcBef>
              <a:buNone/>
            </a:pPr>
            <a:r>
              <a:rPr lang="en" sz="2800"/>
              <a:t>John Locke claimed that men are not naturally free and that the government should “guard”the rights of the citizens.If the government fails the citizens have the right to rebel and over through the monarch.   </a:t>
            </a:r>
          </a:p>
          <a:p>
            <a:pPr>
              <a:spcBef>
                <a:spcPts val="0"/>
              </a:spcBef>
              <a:buNone/>
            </a:pPr>
            <a:endParaRPr sz="2800"/>
          </a:p>
        </p:txBody>
      </p:sp>
    </p:spTree>
    <p:extLst>
      <p:ext uri="{BB962C8B-B14F-4D97-AF65-F5344CB8AC3E}">
        <p14:creationId xmlns:p14="http://schemas.microsoft.com/office/powerpoint/2010/main" val="2084684041"/>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0" y="137600"/>
            <a:ext cx="9144000" cy="607800"/>
          </a:xfrm>
          <a:prstGeom prst="rect">
            <a:avLst/>
          </a:prstGeom>
        </p:spPr>
        <p:txBody>
          <a:bodyPr lIns="91425" tIns="91425" rIns="91425" bIns="91425" anchor="t" anchorCtr="0">
            <a:noAutofit/>
          </a:bodyPr>
          <a:lstStyle/>
          <a:p>
            <a:pPr rtl="0">
              <a:spcBef>
                <a:spcPts val="0"/>
              </a:spcBef>
              <a:buNone/>
            </a:pPr>
            <a:r>
              <a:rPr lang="en" sz="2800"/>
              <a:t>Why is Property So Important to Locke in Political thinking?</a:t>
            </a:r>
          </a:p>
          <a:p>
            <a:pPr rtl="0">
              <a:spcBef>
                <a:spcPts val="0"/>
              </a:spcBef>
              <a:buNone/>
            </a:pPr>
            <a:r>
              <a:rPr lang="en" sz="2800"/>
              <a:t> </a:t>
            </a:r>
          </a:p>
          <a:p>
            <a:pPr rtl="0">
              <a:spcBef>
                <a:spcPts val="0"/>
              </a:spcBef>
              <a:buNone/>
            </a:pPr>
            <a:endParaRPr sz="2800"/>
          </a:p>
          <a:p>
            <a:pPr>
              <a:spcBef>
                <a:spcPts val="0"/>
              </a:spcBef>
              <a:buNone/>
            </a:pPr>
            <a:endParaRPr/>
          </a:p>
        </p:txBody>
      </p:sp>
      <p:sp>
        <p:nvSpPr>
          <p:cNvPr id="122" name="Shape 122"/>
          <p:cNvSpPr txBox="1">
            <a:spLocks noGrp="1"/>
          </p:cNvSpPr>
          <p:nvPr>
            <p:ph type="body" idx="1"/>
          </p:nvPr>
        </p:nvSpPr>
        <p:spPr>
          <a:xfrm>
            <a:off x="311700" y="353200"/>
            <a:ext cx="8520599" cy="4047900"/>
          </a:xfrm>
          <a:prstGeom prst="rect">
            <a:avLst/>
          </a:prstGeom>
        </p:spPr>
        <p:txBody>
          <a:bodyPr lIns="91425" tIns="91425" rIns="91425" bIns="91425" anchor="t" anchorCtr="0">
            <a:noAutofit/>
          </a:bodyPr>
          <a:lstStyle/>
          <a:p>
            <a:pPr rtl="0">
              <a:spcBef>
                <a:spcPts val="0"/>
              </a:spcBef>
              <a:buNone/>
            </a:pPr>
            <a:endParaRPr sz="2800"/>
          </a:p>
          <a:p>
            <a:pPr marL="457200" lvl="0" indent="-228600" rtl="0">
              <a:spcBef>
                <a:spcPts val="0"/>
              </a:spcBef>
              <a:buSzPct val="100000"/>
            </a:pPr>
            <a:r>
              <a:rPr lang="en" sz="2800"/>
              <a:t>Locks way of treating property way among his most important contributions in the political thought.</a:t>
            </a:r>
          </a:p>
          <a:p>
            <a:pPr marL="457200" lvl="0" indent="-228600" rtl="0">
              <a:spcBef>
                <a:spcPts val="0"/>
              </a:spcBef>
              <a:buSzPct val="100000"/>
            </a:pPr>
            <a:r>
              <a:rPr lang="en" sz="2800"/>
              <a:t>but his thought of political property was also heavily criticised</a:t>
            </a:r>
          </a:p>
          <a:p>
            <a:pPr marL="457200" lvl="0" indent="-228600" rtl="0">
              <a:spcBef>
                <a:spcPts val="0"/>
              </a:spcBef>
              <a:buSzPct val="100000"/>
            </a:pPr>
            <a:r>
              <a:rPr lang="en" sz="2800"/>
              <a:t>Many philosophers debate over what locke was trying to accomplish with his theory</a:t>
            </a:r>
          </a:p>
          <a:p>
            <a:pPr lvl="0">
              <a:spcBef>
                <a:spcPts val="0"/>
              </a:spcBef>
              <a:buNone/>
            </a:pPr>
            <a:endParaRPr/>
          </a:p>
        </p:txBody>
      </p:sp>
    </p:spTree>
    <p:extLst>
      <p:ext uri="{BB962C8B-B14F-4D97-AF65-F5344CB8AC3E}">
        <p14:creationId xmlns:p14="http://schemas.microsoft.com/office/powerpoint/2010/main" val="2412314236"/>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144100"/>
            <a:ext cx="9251699" cy="607800"/>
          </a:xfrm>
          <a:prstGeom prst="rect">
            <a:avLst/>
          </a:prstGeom>
        </p:spPr>
        <p:txBody>
          <a:bodyPr lIns="91425" tIns="91425" rIns="91425" bIns="91425" anchor="t" anchorCtr="0">
            <a:noAutofit/>
          </a:bodyPr>
          <a:lstStyle/>
          <a:p>
            <a:pPr>
              <a:spcBef>
                <a:spcPts val="0"/>
              </a:spcBef>
              <a:buNone/>
            </a:pPr>
            <a:r>
              <a:rPr lang="en" sz="2800"/>
              <a:t>How Does Locke Embody The Enlightenment Thought?</a:t>
            </a:r>
          </a:p>
        </p:txBody>
      </p:sp>
      <p:sp>
        <p:nvSpPr>
          <p:cNvPr id="128" name="Shape 128"/>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457200" lvl="0" indent="-228600" rtl="0">
              <a:spcBef>
                <a:spcPts val="0"/>
              </a:spcBef>
              <a:buSzPct val="100000"/>
            </a:pPr>
            <a:r>
              <a:rPr lang="en" sz="2800"/>
              <a:t>Locke goes against religion by saying we are born as a “blank slate”</a:t>
            </a:r>
          </a:p>
          <a:p>
            <a:pPr marL="457200" lvl="0" indent="-228600" rtl="0">
              <a:spcBef>
                <a:spcPts val="0"/>
              </a:spcBef>
              <a:buSzPct val="100000"/>
            </a:pPr>
            <a:r>
              <a:rPr lang="en" sz="2800"/>
              <a:t>Locke believed in personal rights</a:t>
            </a:r>
          </a:p>
          <a:p>
            <a:pPr marL="457200" lvl="0" indent="-228600">
              <a:spcBef>
                <a:spcPts val="0"/>
              </a:spcBef>
              <a:buSzPct val="100000"/>
            </a:pPr>
            <a:r>
              <a:rPr lang="en" sz="2800"/>
              <a:t>Locke believed we were all born equal, going against monarchy</a:t>
            </a:r>
          </a:p>
        </p:txBody>
      </p:sp>
    </p:spTree>
    <p:extLst>
      <p:ext uri="{BB962C8B-B14F-4D97-AF65-F5344CB8AC3E}">
        <p14:creationId xmlns:p14="http://schemas.microsoft.com/office/powerpoint/2010/main" val="137329089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spcBef>
                <a:spcPts val="0"/>
              </a:spcBef>
              <a:buNone/>
            </a:pPr>
            <a:r>
              <a:rPr lang="de"/>
              <a:t>Jean-Jaques Rousseau </a:t>
            </a:r>
          </a:p>
        </p:txBody>
      </p:sp>
      <p:sp>
        <p:nvSpPr>
          <p:cNvPr id="54" name="Shape 54"/>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a:spcBef>
                <a:spcPts val="0"/>
              </a:spcBef>
              <a:buNone/>
            </a:pPr>
            <a:r>
              <a:rPr lang="de">
                <a:solidFill>
                  <a:srgbClr val="434343"/>
                </a:solidFill>
              </a:rPr>
              <a:t>Olivia Schweizer, Adam Abu Shnaig, Eleonora Coco</a:t>
            </a:r>
          </a:p>
        </p:txBody>
      </p:sp>
      <p:sp>
        <p:nvSpPr>
          <p:cNvPr id="55" name="Shape 55"/>
          <p:cNvSpPr txBox="1"/>
          <p:nvPr/>
        </p:nvSpPr>
        <p:spPr>
          <a:xfrm>
            <a:off x="1175850" y="976450"/>
            <a:ext cx="2784900" cy="866400"/>
          </a:xfrm>
          <a:prstGeom prst="rect">
            <a:avLst/>
          </a:prstGeom>
          <a:noFill/>
          <a:ln>
            <a:noFill/>
          </a:ln>
        </p:spPr>
        <p:txBody>
          <a:bodyPr lIns="91425" tIns="91425" rIns="91425" bIns="91425" anchor="t" anchorCtr="0">
            <a:noAutofit/>
          </a:bodyPr>
          <a:lstStyle/>
          <a:p>
            <a:pPr>
              <a:spcBef>
                <a:spcPts val="0"/>
              </a:spcBef>
              <a:buNone/>
            </a:pPr>
            <a:endParaRPr/>
          </a:p>
        </p:txBody>
      </p:sp>
      <p:sp>
        <p:nvSpPr>
          <p:cNvPr id="56" name="Shape 56"/>
          <p:cNvSpPr txBox="1"/>
          <p:nvPr/>
        </p:nvSpPr>
        <p:spPr>
          <a:xfrm>
            <a:off x="3179537" y="4618000"/>
            <a:ext cx="2784900" cy="343800"/>
          </a:xfrm>
          <a:prstGeom prst="rect">
            <a:avLst/>
          </a:prstGeom>
          <a:noFill/>
          <a:ln>
            <a:noFill/>
          </a:ln>
        </p:spPr>
        <p:txBody>
          <a:bodyPr lIns="91425" tIns="91425" rIns="91425" bIns="91425" anchor="t" anchorCtr="0">
            <a:noAutofit/>
          </a:bodyPr>
          <a:lstStyle/>
          <a:p>
            <a:pPr>
              <a:spcBef>
                <a:spcPts val="0"/>
              </a:spcBef>
              <a:buNone/>
            </a:pPr>
            <a:endParaRPr sz="600"/>
          </a:p>
        </p:txBody>
      </p:sp>
      <p:sp>
        <p:nvSpPr>
          <p:cNvPr id="57" name="Shape 57"/>
          <p:cNvSpPr txBox="1"/>
          <p:nvPr/>
        </p:nvSpPr>
        <p:spPr>
          <a:xfrm>
            <a:off x="1328250" y="1128850"/>
            <a:ext cx="2784900" cy="8664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58" name="Shape 58"/>
          <p:cNvSpPr txBox="1"/>
          <p:nvPr/>
        </p:nvSpPr>
        <p:spPr>
          <a:xfrm>
            <a:off x="4777500" y="1537100"/>
            <a:ext cx="4134300" cy="926999"/>
          </a:xfrm>
          <a:prstGeom prst="rect">
            <a:avLst/>
          </a:prstGeom>
          <a:noFill/>
          <a:ln>
            <a:noFill/>
          </a:ln>
        </p:spPr>
        <p:txBody>
          <a:bodyPr lIns="91425" tIns="91425" rIns="91425" bIns="91425" anchor="t" anchorCtr="0">
            <a:noAutofit/>
          </a:bodyPr>
          <a:lstStyle/>
          <a:p>
            <a:pPr lvl="0" rtl="0">
              <a:spcBef>
                <a:spcPts val="0"/>
              </a:spcBef>
              <a:buNone/>
            </a:pPr>
            <a:endParaRPr sz="900"/>
          </a:p>
        </p:txBody>
      </p:sp>
      <p:pic>
        <p:nvPicPr>
          <p:cNvPr id="59" name="Shape 59"/>
          <p:cNvPicPr preferRelativeResize="0"/>
          <p:nvPr/>
        </p:nvPicPr>
        <p:blipFill>
          <a:blip r:embed="rId3">
            <a:alphaModFix/>
          </a:blip>
          <a:stretch>
            <a:fillRect/>
          </a:stretch>
        </p:blipFill>
        <p:spPr>
          <a:xfrm>
            <a:off x="3305650" y="744575"/>
            <a:ext cx="2532693" cy="10637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John Locke’s Influence</a:t>
            </a:r>
          </a:p>
        </p:txBody>
      </p:sp>
      <p:sp>
        <p:nvSpPr>
          <p:cNvPr id="134" name="Shape 134"/>
          <p:cNvSpPr txBox="1">
            <a:spLocks noGrp="1"/>
          </p:cNvSpPr>
          <p:nvPr>
            <p:ph type="body" idx="1"/>
          </p:nvPr>
        </p:nvSpPr>
        <p:spPr>
          <a:xfrm>
            <a:off x="311700" y="1229875"/>
            <a:ext cx="8520599" cy="33390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spcAft>
                <a:spcPts val="0"/>
              </a:spcAft>
              <a:buSzPct val="100000"/>
            </a:pPr>
            <a:r>
              <a:rPr lang="en" sz="2800">
                <a:latin typeface="Arial"/>
                <a:ea typeface="Arial"/>
                <a:cs typeface="Arial"/>
                <a:sym typeface="Arial"/>
              </a:rPr>
              <a:t>His social contract affected the founding fathers of the U.S</a:t>
            </a:r>
          </a:p>
          <a:p>
            <a:pPr marL="457200" lvl="0" indent="-228600" rtl="0">
              <a:spcBef>
                <a:spcPts val="0"/>
              </a:spcBef>
              <a:spcAft>
                <a:spcPts val="0"/>
              </a:spcAft>
              <a:buSzPct val="100000"/>
              <a:buFont typeface="Arial"/>
            </a:pPr>
            <a:r>
              <a:rPr lang="en" sz="2800">
                <a:latin typeface="Arial"/>
                <a:ea typeface="Arial"/>
                <a:cs typeface="Arial"/>
                <a:sym typeface="Arial"/>
              </a:rPr>
              <a:t>His contract was written about by Alexander Hamilton, Thomas jefferson and others</a:t>
            </a:r>
          </a:p>
          <a:p>
            <a:pPr marL="457200" lvl="0" indent="-228600" rtl="0">
              <a:spcBef>
                <a:spcPts val="0"/>
              </a:spcBef>
              <a:spcAft>
                <a:spcPts val="0"/>
              </a:spcAft>
              <a:buSzPct val="100000"/>
              <a:buFont typeface="Arial"/>
            </a:pPr>
            <a:r>
              <a:rPr lang="en" sz="2800">
                <a:latin typeface="Arial"/>
                <a:ea typeface="Arial"/>
                <a:cs typeface="Arial"/>
                <a:sym typeface="Arial"/>
              </a:rPr>
              <a:t>Life, Liberty,and property </a:t>
            </a:r>
          </a:p>
          <a:p>
            <a:pPr lvl="0">
              <a:spcBef>
                <a:spcPts val="0"/>
              </a:spcBef>
              <a:spcAft>
                <a:spcPts val="0"/>
              </a:spcAft>
              <a:buNone/>
            </a:pPr>
            <a:endParaRPr sz="2800">
              <a:latin typeface="Arial"/>
              <a:ea typeface="Arial"/>
              <a:cs typeface="Arial"/>
              <a:sym typeface="Arial"/>
            </a:endParaRPr>
          </a:p>
        </p:txBody>
      </p:sp>
    </p:spTree>
    <p:extLst>
      <p:ext uri="{BB962C8B-B14F-4D97-AF65-F5344CB8AC3E}">
        <p14:creationId xmlns:p14="http://schemas.microsoft.com/office/powerpoint/2010/main" val="334193310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314200"/>
            <a:ext cx="8520599" cy="605100"/>
          </a:xfrm>
          <a:prstGeom prst="rect">
            <a:avLst/>
          </a:prstGeom>
        </p:spPr>
        <p:txBody>
          <a:bodyPr lIns="91425" tIns="91425" rIns="91425" bIns="91425" anchor="t" anchorCtr="0">
            <a:noAutofit/>
          </a:bodyPr>
          <a:lstStyle/>
          <a:p>
            <a:pPr rtl="0">
              <a:spcBef>
                <a:spcPts val="0"/>
              </a:spcBef>
              <a:buNone/>
            </a:pPr>
            <a:r>
              <a:rPr lang="en"/>
              <a:t>Short Quotes</a:t>
            </a:r>
          </a:p>
          <a:p>
            <a:pPr>
              <a:spcBef>
                <a:spcPts val="0"/>
              </a:spcBef>
              <a:buNone/>
            </a:pPr>
            <a:endParaRPr/>
          </a:p>
        </p:txBody>
      </p:sp>
      <p:sp>
        <p:nvSpPr>
          <p:cNvPr id="140" name="Shape 140"/>
          <p:cNvSpPr txBox="1">
            <a:spLocks noGrp="1"/>
          </p:cNvSpPr>
          <p:nvPr>
            <p:ph type="body" idx="1"/>
          </p:nvPr>
        </p:nvSpPr>
        <p:spPr>
          <a:xfrm>
            <a:off x="0" y="1082225"/>
            <a:ext cx="9144000" cy="4061100"/>
          </a:xfrm>
          <a:prstGeom prst="rect">
            <a:avLst/>
          </a:prstGeom>
        </p:spPr>
        <p:txBody>
          <a:bodyPr lIns="91425" tIns="91425" rIns="91425" bIns="91425" anchor="t" anchorCtr="0">
            <a:noAutofit/>
          </a:bodyPr>
          <a:lstStyle/>
          <a:p>
            <a:pPr rtl="0">
              <a:spcBef>
                <a:spcPts val="0"/>
              </a:spcBef>
              <a:buNone/>
            </a:pPr>
            <a:r>
              <a:rPr lang="en" sz="2800"/>
              <a:t>Primary Source:</a:t>
            </a:r>
            <a:r>
              <a:rPr lang="en" sz="2800">
                <a:solidFill>
                  <a:srgbClr val="000000"/>
                </a:solidFill>
                <a:highlight>
                  <a:srgbClr val="FFFFFF"/>
                </a:highlight>
                <a:latin typeface="Verdana"/>
                <a:ea typeface="Verdana"/>
                <a:cs typeface="Verdana"/>
                <a:sym typeface="Verdana"/>
              </a:rPr>
              <a:t>"The main intention of nature, which willeth the increase of mankind, and the continuation of the species in the highest perfection". </a:t>
            </a:r>
            <a:r>
              <a:rPr lang="en" sz="2800" i="1">
                <a:solidFill>
                  <a:srgbClr val="000000"/>
                </a:solidFill>
                <a:latin typeface="Verdana"/>
                <a:ea typeface="Verdana"/>
                <a:cs typeface="Verdana"/>
                <a:sym typeface="Verdana"/>
              </a:rPr>
              <a:t>(First Treatise, Chapter 6/By John Locke)</a:t>
            </a:r>
          </a:p>
          <a:p>
            <a:pPr rtl="0">
              <a:spcBef>
                <a:spcPts val="0"/>
              </a:spcBef>
              <a:buNone/>
            </a:pPr>
            <a:endParaRPr sz="2800">
              <a:solidFill>
                <a:srgbClr val="000000"/>
              </a:solidFill>
              <a:highlight>
                <a:srgbClr val="FFFFFF"/>
              </a:highlight>
              <a:latin typeface="Verdana"/>
              <a:ea typeface="Verdana"/>
              <a:cs typeface="Verdana"/>
              <a:sym typeface="Verdana"/>
            </a:endParaRPr>
          </a:p>
          <a:p>
            <a:pPr>
              <a:spcBef>
                <a:spcPts val="0"/>
              </a:spcBef>
              <a:buNone/>
            </a:pPr>
            <a:endParaRPr sz="2800">
              <a:solidFill>
                <a:srgbClr val="000000"/>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4056976486"/>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314200"/>
            <a:ext cx="8520599" cy="732899"/>
          </a:xfrm>
          <a:prstGeom prst="rect">
            <a:avLst/>
          </a:prstGeom>
        </p:spPr>
        <p:txBody>
          <a:bodyPr lIns="91425" tIns="91425" rIns="91425" bIns="91425" anchor="t" anchorCtr="0">
            <a:noAutofit/>
          </a:bodyPr>
          <a:lstStyle/>
          <a:p>
            <a:pPr rtl="0">
              <a:spcBef>
                <a:spcPts val="0"/>
              </a:spcBef>
              <a:buNone/>
            </a:pPr>
            <a:r>
              <a:rPr lang="en"/>
              <a:t>Short Quotes</a:t>
            </a:r>
          </a:p>
          <a:p>
            <a:pPr rtl="0">
              <a:spcBef>
                <a:spcPts val="0"/>
              </a:spcBef>
              <a:buNone/>
            </a:pPr>
            <a:endParaRPr/>
          </a:p>
          <a:p>
            <a:pPr>
              <a:spcBef>
                <a:spcPts val="0"/>
              </a:spcBef>
              <a:buNone/>
            </a:pPr>
            <a:endParaRPr/>
          </a:p>
        </p:txBody>
      </p:sp>
      <p:sp>
        <p:nvSpPr>
          <p:cNvPr id="146" name="Shape 146"/>
          <p:cNvSpPr txBox="1">
            <a:spLocks noGrp="1"/>
          </p:cNvSpPr>
          <p:nvPr>
            <p:ph type="body" idx="1"/>
          </p:nvPr>
        </p:nvSpPr>
        <p:spPr>
          <a:xfrm>
            <a:off x="0" y="1047100"/>
            <a:ext cx="9144000" cy="3433200"/>
          </a:xfrm>
          <a:prstGeom prst="rect">
            <a:avLst/>
          </a:prstGeom>
        </p:spPr>
        <p:txBody>
          <a:bodyPr lIns="91425" tIns="91425" rIns="91425" bIns="91425" anchor="t" anchorCtr="0">
            <a:noAutofit/>
          </a:bodyPr>
          <a:lstStyle/>
          <a:p>
            <a:pPr>
              <a:spcBef>
                <a:spcPts val="0"/>
              </a:spcBef>
              <a:buNone/>
            </a:pPr>
            <a:r>
              <a:rPr lang="en" sz="2800">
                <a:solidFill>
                  <a:srgbClr val="000000"/>
                </a:solidFill>
                <a:latin typeface="Verdana"/>
                <a:ea typeface="Verdana"/>
                <a:cs typeface="Verdana"/>
                <a:sym typeface="Verdana"/>
              </a:rPr>
              <a:t>Secondary Source Quotes:”Human nature, has manifested in tribalism and nationalism, provides the momentum of the machinery of human nature.(Essay on Human evolution/By Sir Arthur Keith)</a:t>
            </a:r>
          </a:p>
        </p:txBody>
      </p:sp>
    </p:spTree>
    <p:extLst>
      <p:ext uri="{BB962C8B-B14F-4D97-AF65-F5344CB8AC3E}">
        <p14:creationId xmlns:p14="http://schemas.microsoft.com/office/powerpoint/2010/main" val="742535993"/>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239250" y="889425"/>
            <a:ext cx="8665499" cy="39816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rgbClr val="1155CC"/>
              </a:buClr>
              <a:buSzPct val="100000"/>
              <a:buFont typeface="Roboto"/>
              <a:buChar char="❖"/>
            </a:pPr>
            <a:r>
              <a:rPr lang="en" sz="1800" u="sng">
                <a:solidFill>
                  <a:srgbClr val="1155CC"/>
                </a:solidFill>
                <a:latin typeface="Roboto"/>
                <a:ea typeface="Roboto"/>
                <a:cs typeface="Roboto"/>
                <a:sym typeface="Roboto"/>
                <a:hlinkClick r:id="rId3"/>
              </a:rPr>
              <a:t>http://plato.stanford.edu/entries/locke-political/#Pro</a:t>
            </a:r>
          </a:p>
          <a:p>
            <a:pPr marL="457200" lvl="0" indent="-342900" rtl="0">
              <a:lnSpc>
                <a:spcPct val="115000"/>
              </a:lnSpc>
              <a:spcBef>
                <a:spcPts val="0"/>
              </a:spcBef>
              <a:buClr>
                <a:srgbClr val="1155CC"/>
              </a:buClr>
              <a:buSzPct val="100000"/>
              <a:buChar char="❖"/>
            </a:pPr>
            <a:r>
              <a:rPr lang="en" sz="1800" u="sng">
                <a:solidFill>
                  <a:srgbClr val="1155CC"/>
                </a:solidFill>
                <a:hlinkClick r:id="rId4"/>
              </a:rPr>
              <a:t>http://www.iep.utm.edu/locke/</a:t>
            </a:r>
          </a:p>
          <a:p>
            <a:pPr marL="457200" lvl="0" indent="-342900" rtl="0">
              <a:lnSpc>
                <a:spcPct val="115000"/>
              </a:lnSpc>
              <a:spcBef>
                <a:spcPts val="0"/>
              </a:spcBef>
              <a:buClr>
                <a:srgbClr val="1155CC"/>
              </a:buClr>
              <a:buSzPct val="100000"/>
              <a:buChar char="❖"/>
            </a:pPr>
            <a:r>
              <a:rPr lang="en" sz="1800" u="sng">
                <a:solidFill>
                  <a:srgbClr val="1155CC"/>
                </a:solidFill>
                <a:hlinkClick r:id="rId5"/>
              </a:rPr>
              <a:t>http://umich.edu/~ece/student_projects/childrens_lit/Educationalist_Theory.htm</a:t>
            </a:r>
          </a:p>
          <a:p>
            <a:pPr marL="457200" lvl="0" indent="-342900" rtl="0">
              <a:lnSpc>
                <a:spcPct val="115000"/>
              </a:lnSpc>
              <a:spcBef>
                <a:spcPts val="0"/>
              </a:spcBef>
              <a:buClr>
                <a:srgbClr val="1155CC"/>
              </a:buClr>
              <a:buSzPct val="100000"/>
              <a:buChar char="❖"/>
            </a:pPr>
            <a:r>
              <a:rPr lang="en" sz="1800" u="sng">
                <a:solidFill>
                  <a:srgbClr val="1155CC"/>
                </a:solidFill>
                <a:hlinkClick r:id="rId6"/>
              </a:rPr>
              <a:t>https://en.wikipedia.org/wiki/Tabula_rasa</a:t>
            </a:r>
          </a:p>
          <a:p>
            <a:pPr marL="457200" lvl="0" indent="-342900" rtl="0">
              <a:lnSpc>
                <a:spcPct val="115000"/>
              </a:lnSpc>
              <a:spcBef>
                <a:spcPts val="0"/>
              </a:spcBef>
              <a:buClr>
                <a:srgbClr val="1155CC"/>
              </a:buClr>
              <a:buSzPct val="100000"/>
              <a:buChar char="❖"/>
            </a:pPr>
            <a:r>
              <a:rPr lang="en" sz="1800" u="sng">
                <a:solidFill>
                  <a:srgbClr val="1155CC"/>
                </a:solidFill>
                <a:hlinkClick r:id="rId7"/>
              </a:rPr>
              <a:t>http://oll.libertyfund.org/pages/locke-on-religious-toleration-by-mark-goldie</a:t>
            </a:r>
          </a:p>
          <a:p>
            <a:pPr marL="457200" lvl="0" indent="-342900" rtl="0">
              <a:lnSpc>
                <a:spcPct val="115000"/>
              </a:lnSpc>
              <a:spcBef>
                <a:spcPts val="0"/>
              </a:spcBef>
              <a:buClr>
                <a:srgbClr val="1155CC"/>
              </a:buClr>
              <a:buSzPct val="100000"/>
              <a:buChar char="❖"/>
            </a:pPr>
            <a:r>
              <a:rPr lang="en" sz="1800" u="sng">
                <a:solidFill>
                  <a:srgbClr val="1155CC"/>
                </a:solidFill>
                <a:hlinkClick r:id="rId8"/>
              </a:rPr>
              <a:t>https://en.wikipedia.org/wiki/John_Locke#Theories_of_religious_tolerance</a:t>
            </a:r>
          </a:p>
          <a:p>
            <a:pPr marL="457200" lvl="0" indent="-342900" rtl="0">
              <a:lnSpc>
                <a:spcPct val="115000"/>
              </a:lnSpc>
              <a:spcBef>
                <a:spcPts val="0"/>
              </a:spcBef>
              <a:buClr>
                <a:srgbClr val="1155CC"/>
              </a:buClr>
              <a:buSzPct val="100000"/>
              <a:buChar char="❖"/>
            </a:pPr>
            <a:r>
              <a:rPr lang="en" sz="1800" u="sng">
                <a:solidFill>
                  <a:srgbClr val="1155CC"/>
                </a:solidFill>
                <a:hlinkClick r:id="rId9"/>
              </a:rPr>
              <a:t>https://en.wikipedia.org/wiki/John_Locke#Influence</a:t>
            </a:r>
          </a:p>
          <a:p>
            <a:pPr marL="457200" lvl="0" indent="-342900" rtl="0">
              <a:lnSpc>
                <a:spcPct val="115000"/>
              </a:lnSpc>
              <a:spcBef>
                <a:spcPts val="0"/>
              </a:spcBef>
              <a:buClr>
                <a:srgbClr val="1155CC"/>
              </a:buClr>
              <a:buSzPct val="100000"/>
              <a:buChar char="❖"/>
            </a:pPr>
            <a:r>
              <a:rPr lang="en" sz="1800" u="sng">
                <a:solidFill>
                  <a:srgbClr val="1155CC"/>
                </a:solidFill>
                <a:hlinkClick r:id="rId10"/>
              </a:rPr>
              <a:t>http://www.nlnrac.org/earlymodern/locke</a:t>
            </a:r>
          </a:p>
          <a:p>
            <a:pPr marL="457200" lvl="0" indent="-342900" rtl="0">
              <a:lnSpc>
                <a:spcPct val="115000"/>
              </a:lnSpc>
              <a:spcBef>
                <a:spcPts val="0"/>
              </a:spcBef>
              <a:buClr>
                <a:srgbClr val="1155CC"/>
              </a:buClr>
              <a:buSzPct val="100000"/>
              <a:buChar char="❖"/>
            </a:pPr>
            <a:r>
              <a:rPr lang="en" sz="1800" u="sng">
                <a:solidFill>
                  <a:srgbClr val="1155CC"/>
                </a:solidFill>
                <a:hlinkClick r:id="rId11"/>
              </a:rPr>
              <a:t>http://legacy.fordham.edu/halsall/mod/1692locke-education.asp</a:t>
            </a:r>
            <a:r>
              <a:rPr lang="en" sz="1800"/>
              <a:t> </a:t>
            </a:r>
          </a:p>
          <a:p>
            <a:pPr lvl="0" rtl="0">
              <a:lnSpc>
                <a:spcPct val="115000"/>
              </a:lnSpc>
              <a:spcBef>
                <a:spcPts val="0"/>
              </a:spcBef>
              <a:buNone/>
            </a:pPr>
            <a:endParaRPr sz="1800">
              <a:solidFill>
                <a:srgbClr val="1155CC"/>
              </a:solidFill>
            </a:endParaRPr>
          </a:p>
          <a:p>
            <a:pPr rtl="0">
              <a:lnSpc>
                <a:spcPct val="115000"/>
              </a:lnSpc>
              <a:spcBef>
                <a:spcPts val="0"/>
              </a:spcBef>
              <a:buNone/>
            </a:pPr>
            <a:endParaRPr sz="1100">
              <a:solidFill>
                <a:srgbClr val="FFFFFF"/>
              </a:solidFill>
            </a:endParaRPr>
          </a:p>
          <a:p>
            <a:pPr>
              <a:spcBef>
                <a:spcPts val="0"/>
              </a:spcBef>
              <a:buNone/>
            </a:pPr>
            <a:endParaRPr>
              <a:solidFill>
                <a:srgbClr val="FFFFFF"/>
              </a:solidFill>
            </a:endParaRPr>
          </a:p>
        </p:txBody>
      </p:sp>
      <p:sp>
        <p:nvSpPr>
          <p:cNvPr id="152" name="Shape 152"/>
          <p:cNvSpPr txBox="1"/>
          <p:nvPr/>
        </p:nvSpPr>
        <p:spPr>
          <a:xfrm>
            <a:off x="259200" y="201525"/>
            <a:ext cx="8625600" cy="687900"/>
          </a:xfrm>
          <a:prstGeom prst="rect">
            <a:avLst/>
          </a:prstGeom>
          <a:noFill/>
          <a:ln>
            <a:noFill/>
          </a:ln>
        </p:spPr>
        <p:txBody>
          <a:bodyPr lIns="91425" tIns="91425" rIns="91425" bIns="91425" anchor="t" anchorCtr="0">
            <a:noAutofit/>
          </a:bodyPr>
          <a:lstStyle/>
          <a:p>
            <a:pPr>
              <a:spcBef>
                <a:spcPts val="0"/>
              </a:spcBef>
              <a:buNone/>
            </a:pPr>
            <a:r>
              <a:rPr lang="en" sz="3600">
                <a:solidFill>
                  <a:schemeClr val="dk1"/>
                </a:solidFill>
              </a:rPr>
              <a:t>Bibliography</a:t>
            </a:r>
          </a:p>
        </p:txBody>
      </p:sp>
    </p:spTree>
    <p:extLst>
      <p:ext uri="{BB962C8B-B14F-4D97-AF65-F5344CB8AC3E}">
        <p14:creationId xmlns:p14="http://schemas.microsoft.com/office/powerpoint/2010/main" val="2338642593"/>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680301" y="1332275"/>
            <a:ext cx="5783400" cy="1457399"/>
          </a:xfrm>
          <a:prstGeom prst="rect">
            <a:avLst/>
          </a:prstGeom>
        </p:spPr>
        <p:txBody>
          <a:bodyPr lIns="91425" tIns="91425" rIns="91425" bIns="91425" anchor="b" anchorCtr="0">
            <a:noAutofit/>
          </a:bodyPr>
          <a:lstStyle/>
          <a:p>
            <a:pPr>
              <a:spcBef>
                <a:spcPts val="0"/>
              </a:spcBef>
              <a:buNone/>
            </a:pPr>
            <a:r>
              <a:rPr lang="en" sz="6000" u="sng"/>
              <a:t>Montesquieu</a:t>
            </a:r>
          </a:p>
        </p:txBody>
      </p:sp>
      <p:sp>
        <p:nvSpPr>
          <p:cNvPr id="62" name="Shape 62"/>
          <p:cNvSpPr txBox="1">
            <a:spLocks noGrp="1"/>
          </p:cNvSpPr>
          <p:nvPr>
            <p:ph type="subTitle" idx="1"/>
          </p:nvPr>
        </p:nvSpPr>
        <p:spPr>
          <a:xfrm>
            <a:off x="3044700" y="3116580"/>
            <a:ext cx="3054600" cy="701399"/>
          </a:xfrm>
          <a:prstGeom prst="rect">
            <a:avLst/>
          </a:prstGeom>
        </p:spPr>
        <p:txBody>
          <a:bodyPr lIns="91425" tIns="91425" rIns="91425" bIns="91425" anchor="t" anchorCtr="0">
            <a:noAutofit/>
          </a:bodyPr>
          <a:lstStyle/>
          <a:p>
            <a:pPr rtl="0">
              <a:spcBef>
                <a:spcPts val="0"/>
              </a:spcBef>
              <a:buNone/>
            </a:pPr>
            <a:r>
              <a:rPr lang="en" sz="3000"/>
              <a:t>Philosophy and Ideas</a:t>
            </a:r>
          </a:p>
          <a:p>
            <a:pPr rtl="0">
              <a:spcBef>
                <a:spcPts val="0"/>
              </a:spcBef>
              <a:buNone/>
            </a:pPr>
            <a:endParaRPr/>
          </a:p>
          <a:p>
            <a:pPr>
              <a:spcBef>
                <a:spcPts val="0"/>
              </a:spcBef>
              <a:buNone/>
            </a:pPr>
            <a:r>
              <a:rPr lang="en" sz="1800"/>
              <a:t>By: Jack Kent, Annika Tophoven, and Daniel Osterkruger</a:t>
            </a:r>
          </a:p>
        </p:txBody>
      </p:sp>
      <p:pic>
        <p:nvPicPr>
          <p:cNvPr id="63" name="Shape 63"/>
          <p:cNvPicPr preferRelativeResize="0"/>
          <p:nvPr/>
        </p:nvPicPr>
        <p:blipFill>
          <a:blip r:embed="rId3">
            <a:alphaModFix/>
          </a:blip>
          <a:stretch>
            <a:fillRect/>
          </a:stretch>
        </p:blipFill>
        <p:spPr>
          <a:xfrm>
            <a:off x="274700" y="1496050"/>
            <a:ext cx="2095500" cy="2514600"/>
          </a:xfrm>
          <a:prstGeom prst="rect">
            <a:avLst/>
          </a:prstGeom>
          <a:noFill/>
          <a:ln>
            <a:noFill/>
          </a:ln>
        </p:spPr>
      </p:pic>
    </p:spTree>
    <p:extLst>
      <p:ext uri="{BB962C8B-B14F-4D97-AF65-F5344CB8AC3E}">
        <p14:creationId xmlns:p14="http://schemas.microsoft.com/office/powerpoint/2010/main" val="2624342026"/>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46850" y="315925"/>
            <a:ext cx="8520599" cy="831299"/>
          </a:xfrm>
          <a:prstGeom prst="rect">
            <a:avLst/>
          </a:prstGeom>
        </p:spPr>
        <p:txBody>
          <a:bodyPr lIns="91425" tIns="91425" rIns="91425" bIns="91425" anchor="b" anchorCtr="0">
            <a:noAutofit/>
          </a:bodyPr>
          <a:lstStyle/>
          <a:p>
            <a:pPr>
              <a:spcBef>
                <a:spcPts val="0"/>
              </a:spcBef>
              <a:buNone/>
            </a:pPr>
            <a:r>
              <a:rPr lang="en" u="sng"/>
              <a:t>Thesis Statement</a:t>
            </a:r>
          </a:p>
        </p:txBody>
      </p:sp>
      <p:sp>
        <p:nvSpPr>
          <p:cNvPr id="69" name="Shape 69"/>
          <p:cNvSpPr txBox="1">
            <a:spLocks noGrp="1"/>
          </p:cNvSpPr>
          <p:nvPr>
            <p:ph type="body" idx="1"/>
          </p:nvPr>
        </p:nvSpPr>
        <p:spPr>
          <a:xfrm>
            <a:off x="311700" y="1147225"/>
            <a:ext cx="8520599" cy="3354000"/>
          </a:xfrm>
          <a:prstGeom prst="rect">
            <a:avLst/>
          </a:prstGeom>
        </p:spPr>
        <p:txBody>
          <a:bodyPr lIns="91425" tIns="91425" rIns="91425" bIns="91425" anchor="t" anchorCtr="0">
            <a:noAutofit/>
          </a:bodyPr>
          <a:lstStyle/>
          <a:p>
            <a:pPr>
              <a:spcBef>
                <a:spcPts val="0"/>
              </a:spcBef>
              <a:buNone/>
            </a:pPr>
            <a:r>
              <a:rPr lang="en" sz="2400"/>
              <a:t>Montesquieu's views on the separation of powers as well as his views on slavery were </a:t>
            </a:r>
            <a:r>
              <a:rPr lang="en" sz="2400" i="1"/>
              <a:t>radical</a:t>
            </a:r>
            <a:r>
              <a:rPr lang="en" sz="2400"/>
              <a:t> and righteous challenges to the political and economic power structures of the eighteenth century.</a:t>
            </a:r>
          </a:p>
        </p:txBody>
      </p:sp>
    </p:spTree>
    <p:extLst>
      <p:ext uri="{BB962C8B-B14F-4D97-AF65-F5344CB8AC3E}">
        <p14:creationId xmlns:p14="http://schemas.microsoft.com/office/powerpoint/2010/main" val="573388904"/>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Short Bio</a:t>
            </a:r>
          </a:p>
        </p:txBody>
      </p:sp>
      <p:sp>
        <p:nvSpPr>
          <p:cNvPr id="75" name="Shape 75"/>
          <p:cNvSpPr txBox="1">
            <a:spLocks noGrp="1"/>
          </p:cNvSpPr>
          <p:nvPr>
            <p:ph type="body" idx="1"/>
          </p:nvPr>
        </p:nvSpPr>
        <p:spPr>
          <a:xfrm>
            <a:off x="387900" y="1027375"/>
            <a:ext cx="8368200" cy="4142099"/>
          </a:xfrm>
          <a:prstGeom prst="rect">
            <a:avLst/>
          </a:prstGeom>
          <a:ln>
            <a:noFill/>
          </a:ln>
        </p:spPr>
        <p:txBody>
          <a:bodyPr lIns="91425" tIns="91425" rIns="91425" bIns="91425" anchor="t" anchorCtr="0">
            <a:noAutofit/>
          </a:bodyPr>
          <a:lstStyle/>
          <a:p>
            <a:pPr lvl="0" rtl="0">
              <a:spcBef>
                <a:spcPts val="1000"/>
              </a:spcBef>
              <a:spcAft>
                <a:spcPts val="0"/>
              </a:spcAft>
              <a:buNone/>
            </a:pPr>
            <a:r>
              <a:rPr lang="en">
                <a:latin typeface="Arial"/>
                <a:ea typeface="Arial"/>
                <a:cs typeface="Arial"/>
                <a:sym typeface="Arial"/>
              </a:rPr>
              <a:t>-Full Name: Charles-Louis de Secondat, baron de La Brède et de Montesquieu</a:t>
            </a:r>
          </a:p>
          <a:p>
            <a:pPr rtl="0">
              <a:spcBef>
                <a:spcPts val="1000"/>
              </a:spcBef>
              <a:spcAft>
                <a:spcPts val="0"/>
              </a:spcAft>
              <a:buNone/>
            </a:pPr>
            <a:r>
              <a:rPr lang="en" sz="1400">
                <a:solidFill>
                  <a:srgbClr val="000000"/>
                </a:solidFill>
                <a:latin typeface="Arial"/>
                <a:ea typeface="Arial"/>
                <a:cs typeface="Arial"/>
                <a:sym typeface="Arial"/>
              </a:rPr>
              <a:t>-</a:t>
            </a:r>
            <a:r>
              <a:rPr lang="en">
                <a:solidFill>
                  <a:srgbClr val="000000"/>
                </a:solidFill>
                <a:latin typeface="Arial"/>
                <a:ea typeface="Arial"/>
                <a:cs typeface="Arial"/>
                <a:sym typeface="Arial"/>
              </a:rPr>
              <a:t>Born: 18 January, 1689 southern France </a:t>
            </a:r>
          </a:p>
          <a:p>
            <a:pPr rtl="0">
              <a:spcBef>
                <a:spcPts val="1000"/>
              </a:spcBef>
              <a:spcAft>
                <a:spcPts val="0"/>
              </a:spcAft>
              <a:buNone/>
            </a:pPr>
            <a:r>
              <a:rPr lang="en">
                <a:solidFill>
                  <a:srgbClr val="000000"/>
                </a:solidFill>
                <a:latin typeface="Arial"/>
                <a:ea typeface="Arial"/>
                <a:cs typeface="Arial"/>
                <a:sym typeface="Arial"/>
              </a:rPr>
              <a:t>-Died: 1755 Paris, France</a:t>
            </a:r>
          </a:p>
          <a:p>
            <a:pPr rtl="0">
              <a:spcBef>
                <a:spcPts val="1000"/>
              </a:spcBef>
              <a:spcAft>
                <a:spcPts val="0"/>
              </a:spcAft>
              <a:buNone/>
            </a:pPr>
            <a:r>
              <a:rPr lang="en">
                <a:solidFill>
                  <a:srgbClr val="000000"/>
                </a:solidFill>
                <a:latin typeface="Arial"/>
                <a:ea typeface="Arial"/>
                <a:cs typeface="Arial"/>
                <a:sym typeface="Arial"/>
              </a:rPr>
              <a:t>-Born into a wealthy family</a:t>
            </a:r>
          </a:p>
          <a:p>
            <a:pPr rtl="0">
              <a:spcBef>
                <a:spcPts val="1000"/>
              </a:spcBef>
              <a:spcAft>
                <a:spcPts val="0"/>
              </a:spcAft>
              <a:buNone/>
            </a:pPr>
            <a:r>
              <a:rPr lang="en">
                <a:solidFill>
                  <a:srgbClr val="000000"/>
                </a:solidFill>
                <a:latin typeface="Arial"/>
                <a:ea typeface="Arial"/>
                <a:cs typeface="Arial"/>
                <a:sym typeface="Arial"/>
              </a:rPr>
              <a:t>-Despite his family's wealth, montesquieu was put in the care of a poor family during his childhood</a:t>
            </a:r>
          </a:p>
          <a:p>
            <a:pPr rtl="0">
              <a:spcBef>
                <a:spcPts val="1000"/>
              </a:spcBef>
              <a:spcAft>
                <a:spcPts val="0"/>
              </a:spcAft>
              <a:buNone/>
            </a:pPr>
            <a:r>
              <a:rPr lang="en">
                <a:solidFill>
                  <a:srgbClr val="000000"/>
                </a:solidFill>
                <a:latin typeface="Arial"/>
                <a:ea typeface="Arial"/>
                <a:cs typeface="Arial"/>
                <a:sym typeface="Arial"/>
              </a:rPr>
              <a:t>-Studied science and history in college</a:t>
            </a:r>
          </a:p>
          <a:p>
            <a:pPr rtl="0">
              <a:spcBef>
                <a:spcPts val="1000"/>
              </a:spcBef>
              <a:spcAft>
                <a:spcPts val="0"/>
              </a:spcAft>
              <a:buNone/>
            </a:pPr>
            <a:r>
              <a:rPr lang="en">
                <a:solidFill>
                  <a:srgbClr val="000000"/>
                </a:solidFill>
                <a:latin typeface="Arial"/>
                <a:ea typeface="Arial"/>
                <a:cs typeface="Arial"/>
                <a:sym typeface="Arial"/>
              </a:rPr>
              <a:t>-Became a lawyer after college</a:t>
            </a:r>
          </a:p>
          <a:p>
            <a:pPr>
              <a:spcBef>
                <a:spcPts val="0"/>
              </a:spcBef>
              <a:buNone/>
            </a:pPr>
            <a:endParaRPr/>
          </a:p>
        </p:txBody>
      </p:sp>
    </p:spTree>
    <p:extLst>
      <p:ext uri="{BB962C8B-B14F-4D97-AF65-F5344CB8AC3E}">
        <p14:creationId xmlns:p14="http://schemas.microsoft.com/office/powerpoint/2010/main" val="3468204630"/>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64100" y="624500"/>
            <a:ext cx="8368200" cy="686099"/>
          </a:xfrm>
          <a:prstGeom prst="rect">
            <a:avLst/>
          </a:prstGeom>
        </p:spPr>
        <p:txBody>
          <a:bodyPr lIns="91425" tIns="91425" rIns="91425" bIns="91425" anchor="b" anchorCtr="0">
            <a:noAutofit/>
          </a:bodyPr>
          <a:lstStyle/>
          <a:p>
            <a:pPr>
              <a:spcBef>
                <a:spcPts val="0"/>
              </a:spcBef>
              <a:buNone/>
            </a:pPr>
            <a:r>
              <a:rPr lang="en" u="sng"/>
              <a:t>Information</a:t>
            </a:r>
          </a:p>
        </p:txBody>
      </p:sp>
      <p:sp>
        <p:nvSpPr>
          <p:cNvPr id="81" name="Shape 81"/>
          <p:cNvSpPr txBox="1">
            <a:spLocks noGrp="1"/>
          </p:cNvSpPr>
          <p:nvPr>
            <p:ph type="body" idx="1"/>
          </p:nvPr>
        </p:nvSpPr>
        <p:spPr>
          <a:xfrm>
            <a:off x="311700" y="1205550"/>
            <a:ext cx="8520599" cy="33540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t" anchorCtr="0">
            <a:noAutofit/>
          </a:bodyPr>
          <a:lstStyle/>
          <a:p>
            <a:pPr rtl="0">
              <a:spcBef>
                <a:spcPts val="0"/>
              </a:spcBef>
              <a:spcAft>
                <a:spcPts val="300"/>
              </a:spcAft>
              <a:buNone/>
            </a:pPr>
            <a:r>
              <a:rPr lang="en">
                <a:solidFill>
                  <a:srgbClr val="000000"/>
                </a:solidFill>
                <a:latin typeface="Arial"/>
                <a:ea typeface="Arial"/>
                <a:cs typeface="Arial"/>
                <a:sym typeface="Arial"/>
              </a:rPr>
              <a:t>-divided the french government into three parts, the legislative, judicial, and executive sections, although he was incorrect about this.</a:t>
            </a:r>
          </a:p>
          <a:p>
            <a:pPr rtl="0">
              <a:spcBef>
                <a:spcPts val="0"/>
              </a:spcBef>
              <a:spcAft>
                <a:spcPts val="300"/>
              </a:spcAft>
              <a:buNone/>
            </a:pPr>
            <a:endParaRPr>
              <a:solidFill>
                <a:srgbClr val="000000"/>
              </a:solidFill>
              <a:latin typeface="Arial"/>
              <a:ea typeface="Arial"/>
              <a:cs typeface="Arial"/>
              <a:sym typeface="Arial"/>
            </a:endParaRPr>
          </a:p>
          <a:p>
            <a:pPr rtl="0">
              <a:spcBef>
                <a:spcPts val="0"/>
              </a:spcBef>
              <a:spcAft>
                <a:spcPts val="0"/>
              </a:spcAft>
              <a:buNone/>
            </a:pPr>
            <a:r>
              <a:rPr lang="en">
                <a:solidFill>
                  <a:srgbClr val="000000"/>
                </a:solidFill>
                <a:latin typeface="Arial"/>
                <a:ea typeface="Arial"/>
                <a:cs typeface="Arial"/>
                <a:sym typeface="Arial"/>
              </a:rPr>
              <a:t>-Montesquieu is most known for his systematic classification of governments.</a:t>
            </a:r>
          </a:p>
          <a:p>
            <a:pPr rtl="0">
              <a:spcBef>
                <a:spcPts val="0"/>
              </a:spcBef>
              <a:spcAft>
                <a:spcPts val="0"/>
              </a:spcAft>
              <a:buNone/>
            </a:pPr>
            <a:endParaRPr>
              <a:solidFill>
                <a:srgbClr val="000000"/>
              </a:solidFill>
              <a:latin typeface="Arial"/>
              <a:ea typeface="Arial"/>
              <a:cs typeface="Arial"/>
              <a:sym typeface="Arial"/>
            </a:endParaRPr>
          </a:p>
          <a:p>
            <a:pPr rtl="0">
              <a:spcBef>
                <a:spcPts val="0"/>
              </a:spcBef>
              <a:spcAft>
                <a:spcPts val="0"/>
              </a:spcAft>
              <a:buNone/>
            </a:pPr>
            <a:r>
              <a:rPr lang="en">
                <a:solidFill>
                  <a:srgbClr val="000000"/>
                </a:solidFill>
                <a:latin typeface="Arial"/>
                <a:ea typeface="Arial"/>
                <a:cs typeface="Arial"/>
                <a:sym typeface="Arial"/>
              </a:rPr>
              <a:t>-Montesquieu, like other philosophers, wanted freedom and tolerance.</a:t>
            </a:r>
          </a:p>
          <a:p>
            <a:pPr rtl="0">
              <a:spcBef>
                <a:spcPts val="0"/>
              </a:spcBef>
              <a:spcAft>
                <a:spcPts val="0"/>
              </a:spcAft>
              <a:buNone/>
            </a:pPr>
            <a:endParaRPr sz="1300">
              <a:solidFill>
                <a:srgbClr val="000000"/>
              </a:solidFill>
              <a:latin typeface="Arial"/>
              <a:ea typeface="Arial"/>
              <a:cs typeface="Arial"/>
              <a:sym typeface="Arial"/>
            </a:endParaRPr>
          </a:p>
          <a:p>
            <a:pPr rtl="0">
              <a:spcBef>
                <a:spcPts val="0"/>
              </a:spcBef>
              <a:spcAft>
                <a:spcPts val="0"/>
              </a:spcAft>
              <a:buNone/>
            </a:pPr>
            <a:endParaRPr sz="1300">
              <a:solidFill>
                <a:srgbClr val="000000"/>
              </a:solidFill>
              <a:latin typeface="Arial"/>
              <a:ea typeface="Arial"/>
              <a:cs typeface="Arial"/>
              <a:sym typeface="Arial"/>
            </a:endParaRPr>
          </a:p>
          <a:p>
            <a:pPr>
              <a:spcBef>
                <a:spcPts val="0"/>
              </a:spcBef>
              <a:spcAft>
                <a:spcPts val="0"/>
              </a:spcAft>
              <a:buNone/>
            </a:pPr>
            <a:endParaRPr sz="1300">
              <a:solidFill>
                <a:srgbClr val="000000"/>
              </a:solidFill>
              <a:latin typeface="Arial"/>
              <a:ea typeface="Arial"/>
              <a:cs typeface="Arial"/>
              <a:sym typeface="Arial"/>
            </a:endParaRPr>
          </a:p>
        </p:txBody>
      </p:sp>
    </p:spTree>
    <p:extLst>
      <p:ext uri="{BB962C8B-B14F-4D97-AF65-F5344CB8AC3E}">
        <p14:creationId xmlns:p14="http://schemas.microsoft.com/office/powerpoint/2010/main" val="383771639"/>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393925"/>
            <a:ext cx="8520599" cy="831299"/>
          </a:xfrm>
          <a:prstGeom prst="rect">
            <a:avLst/>
          </a:prstGeom>
        </p:spPr>
        <p:txBody>
          <a:bodyPr lIns="91425" tIns="91425" rIns="91425" bIns="91425" anchor="b" anchorCtr="0">
            <a:noAutofit/>
          </a:bodyPr>
          <a:lstStyle/>
          <a:p>
            <a:pPr>
              <a:spcBef>
                <a:spcPts val="0"/>
              </a:spcBef>
              <a:buNone/>
            </a:pPr>
            <a:r>
              <a:rPr lang="en" u="sng"/>
              <a:t>Continued Info</a:t>
            </a:r>
          </a:p>
        </p:txBody>
      </p:sp>
      <p:sp>
        <p:nvSpPr>
          <p:cNvPr id="87" name="Shape 87"/>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a:latin typeface="Arial"/>
                <a:ea typeface="Arial"/>
                <a:cs typeface="Arial"/>
                <a:sym typeface="Arial"/>
              </a:rPr>
              <a:t>-Montesquieu, although preceding a later generation of philosophes who became concerned with man`s natural place in the universe, moves past this and accepts as common sense that man is an intelligent being created be an intelligent God.</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-Montesquieu published “The Spirit Laws” in 1748, which contained his theories and statements on slavery, and seperation of powers, both of which we will cover in this presentation.</a:t>
            </a:r>
          </a:p>
          <a:p>
            <a:pPr lvl="0" rtl="0">
              <a:spcBef>
                <a:spcPts val="0"/>
              </a:spcBef>
              <a:spcAft>
                <a:spcPts val="0"/>
              </a:spcAft>
              <a:buClr>
                <a:schemeClr val="dk1"/>
              </a:buClr>
              <a:buSzPct val="61111"/>
              <a:buFont typeface="Arial"/>
              <a:buNone/>
            </a:pPr>
            <a:r>
              <a:rPr lang="en">
                <a:latin typeface="Arial"/>
                <a:ea typeface="Arial"/>
                <a:cs typeface="Arial"/>
                <a:sym typeface="Arial"/>
              </a:rPr>
              <a:t>     </a:t>
            </a:r>
          </a:p>
          <a:p>
            <a:pPr lvl="0" rtl="0">
              <a:spcBef>
                <a:spcPts val="0"/>
              </a:spcBef>
              <a:spcAft>
                <a:spcPts val="0"/>
              </a:spcAft>
              <a:buClr>
                <a:schemeClr val="dk1"/>
              </a:buClr>
              <a:buSzPct val="61111"/>
              <a:buFont typeface="Arial"/>
              <a:buNone/>
            </a:pPr>
            <a:r>
              <a:rPr lang="en">
                <a:latin typeface="Arial"/>
                <a:ea typeface="Arial"/>
                <a:cs typeface="Arial"/>
                <a:sym typeface="Arial"/>
              </a:rPr>
              <a:t>-Montesquieu believed that in the state of nature, individuals were so fearful that they avoided war and violence.  </a:t>
            </a:r>
          </a:p>
        </p:txBody>
      </p:sp>
    </p:spTree>
    <p:extLst>
      <p:ext uri="{BB962C8B-B14F-4D97-AF65-F5344CB8AC3E}">
        <p14:creationId xmlns:p14="http://schemas.microsoft.com/office/powerpoint/2010/main" val="3605148323"/>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endParaRPr/>
          </a:p>
        </p:txBody>
      </p:sp>
      <p:sp>
        <p:nvSpPr>
          <p:cNvPr id="93" name="Shape 93"/>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a:spcBef>
                <a:spcPts val="0"/>
              </a:spcBef>
              <a:buNone/>
            </a:pPr>
            <a:endParaRPr/>
          </a:p>
        </p:txBody>
      </p:sp>
      <p:pic>
        <p:nvPicPr>
          <p:cNvPr id="94" name="Shape 94"/>
          <p:cNvPicPr preferRelativeResize="0"/>
          <p:nvPr/>
        </p:nvPicPr>
        <p:blipFill>
          <a:blip r:embed="rId3">
            <a:alphaModFix/>
          </a:blip>
          <a:stretch>
            <a:fillRect/>
          </a:stretch>
        </p:blipFill>
        <p:spPr>
          <a:xfrm>
            <a:off x="0" y="0"/>
            <a:ext cx="4177455" cy="5143499"/>
          </a:xfrm>
          <a:prstGeom prst="rect">
            <a:avLst/>
          </a:prstGeom>
          <a:noFill/>
          <a:ln>
            <a:noFill/>
          </a:ln>
        </p:spPr>
      </p:pic>
      <p:pic>
        <p:nvPicPr>
          <p:cNvPr id="95" name="Shape 95"/>
          <p:cNvPicPr preferRelativeResize="0"/>
          <p:nvPr/>
        </p:nvPicPr>
        <p:blipFill>
          <a:blip r:embed="rId4">
            <a:alphaModFix/>
          </a:blip>
          <a:stretch>
            <a:fillRect/>
          </a:stretch>
        </p:blipFill>
        <p:spPr>
          <a:xfrm>
            <a:off x="4177438" y="913616"/>
            <a:ext cx="4966550" cy="3977197"/>
          </a:xfrm>
          <a:prstGeom prst="rect">
            <a:avLst/>
          </a:prstGeom>
          <a:noFill/>
          <a:ln>
            <a:noFill/>
          </a:ln>
        </p:spPr>
      </p:pic>
    </p:spTree>
    <p:extLst>
      <p:ext uri="{BB962C8B-B14F-4D97-AF65-F5344CB8AC3E}">
        <p14:creationId xmlns:p14="http://schemas.microsoft.com/office/powerpoint/2010/main" val="127221668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65" name="Shape 65"/>
          <p:cNvSpPr txBox="1">
            <a:spLocks noGrp="1"/>
          </p:cNvSpPr>
          <p:nvPr>
            <p:ph type="body" idx="1"/>
          </p:nvPr>
        </p:nvSpPr>
        <p:spPr>
          <a:xfrm>
            <a:off x="311700" y="948775"/>
            <a:ext cx="8520599" cy="3416400"/>
          </a:xfrm>
          <a:prstGeom prst="rect">
            <a:avLst/>
          </a:prstGeom>
        </p:spPr>
        <p:txBody>
          <a:bodyPr lIns="91425" tIns="91425" rIns="91425" bIns="91425" anchor="t" anchorCtr="0">
            <a:noAutofit/>
          </a:bodyPr>
          <a:lstStyle/>
          <a:p>
            <a:pPr>
              <a:spcBef>
                <a:spcPts val="0"/>
              </a:spcBef>
              <a:buNone/>
            </a:pPr>
            <a:r>
              <a:rPr lang="de" sz="2800" dirty="0">
                <a:solidFill>
                  <a:srgbClr val="000000"/>
                </a:solidFill>
              </a:rPr>
              <a:t>Jean-Jaques Rousseau was the most controversial and </a:t>
            </a:r>
            <a:r>
              <a:rPr lang="de" sz="2800" dirty="0">
                <a:solidFill>
                  <a:srgbClr val="000000"/>
                </a:solidFill>
                <a:highlight>
                  <a:srgbClr val="FBFFFD"/>
                </a:highlight>
              </a:rPr>
              <a:t>influential</a:t>
            </a:r>
            <a:r>
              <a:rPr lang="de" sz="2800" dirty="0">
                <a:solidFill>
                  <a:srgbClr val="000000"/>
                </a:solidFill>
                <a:highlight>
                  <a:srgbClr val="FFFF00"/>
                </a:highlight>
              </a:rPr>
              <a:t> </a:t>
            </a:r>
            <a:r>
              <a:rPr lang="de" sz="2800" u="sng" dirty="0">
                <a:solidFill>
                  <a:srgbClr val="000000"/>
                </a:solidFill>
                <a:highlight>
                  <a:srgbClr val="FFFF00"/>
                </a:highlight>
              </a:rPr>
              <a:t>philosopher </a:t>
            </a:r>
            <a:r>
              <a:rPr lang="de" sz="2800" dirty="0">
                <a:solidFill>
                  <a:srgbClr val="000000"/>
                </a:solidFill>
                <a:highlight>
                  <a:srgbClr val="FFFFFF"/>
                </a:highlight>
              </a:rPr>
              <a:t>of the</a:t>
            </a:r>
            <a:r>
              <a:rPr lang="de" sz="2800" dirty="0">
                <a:solidFill>
                  <a:srgbClr val="000000"/>
                </a:solidFill>
                <a:highlight>
                  <a:srgbClr val="FFFF00"/>
                </a:highlight>
              </a:rPr>
              <a:t> </a:t>
            </a:r>
            <a:r>
              <a:rPr lang="de" sz="2800" u="sng" dirty="0">
                <a:solidFill>
                  <a:srgbClr val="000000"/>
                </a:solidFill>
                <a:highlight>
                  <a:srgbClr val="FFFF00"/>
                </a:highlight>
              </a:rPr>
              <a:t>Enlightenment</a:t>
            </a:r>
            <a:r>
              <a:rPr lang="de" sz="2800" dirty="0">
                <a:solidFill>
                  <a:srgbClr val="000000"/>
                </a:solidFill>
              </a:rPr>
              <a:t>, as evidenced by his radical </a:t>
            </a:r>
            <a:r>
              <a:rPr lang="de" sz="2800" u="sng" dirty="0">
                <a:solidFill>
                  <a:srgbClr val="000000"/>
                </a:solidFill>
                <a:highlight>
                  <a:srgbClr val="FFFF00"/>
                </a:highlight>
              </a:rPr>
              <a:t>belief in the purity of human</a:t>
            </a:r>
            <a:r>
              <a:rPr lang="de" sz="2800" u="sng" dirty="0">
                <a:solidFill>
                  <a:srgbClr val="000000"/>
                </a:solidFill>
              </a:rPr>
              <a:t> </a:t>
            </a:r>
            <a:r>
              <a:rPr lang="de" sz="2800" u="sng" dirty="0">
                <a:solidFill>
                  <a:srgbClr val="000000"/>
                </a:solidFill>
                <a:highlight>
                  <a:srgbClr val="FFFF00"/>
                </a:highlight>
              </a:rPr>
              <a:t>nature</a:t>
            </a:r>
            <a:r>
              <a:rPr lang="de" sz="2800" dirty="0">
                <a:solidFill>
                  <a:srgbClr val="000000"/>
                </a:solidFill>
              </a:rPr>
              <a:t>, </a:t>
            </a:r>
            <a:r>
              <a:rPr lang="de" sz="2800" u="sng" dirty="0">
                <a:solidFill>
                  <a:srgbClr val="000000"/>
                </a:solidFill>
                <a:highlight>
                  <a:srgbClr val="FFFF00"/>
                </a:highlight>
              </a:rPr>
              <a:t>The Social Contract</a:t>
            </a:r>
            <a:r>
              <a:rPr lang="de" sz="2800" dirty="0">
                <a:solidFill>
                  <a:srgbClr val="000000"/>
                </a:solidFill>
              </a:rPr>
              <a:t>, and Rousseau´s </a:t>
            </a:r>
            <a:r>
              <a:rPr lang="de" sz="2800" u="sng" dirty="0">
                <a:solidFill>
                  <a:srgbClr val="000000"/>
                </a:solidFill>
              </a:rPr>
              <a:t>theory of </a:t>
            </a:r>
            <a:r>
              <a:rPr lang="de" sz="2800" u="sng" dirty="0">
                <a:solidFill>
                  <a:srgbClr val="000000"/>
                </a:solidFill>
                <a:highlight>
                  <a:srgbClr val="FFFF00"/>
                </a:highlight>
              </a:rPr>
              <a:t>human development</a:t>
            </a:r>
            <a:r>
              <a:rPr lang="de" sz="2800" dirty="0">
                <a:solidFill>
                  <a:srgbClr val="000000"/>
                </a:solidFill>
              </a:rPr>
              <a:t>.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Inspiration</a:t>
            </a:r>
          </a:p>
        </p:txBody>
      </p:sp>
      <p:sp>
        <p:nvSpPr>
          <p:cNvPr id="101" name="Shape 101"/>
          <p:cNvSpPr txBox="1">
            <a:spLocks noGrp="1"/>
          </p:cNvSpPr>
          <p:nvPr>
            <p:ph type="body" idx="1"/>
          </p:nvPr>
        </p:nvSpPr>
        <p:spPr>
          <a:xfrm>
            <a:off x="252700" y="1244875"/>
            <a:ext cx="8520599" cy="3354000"/>
          </a:xfrm>
          <a:prstGeom prst="rect">
            <a:avLst/>
          </a:prstGeom>
        </p:spPr>
        <p:txBody>
          <a:bodyPr lIns="91425" tIns="91425" rIns="91425" bIns="91425" anchor="t" anchorCtr="0">
            <a:noAutofit/>
          </a:bodyPr>
          <a:lstStyle/>
          <a:p>
            <a:pPr rtl="0">
              <a:spcBef>
                <a:spcPts val="0"/>
              </a:spcBef>
              <a:buNone/>
            </a:pPr>
            <a:r>
              <a:rPr lang="en">
                <a:latin typeface="Arial"/>
                <a:ea typeface="Arial"/>
                <a:cs typeface="Arial"/>
                <a:sym typeface="Arial"/>
              </a:rPr>
              <a:t>-Montesquieu admired John Locke</a:t>
            </a:r>
          </a:p>
          <a:p>
            <a:pPr rtl="0">
              <a:spcBef>
                <a:spcPts val="0"/>
              </a:spcBef>
              <a:buNone/>
            </a:pPr>
            <a:r>
              <a:rPr lang="en">
                <a:latin typeface="Arial"/>
                <a:ea typeface="Arial"/>
                <a:cs typeface="Arial"/>
                <a:sym typeface="Arial"/>
              </a:rPr>
              <a:t>-He was influenced by Newton's laws and physics</a:t>
            </a:r>
          </a:p>
          <a:p>
            <a:pPr rtl="0">
              <a:spcBef>
                <a:spcPts val="0"/>
              </a:spcBef>
              <a:buNone/>
            </a:pPr>
            <a:r>
              <a:rPr lang="en">
                <a:latin typeface="Arial"/>
                <a:ea typeface="Arial"/>
                <a:cs typeface="Arial"/>
                <a:sym typeface="Arial"/>
              </a:rPr>
              <a:t>-He inspired the U.S Constitution </a:t>
            </a:r>
          </a:p>
          <a:p>
            <a:pPr rtl="0">
              <a:spcBef>
                <a:spcPts val="0"/>
              </a:spcBef>
              <a:buNone/>
            </a:pPr>
            <a:r>
              <a:rPr lang="en">
                <a:latin typeface="Arial"/>
                <a:ea typeface="Arial"/>
                <a:cs typeface="Arial"/>
                <a:sym typeface="Arial"/>
              </a:rPr>
              <a:t>-Montesquieu was inspired by Aristotle, Thomas Hobbes, Adam Smith, Cicero.</a:t>
            </a:r>
          </a:p>
          <a:p>
            <a:pPr rtl="0">
              <a:spcBef>
                <a:spcPts val="0"/>
              </a:spcBef>
              <a:buNone/>
            </a:pPr>
            <a:endParaRPr sz="1200">
              <a:latin typeface="Arial"/>
              <a:ea typeface="Arial"/>
              <a:cs typeface="Arial"/>
              <a:sym typeface="Arial"/>
            </a:endParaRPr>
          </a:p>
          <a:p>
            <a:pPr>
              <a:spcBef>
                <a:spcPts val="0"/>
              </a:spcBef>
              <a:buNone/>
            </a:pPr>
            <a:endParaRPr sz="1200">
              <a:latin typeface="Arial"/>
              <a:ea typeface="Arial"/>
              <a:cs typeface="Arial"/>
              <a:sym typeface="Arial"/>
            </a:endParaRPr>
          </a:p>
        </p:txBody>
      </p:sp>
    </p:spTree>
    <p:extLst>
      <p:ext uri="{BB962C8B-B14F-4D97-AF65-F5344CB8AC3E}">
        <p14:creationId xmlns:p14="http://schemas.microsoft.com/office/powerpoint/2010/main" val="2888234333"/>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1680301" y="1332275"/>
            <a:ext cx="5783400" cy="1457399"/>
          </a:xfrm>
          <a:prstGeom prst="rect">
            <a:avLst/>
          </a:prstGeom>
        </p:spPr>
        <p:txBody>
          <a:bodyPr lIns="91425" tIns="91425" rIns="91425" bIns="91425" anchor="b" anchorCtr="0">
            <a:noAutofit/>
          </a:bodyPr>
          <a:lstStyle/>
          <a:p>
            <a:pPr>
              <a:spcBef>
                <a:spcPts val="0"/>
              </a:spcBef>
              <a:buNone/>
            </a:pPr>
            <a:r>
              <a:rPr lang="en" sz="6000" u="sng"/>
              <a:t>Montesquieu</a:t>
            </a:r>
          </a:p>
        </p:txBody>
      </p:sp>
      <p:sp>
        <p:nvSpPr>
          <p:cNvPr id="107" name="Shape 107"/>
          <p:cNvSpPr txBox="1">
            <a:spLocks noGrp="1"/>
          </p:cNvSpPr>
          <p:nvPr>
            <p:ph type="subTitle" idx="1"/>
          </p:nvPr>
        </p:nvSpPr>
        <p:spPr>
          <a:xfrm>
            <a:off x="3044700" y="3116580"/>
            <a:ext cx="3054600" cy="701399"/>
          </a:xfrm>
          <a:prstGeom prst="rect">
            <a:avLst/>
          </a:prstGeom>
        </p:spPr>
        <p:txBody>
          <a:bodyPr lIns="91425" tIns="91425" rIns="91425" bIns="91425" anchor="t" anchorCtr="0">
            <a:noAutofit/>
          </a:bodyPr>
          <a:lstStyle/>
          <a:p>
            <a:pPr rtl="0">
              <a:spcBef>
                <a:spcPts val="0"/>
              </a:spcBef>
              <a:buNone/>
            </a:pPr>
            <a:r>
              <a:rPr lang="en" sz="3000"/>
              <a:t>Philosophy and Ideas</a:t>
            </a:r>
          </a:p>
          <a:p>
            <a:pPr rtl="0">
              <a:spcBef>
                <a:spcPts val="0"/>
              </a:spcBef>
              <a:buNone/>
            </a:pPr>
            <a:endParaRPr/>
          </a:p>
          <a:p>
            <a:pPr>
              <a:spcBef>
                <a:spcPts val="0"/>
              </a:spcBef>
              <a:buNone/>
            </a:pPr>
            <a:r>
              <a:rPr lang="en" sz="1800"/>
              <a:t>By: Jack Kent, Annika Tophoven, and Daniel Osterkruger</a:t>
            </a:r>
          </a:p>
        </p:txBody>
      </p:sp>
      <p:pic>
        <p:nvPicPr>
          <p:cNvPr id="108" name="Shape 108"/>
          <p:cNvPicPr preferRelativeResize="0"/>
          <p:nvPr/>
        </p:nvPicPr>
        <p:blipFill>
          <a:blip r:embed="rId3">
            <a:alphaModFix/>
          </a:blip>
          <a:stretch>
            <a:fillRect/>
          </a:stretch>
        </p:blipFill>
        <p:spPr>
          <a:xfrm>
            <a:off x="274700" y="1496050"/>
            <a:ext cx="2095500" cy="2514600"/>
          </a:xfrm>
          <a:prstGeom prst="rect">
            <a:avLst/>
          </a:prstGeom>
          <a:noFill/>
          <a:ln>
            <a:noFill/>
          </a:ln>
        </p:spPr>
      </p:pic>
    </p:spTree>
    <p:extLst>
      <p:ext uri="{BB962C8B-B14F-4D97-AF65-F5344CB8AC3E}">
        <p14:creationId xmlns:p14="http://schemas.microsoft.com/office/powerpoint/2010/main" val="251665868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46850" y="315925"/>
            <a:ext cx="8520599" cy="831299"/>
          </a:xfrm>
          <a:prstGeom prst="rect">
            <a:avLst/>
          </a:prstGeom>
        </p:spPr>
        <p:txBody>
          <a:bodyPr lIns="91425" tIns="91425" rIns="91425" bIns="91425" anchor="b" anchorCtr="0">
            <a:noAutofit/>
          </a:bodyPr>
          <a:lstStyle/>
          <a:p>
            <a:pPr>
              <a:spcBef>
                <a:spcPts val="0"/>
              </a:spcBef>
              <a:buNone/>
            </a:pPr>
            <a:r>
              <a:rPr lang="en" u="sng"/>
              <a:t>Thesis Statement</a:t>
            </a:r>
          </a:p>
        </p:txBody>
      </p:sp>
      <p:sp>
        <p:nvSpPr>
          <p:cNvPr id="114" name="Shape 114"/>
          <p:cNvSpPr txBox="1">
            <a:spLocks noGrp="1"/>
          </p:cNvSpPr>
          <p:nvPr>
            <p:ph type="body" idx="1"/>
          </p:nvPr>
        </p:nvSpPr>
        <p:spPr>
          <a:xfrm>
            <a:off x="311700" y="1147225"/>
            <a:ext cx="8520599" cy="3354000"/>
          </a:xfrm>
          <a:prstGeom prst="rect">
            <a:avLst/>
          </a:prstGeom>
        </p:spPr>
        <p:txBody>
          <a:bodyPr lIns="91425" tIns="91425" rIns="91425" bIns="91425" anchor="t" anchorCtr="0">
            <a:noAutofit/>
          </a:bodyPr>
          <a:lstStyle/>
          <a:p>
            <a:pPr>
              <a:spcBef>
                <a:spcPts val="0"/>
              </a:spcBef>
              <a:buNone/>
            </a:pPr>
            <a:r>
              <a:rPr lang="en" sz="2400"/>
              <a:t>Montesquieu's views on the separation of powers as well as his views on slavery were </a:t>
            </a:r>
            <a:r>
              <a:rPr lang="en" sz="2400" i="1"/>
              <a:t>radical</a:t>
            </a:r>
            <a:r>
              <a:rPr lang="en" sz="2400"/>
              <a:t> and righteous challenges to the political and economic power structures of the eighteenth century.</a:t>
            </a:r>
          </a:p>
        </p:txBody>
      </p:sp>
    </p:spTree>
    <p:extLst>
      <p:ext uri="{BB962C8B-B14F-4D97-AF65-F5344CB8AC3E}">
        <p14:creationId xmlns:p14="http://schemas.microsoft.com/office/powerpoint/2010/main" val="3795300992"/>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Short Bio</a:t>
            </a:r>
          </a:p>
        </p:txBody>
      </p:sp>
      <p:sp>
        <p:nvSpPr>
          <p:cNvPr id="120" name="Shape 120"/>
          <p:cNvSpPr txBox="1">
            <a:spLocks noGrp="1"/>
          </p:cNvSpPr>
          <p:nvPr>
            <p:ph type="body" idx="1"/>
          </p:nvPr>
        </p:nvSpPr>
        <p:spPr>
          <a:xfrm>
            <a:off x="387900" y="1027375"/>
            <a:ext cx="8368200" cy="4142099"/>
          </a:xfrm>
          <a:prstGeom prst="rect">
            <a:avLst/>
          </a:prstGeom>
          <a:ln>
            <a:noFill/>
          </a:ln>
        </p:spPr>
        <p:txBody>
          <a:bodyPr lIns="91425" tIns="91425" rIns="91425" bIns="91425" anchor="t" anchorCtr="0">
            <a:noAutofit/>
          </a:bodyPr>
          <a:lstStyle/>
          <a:p>
            <a:pPr lvl="0" rtl="0">
              <a:spcBef>
                <a:spcPts val="1000"/>
              </a:spcBef>
              <a:spcAft>
                <a:spcPts val="0"/>
              </a:spcAft>
              <a:buNone/>
            </a:pPr>
            <a:r>
              <a:rPr lang="en">
                <a:latin typeface="Arial"/>
                <a:ea typeface="Arial"/>
                <a:cs typeface="Arial"/>
                <a:sym typeface="Arial"/>
              </a:rPr>
              <a:t>-Full Name: Charles-Louis de Secondat, baron de La Brède et de Montesquieu</a:t>
            </a:r>
          </a:p>
          <a:p>
            <a:pPr rtl="0">
              <a:spcBef>
                <a:spcPts val="1000"/>
              </a:spcBef>
              <a:spcAft>
                <a:spcPts val="0"/>
              </a:spcAft>
              <a:buNone/>
            </a:pPr>
            <a:r>
              <a:rPr lang="en" sz="1400">
                <a:solidFill>
                  <a:srgbClr val="000000"/>
                </a:solidFill>
                <a:latin typeface="Arial"/>
                <a:ea typeface="Arial"/>
                <a:cs typeface="Arial"/>
                <a:sym typeface="Arial"/>
              </a:rPr>
              <a:t>-</a:t>
            </a:r>
            <a:r>
              <a:rPr lang="en">
                <a:solidFill>
                  <a:srgbClr val="000000"/>
                </a:solidFill>
                <a:latin typeface="Arial"/>
                <a:ea typeface="Arial"/>
                <a:cs typeface="Arial"/>
                <a:sym typeface="Arial"/>
              </a:rPr>
              <a:t>Born: 18 January, 1689 southern France </a:t>
            </a:r>
          </a:p>
          <a:p>
            <a:pPr rtl="0">
              <a:spcBef>
                <a:spcPts val="1000"/>
              </a:spcBef>
              <a:spcAft>
                <a:spcPts val="0"/>
              </a:spcAft>
              <a:buNone/>
            </a:pPr>
            <a:r>
              <a:rPr lang="en">
                <a:solidFill>
                  <a:srgbClr val="000000"/>
                </a:solidFill>
                <a:latin typeface="Arial"/>
                <a:ea typeface="Arial"/>
                <a:cs typeface="Arial"/>
                <a:sym typeface="Arial"/>
              </a:rPr>
              <a:t>-Died: 1755 Paris, France</a:t>
            </a:r>
          </a:p>
          <a:p>
            <a:pPr rtl="0">
              <a:spcBef>
                <a:spcPts val="1000"/>
              </a:spcBef>
              <a:spcAft>
                <a:spcPts val="0"/>
              </a:spcAft>
              <a:buNone/>
            </a:pPr>
            <a:r>
              <a:rPr lang="en">
                <a:solidFill>
                  <a:srgbClr val="000000"/>
                </a:solidFill>
                <a:latin typeface="Arial"/>
                <a:ea typeface="Arial"/>
                <a:cs typeface="Arial"/>
                <a:sym typeface="Arial"/>
              </a:rPr>
              <a:t>-Born into a wealthy family</a:t>
            </a:r>
          </a:p>
          <a:p>
            <a:pPr rtl="0">
              <a:spcBef>
                <a:spcPts val="1000"/>
              </a:spcBef>
              <a:spcAft>
                <a:spcPts val="0"/>
              </a:spcAft>
              <a:buNone/>
            </a:pPr>
            <a:r>
              <a:rPr lang="en">
                <a:solidFill>
                  <a:srgbClr val="000000"/>
                </a:solidFill>
                <a:latin typeface="Arial"/>
                <a:ea typeface="Arial"/>
                <a:cs typeface="Arial"/>
                <a:sym typeface="Arial"/>
              </a:rPr>
              <a:t>-Despite his family's wealth, montesquieu was put in the care of a poor family during his childhood</a:t>
            </a:r>
          </a:p>
          <a:p>
            <a:pPr rtl="0">
              <a:spcBef>
                <a:spcPts val="1000"/>
              </a:spcBef>
              <a:spcAft>
                <a:spcPts val="0"/>
              </a:spcAft>
              <a:buNone/>
            </a:pPr>
            <a:r>
              <a:rPr lang="en">
                <a:solidFill>
                  <a:srgbClr val="000000"/>
                </a:solidFill>
                <a:latin typeface="Arial"/>
                <a:ea typeface="Arial"/>
                <a:cs typeface="Arial"/>
                <a:sym typeface="Arial"/>
              </a:rPr>
              <a:t>-Studied science and history in college</a:t>
            </a:r>
          </a:p>
          <a:p>
            <a:pPr rtl="0">
              <a:spcBef>
                <a:spcPts val="1000"/>
              </a:spcBef>
              <a:spcAft>
                <a:spcPts val="0"/>
              </a:spcAft>
              <a:buNone/>
            </a:pPr>
            <a:r>
              <a:rPr lang="en">
                <a:solidFill>
                  <a:srgbClr val="000000"/>
                </a:solidFill>
                <a:latin typeface="Arial"/>
                <a:ea typeface="Arial"/>
                <a:cs typeface="Arial"/>
                <a:sym typeface="Arial"/>
              </a:rPr>
              <a:t>-Became a lawyer after college</a:t>
            </a:r>
          </a:p>
          <a:p>
            <a:pPr>
              <a:spcBef>
                <a:spcPts val="0"/>
              </a:spcBef>
              <a:buNone/>
            </a:pPr>
            <a:endParaRPr/>
          </a:p>
        </p:txBody>
      </p:sp>
    </p:spTree>
    <p:extLst>
      <p:ext uri="{BB962C8B-B14F-4D97-AF65-F5344CB8AC3E}">
        <p14:creationId xmlns:p14="http://schemas.microsoft.com/office/powerpoint/2010/main" val="347694666"/>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64100" y="624500"/>
            <a:ext cx="8368200" cy="686099"/>
          </a:xfrm>
          <a:prstGeom prst="rect">
            <a:avLst/>
          </a:prstGeom>
        </p:spPr>
        <p:txBody>
          <a:bodyPr lIns="91425" tIns="91425" rIns="91425" bIns="91425" anchor="b" anchorCtr="0">
            <a:noAutofit/>
          </a:bodyPr>
          <a:lstStyle/>
          <a:p>
            <a:pPr>
              <a:spcBef>
                <a:spcPts val="0"/>
              </a:spcBef>
              <a:buNone/>
            </a:pPr>
            <a:r>
              <a:rPr lang="en" u="sng"/>
              <a:t>Information</a:t>
            </a:r>
          </a:p>
        </p:txBody>
      </p:sp>
      <p:sp>
        <p:nvSpPr>
          <p:cNvPr id="126" name="Shape 126"/>
          <p:cNvSpPr txBox="1">
            <a:spLocks noGrp="1"/>
          </p:cNvSpPr>
          <p:nvPr>
            <p:ph type="body" idx="1"/>
          </p:nvPr>
        </p:nvSpPr>
        <p:spPr>
          <a:xfrm>
            <a:off x="311700" y="1205550"/>
            <a:ext cx="8520599" cy="33540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t" anchorCtr="0">
            <a:noAutofit/>
          </a:bodyPr>
          <a:lstStyle/>
          <a:p>
            <a:pPr rtl="0">
              <a:spcBef>
                <a:spcPts val="0"/>
              </a:spcBef>
              <a:spcAft>
                <a:spcPts val="300"/>
              </a:spcAft>
              <a:buNone/>
            </a:pPr>
            <a:r>
              <a:rPr lang="en">
                <a:solidFill>
                  <a:srgbClr val="000000"/>
                </a:solidFill>
                <a:latin typeface="Arial"/>
                <a:ea typeface="Arial"/>
                <a:cs typeface="Arial"/>
                <a:sym typeface="Arial"/>
              </a:rPr>
              <a:t>-divided the french government into three parts, the legislative, judicial, and executive sections, although he was incorrect about this.</a:t>
            </a:r>
          </a:p>
          <a:p>
            <a:pPr rtl="0">
              <a:spcBef>
                <a:spcPts val="0"/>
              </a:spcBef>
              <a:spcAft>
                <a:spcPts val="300"/>
              </a:spcAft>
              <a:buNone/>
            </a:pPr>
            <a:endParaRPr>
              <a:solidFill>
                <a:srgbClr val="000000"/>
              </a:solidFill>
              <a:latin typeface="Arial"/>
              <a:ea typeface="Arial"/>
              <a:cs typeface="Arial"/>
              <a:sym typeface="Arial"/>
            </a:endParaRPr>
          </a:p>
          <a:p>
            <a:pPr rtl="0">
              <a:spcBef>
                <a:spcPts val="0"/>
              </a:spcBef>
              <a:spcAft>
                <a:spcPts val="0"/>
              </a:spcAft>
              <a:buNone/>
            </a:pPr>
            <a:r>
              <a:rPr lang="en">
                <a:solidFill>
                  <a:srgbClr val="000000"/>
                </a:solidFill>
                <a:latin typeface="Arial"/>
                <a:ea typeface="Arial"/>
                <a:cs typeface="Arial"/>
                <a:sym typeface="Arial"/>
              </a:rPr>
              <a:t>-Montesquieu is most known for his systematic classification of governments.</a:t>
            </a:r>
          </a:p>
          <a:p>
            <a:pPr rtl="0">
              <a:spcBef>
                <a:spcPts val="0"/>
              </a:spcBef>
              <a:spcAft>
                <a:spcPts val="0"/>
              </a:spcAft>
              <a:buNone/>
            </a:pPr>
            <a:endParaRPr>
              <a:solidFill>
                <a:srgbClr val="000000"/>
              </a:solidFill>
              <a:latin typeface="Arial"/>
              <a:ea typeface="Arial"/>
              <a:cs typeface="Arial"/>
              <a:sym typeface="Arial"/>
            </a:endParaRPr>
          </a:p>
          <a:p>
            <a:pPr rtl="0">
              <a:spcBef>
                <a:spcPts val="0"/>
              </a:spcBef>
              <a:spcAft>
                <a:spcPts val="0"/>
              </a:spcAft>
              <a:buNone/>
            </a:pPr>
            <a:r>
              <a:rPr lang="en">
                <a:solidFill>
                  <a:srgbClr val="000000"/>
                </a:solidFill>
                <a:latin typeface="Arial"/>
                <a:ea typeface="Arial"/>
                <a:cs typeface="Arial"/>
                <a:sym typeface="Arial"/>
              </a:rPr>
              <a:t>-Montesquieu, like other philosophers, wanted freedom and tolerance.</a:t>
            </a:r>
          </a:p>
          <a:p>
            <a:pPr rtl="0">
              <a:spcBef>
                <a:spcPts val="0"/>
              </a:spcBef>
              <a:spcAft>
                <a:spcPts val="0"/>
              </a:spcAft>
              <a:buNone/>
            </a:pPr>
            <a:endParaRPr sz="1300">
              <a:solidFill>
                <a:srgbClr val="000000"/>
              </a:solidFill>
              <a:latin typeface="Arial"/>
              <a:ea typeface="Arial"/>
              <a:cs typeface="Arial"/>
              <a:sym typeface="Arial"/>
            </a:endParaRPr>
          </a:p>
          <a:p>
            <a:pPr rtl="0">
              <a:spcBef>
                <a:spcPts val="0"/>
              </a:spcBef>
              <a:spcAft>
                <a:spcPts val="0"/>
              </a:spcAft>
              <a:buNone/>
            </a:pPr>
            <a:endParaRPr sz="1300">
              <a:solidFill>
                <a:srgbClr val="000000"/>
              </a:solidFill>
              <a:latin typeface="Arial"/>
              <a:ea typeface="Arial"/>
              <a:cs typeface="Arial"/>
              <a:sym typeface="Arial"/>
            </a:endParaRPr>
          </a:p>
          <a:p>
            <a:pPr>
              <a:spcBef>
                <a:spcPts val="0"/>
              </a:spcBef>
              <a:spcAft>
                <a:spcPts val="0"/>
              </a:spcAft>
              <a:buNone/>
            </a:pPr>
            <a:endParaRPr sz="1300">
              <a:solidFill>
                <a:srgbClr val="000000"/>
              </a:solidFill>
              <a:latin typeface="Arial"/>
              <a:ea typeface="Arial"/>
              <a:cs typeface="Arial"/>
              <a:sym typeface="Arial"/>
            </a:endParaRPr>
          </a:p>
        </p:txBody>
      </p:sp>
    </p:spTree>
    <p:extLst>
      <p:ext uri="{BB962C8B-B14F-4D97-AF65-F5344CB8AC3E}">
        <p14:creationId xmlns:p14="http://schemas.microsoft.com/office/powerpoint/2010/main" val="2267077511"/>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393925"/>
            <a:ext cx="8520599" cy="831299"/>
          </a:xfrm>
          <a:prstGeom prst="rect">
            <a:avLst/>
          </a:prstGeom>
        </p:spPr>
        <p:txBody>
          <a:bodyPr lIns="91425" tIns="91425" rIns="91425" bIns="91425" anchor="b" anchorCtr="0">
            <a:noAutofit/>
          </a:bodyPr>
          <a:lstStyle/>
          <a:p>
            <a:pPr>
              <a:spcBef>
                <a:spcPts val="0"/>
              </a:spcBef>
              <a:buNone/>
            </a:pPr>
            <a:r>
              <a:rPr lang="en" u="sng"/>
              <a:t>Continued Info</a:t>
            </a:r>
          </a:p>
        </p:txBody>
      </p:sp>
      <p:sp>
        <p:nvSpPr>
          <p:cNvPr id="132" name="Shape 132"/>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a:latin typeface="Arial"/>
                <a:ea typeface="Arial"/>
                <a:cs typeface="Arial"/>
                <a:sym typeface="Arial"/>
              </a:rPr>
              <a:t>-Montesquieu, although preceding a later generation of philosophes who became concerned with man`s natural place in the universe, moves past this and accepts as common sense that man is an intelligent being created be an intelligent God.</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-Montesquieu published “The Spirit Laws” in 1748, which contained his theories and statements on slavery, and seperation of powers, both of which we will cover in this presentation.</a:t>
            </a:r>
          </a:p>
          <a:p>
            <a:pPr lvl="0" rtl="0">
              <a:spcBef>
                <a:spcPts val="0"/>
              </a:spcBef>
              <a:spcAft>
                <a:spcPts val="0"/>
              </a:spcAft>
              <a:buClr>
                <a:schemeClr val="dk1"/>
              </a:buClr>
              <a:buSzPct val="61111"/>
              <a:buFont typeface="Arial"/>
              <a:buNone/>
            </a:pPr>
            <a:r>
              <a:rPr lang="en">
                <a:latin typeface="Arial"/>
                <a:ea typeface="Arial"/>
                <a:cs typeface="Arial"/>
                <a:sym typeface="Arial"/>
              </a:rPr>
              <a:t>     </a:t>
            </a:r>
          </a:p>
          <a:p>
            <a:pPr lvl="0" rtl="0">
              <a:spcBef>
                <a:spcPts val="0"/>
              </a:spcBef>
              <a:spcAft>
                <a:spcPts val="0"/>
              </a:spcAft>
              <a:buClr>
                <a:schemeClr val="dk1"/>
              </a:buClr>
              <a:buSzPct val="61111"/>
              <a:buFont typeface="Arial"/>
              <a:buNone/>
            </a:pPr>
            <a:r>
              <a:rPr lang="en">
                <a:latin typeface="Arial"/>
                <a:ea typeface="Arial"/>
                <a:cs typeface="Arial"/>
                <a:sym typeface="Arial"/>
              </a:rPr>
              <a:t>-Montesquieu believed that in the state of nature, individuals were so fearful that they avoided war and violence.  </a:t>
            </a:r>
          </a:p>
        </p:txBody>
      </p:sp>
    </p:spTree>
    <p:extLst>
      <p:ext uri="{BB962C8B-B14F-4D97-AF65-F5344CB8AC3E}">
        <p14:creationId xmlns:p14="http://schemas.microsoft.com/office/powerpoint/2010/main" val="3866814130"/>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endParaRPr/>
          </a:p>
        </p:txBody>
      </p:sp>
      <p:sp>
        <p:nvSpPr>
          <p:cNvPr id="138" name="Shape 138"/>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a:spcBef>
                <a:spcPts val="0"/>
              </a:spcBef>
              <a:buNone/>
            </a:pPr>
            <a:endParaRPr/>
          </a:p>
        </p:txBody>
      </p:sp>
      <p:pic>
        <p:nvPicPr>
          <p:cNvPr id="139" name="Shape 139"/>
          <p:cNvPicPr preferRelativeResize="0"/>
          <p:nvPr/>
        </p:nvPicPr>
        <p:blipFill>
          <a:blip r:embed="rId3">
            <a:alphaModFix/>
          </a:blip>
          <a:stretch>
            <a:fillRect/>
          </a:stretch>
        </p:blipFill>
        <p:spPr>
          <a:xfrm>
            <a:off x="0" y="0"/>
            <a:ext cx="4177455" cy="5143499"/>
          </a:xfrm>
          <a:prstGeom prst="rect">
            <a:avLst/>
          </a:prstGeom>
          <a:noFill/>
          <a:ln>
            <a:noFill/>
          </a:ln>
        </p:spPr>
      </p:pic>
      <p:pic>
        <p:nvPicPr>
          <p:cNvPr id="140" name="Shape 140"/>
          <p:cNvPicPr preferRelativeResize="0"/>
          <p:nvPr/>
        </p:nvPicPr>
        <p:blipFill>
          <a:blip r:embed="rId4">
            <a:alphaModFix/>
          </a:blip>
          <a:stretch>
            <a:fillRect/>
          </a:stretch>
        </p:blipFill>
        <p:spPr>
          <a:xfrm>
            <a:off x="4177438" y="913616"/>
            <a:ext cx="4966550" cy="3977197"/>
          </a:xfrm>
          <a:prstGeom prst="rect">
            <a:avLst/>
          </a:prstGeom>
          <a:noFill/>
          <a:ln>
            <a:noFill/>
          </a:ln>
        </p:spPr>
      </p:pic>
    </p:spTree>
    <p:extLst>
      <p:ext uri="{BB962C8B-B14F-4D97-AF65-F5344CB8AC3E}">
        <p14:creationId xmlns:p14="http://schemas.microsoft.com/office/powerpoint/2010/main" val="1575382087"/>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Inspiration</a:t>
            </a:r>
          </a:p>
        </p:txBody>
      </p:sp>
      <p:sp>
        <p:nvSpPr>
          <p:cNvPr id="146" name="Shape 146"/>
          <p:cNvSpPr txBox="1">
            <a:spLocks noGrp="1"/>
          </p:cNvSpPr>
          <p:nvPr>
            <p:ph type="body" idx="1"/>
          </p:nvPr>
        </p:nvSpPr>
        <p:spPr>
          <a:xfrm>
            <a:off x="252700" y="1244875"/>
            <a:ext cx="8520599" cy="3354000"/>
          </a:xfrm>
          <a:prstGeom prst="rect">
            <a:avLst/>
          </a:prstGeom>
        </p:spPr>
        <p:txBody>
          <a:bodyPr lIns="91425" tIns="91425" rIns="91425" bIns="91425" anchor="t" anchorCtr="0">
            <a:noAutofit/>
          </a:bodyPr>
          <a:lstStyle/>
          <a:p>
            <a:pPr rtl="0">
              <a:spcBef>
                <a:spcPts val="0"/>
              </a:spcBef>
              <a:buNone/>
            </a:pPr>
            <a:r>
              <a:rPr lang="en">
                <a:latin typeface="Arial"/>
                <a:ea typeface="Arial"/>
                <a:cs typeface="Arial"/>
                <a:sym typeface="Arial"/>
              </a:rPr>
              <a:t>-Montesquieu admired John Locke</a:t>
            </a:r>
          </a:p>
          <a:p>
            <a:pPr rtl="0">
              <a:spcBef>
                <a:spcPts val="0"/>
              </a:spcBef>
              <a:buNone/>
            </a:pPr>
            <a:r>
              <a:rPr lang="en">
                <a:latin typeface="Arial"/>
                <a:ea typeface="Arial"/>
                <a:cs typeface="Arial"/>
                <a:sym typeface="Arial"/>
              </a:rPr>
              <a:t>-He was influenced by Newton's laws and physics</a:t>
            </a:r>
          </a:p>
          <a:p>
            <a:pPr rtl="0">
              <a:spcBef>
                <a:spcPts val="0"/>
              </a:spcBef>
              <a:buNone/>
            </a:pPr>
            <a:r>
              <a:rPr lang="en">
                <a:latin typeface="Arial"/>
                <a:ea typeface="Arial"/>
                <a:cs typeface="Arial"/>
                <a:sym typeface="Arial"/>
              </a:rPr>
              <a:t>-He inspired the U.S Constitution </a:t>
            </a:r>
          </a:p>
          <a:p>
            <a:pPr rtl="0">
              <a:spcBef>
                <a:spcPts val="0"/>
              </a:spcBef>
              <a:buNone/>
            </a:pPr>
            <a:r>
              <a:rPr lang="en">
                <a:latin typeface="Arial"/>
                <a:ea typeface="Arial"/>
                <a:cs typeface="Arial"/>
                <a:sym typeface="Arial"/>
              </a:rPr>
              <a:t>-Montesquieu was inspired by Aristotle, Thomas Hobbes, Adam Smith, Cicero.</a:t>
            </a:r>
          </a:p>
          <a:p>
            <a:pPr rtl="0">
              <a:spcBef>
                <a:spcPts val="0"/>
              </a:spcBef>
              <a:buNone/>
            </a:pPr>
            <a:endParaRPr sz="1200">
              <a:latin typeface="Arial"/>
              <a:ea typeface="Arial"/>
              <a:cs typeface="Arial"/>
              <a:sym typeface="Arial"/>
            </a:endParaRPr>
          </a:p>
          <a:p>
            <a:pPr>
              <a:spcBef>
                <a:spcPts val="0"/>
              </a:spcBef>
              <a:buNone/>
            </a:pPr>
            <a:endParaRPr sz="1200">
              <a:latin typeface="Arial"/>
              <a:ea typeface="Arial"/>
              <a:cs typeface="Arial"/>
              <a:sym typeface="Arial"/>
            </a:endParaRPr>
          </a:p>
        </p:txBody>
      </p:sp>
    </p:spTree>
    <p:extLst>
      <p:ext uri="{BB962C8B-B14F-4D97-AF65-F5344CB8AC3E}">
        <p14:creationId xmlns:p14="http://schemas.microsoft.com/office/powerpoint/2010/main" val="3365944132"/>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The Separation Of Powers</a:t>
            </a:r>
          </a:p>
        </p:txBody>
      </p:sp>
      <p:sp>
        <p:nvSpPr>
          <p:cNvPr id="152" name="Shape 152"/>
          <p:cNvSpPr txBox="1">
            <a:spLocks noGrp="1"/>
          </p:cNvSpPr>
          <p:nvPr>
            <p:ph type="body" idx="1"/>
          </p:nvPr>
        </p:nvSpPr>
        <p:spPr>
          <a:xfrm>
            <a:off x="387900" y="1413975"/>
            <a:ext cx="8477100" cy="3083399"/>
          </a:xfrm>
          <a:prstGeom prst="rect">
            <a:avLst/>
          </a:prstGeom>
        </p:spPr>
        <p:txBody>
          <a:bodyPr lIns="91425" tIns="91425" rIns="91425" bIns="91425" anchor="t" anchorCtr="0">
            <a:noAutofit/>
          </a:bodyPr>
          <a:lstStyle/>
          <a:p>
            <a:pPr lvl="0" rtl="0">
              <a:spcBef>
                <a:spcPts val="0"/>
              </a:spcBef>
              <a:spcAft>
                <a:spcPts val="0"/>
              </a:spcAft>
              <a:buNone/>
            </a:pPr>
            <a:r>
              <a:rPr lang="en" sz="1400">
                <a:solidFill>
                  <a:srgbClr val="000000"/>
                </a:solidFill>
                <a:latin typeface="Arial"/>
                <a:ea typeface="Arial"/>
                <a:cs typeface="Arial"/>
                <a:sym typeface="Arial"/>
              </a:rPr>
              <a:t>-The separation of powers is a model that was first developed in congress. Under this model the state is divided into three branches, each with separate and independent powers</a:t>
            </a:r>
          </a:p>
          <a:p>
            <a:pPr lvl="0" rtl="0">
              <a:spcBef>
                <a:spcPts val="0"/>
              </a:spcBef>
              <a:spcAft>
                <a:spcPts val="0"/>
              </a:spcAft>
              <a:buNone/>
            </a:pPr>
            <a:endParaRPr sz="1400">
              <a:solidFill>
                <a:srgbClr val="000000"/>
              </a:solidFill>
              <a:latin typeface="Arial"/>
              <a:ea typeface="Arial"/>
              <a:cs typeface="Arial"/>
              <a:sym typeface="Arial"/>
            </a:endParaRPr>
          </a:p>
          <a:p>
            <a:pPr lvl="0" rtl="0">
              <a:spcBef>
                <a:spcPts val="0"/>
              </a:spcBef>
              <a:spcAft>
                <a:spcPts val="300"/>
              </a:spcAft>
              <a:buNone/>
            </a:pPr>
            <a:r>
              <a:rPr lang="en" sz="1400">
                <a:latin typeface="Arial"/>
                <a:ea typeface="Arial"/>
                <a:cs typeface="Arial"/>
                <a:sym typeface="Arial"/>
              </a:rPr>
              <a:t>-divided the french government into the legislative, judicial, and executive branches, although he was incorrect about this</a:t>
            </a:r>
          </a:p>
          <a:p>
            <a:pPr lvl="0" rtl="0">
              <a:spcBef>
                <a:spcPts val="0"/>
              </a:spcBef>
              <a:spcAft>
                <a:spcPts val="300"/>
              </a:spcAft>
              <a:buClr>
                <a:schemeClr val="dk1"/>
              </a:buClr>
              <a:buFont typeface="Arial"/>
              <a:buNone/>
            </a:pPr>
            <a:endParaRPr sz="1400">
              <a:latin typeface="Arial"/>
              <a:ea typeface="Arial"/>
              <a:cs typeface="Arial"/>
              <a:sym typeface="Arial"/>
            </a:endParaRPr>
          </a:p>
          <a:p>
            <a:pPr lvl="0" rtl="0">
              <a:spcBef>
                <a:spcPts val="0"/>
              </a:spcBef>
              <a:spcAft>
                <a:spcPts val="0"/>
              </a:spcAft>
              <a:buClr>
                <a:schemeClr val="dk1"/>
              </a:buClr>
              <a:buSzPct val="78571"/>
              <a:buFont typeface="Arial"/>
              <a:buNone/>
            </a:pPr>
            <a:r>
              <a:rPr lang="en" sz="1400">
                <a:latin typeface="Arial"/>
                <a:ea typeface="Arial"/>
                <a:cs typeface="Arial"/>
                <a:sym typeface="Arial"/>
              </a:rPr>
              <a:t>-Legislative branch handled bills and taxes,</a:t>
            </a:r>
          </a:p>
          <a:p>
            <a:pPr lvl="0" rtl="0">
              <a:spcBef>
                <a:spcPts val="0"/>
              </a:spcBef>
              <a:spcAft>
                <a:spcPts val="0"/>
              </a:spcAft>
              <a:buClr>
                <a:schemeClr val="dk1"/>
              </a:buClr>
              <a:buFont typeface="Arial"/>
              <a:buNone/>
            </a:pPr>
            <a:endParaRPr sz="1400">
              <a:latin typeface="Arial"/>
              <a:ea typeface="Arial"/>
              <a:cs typeface="Arial"/>
              <a:sym typeface="Arial"/>
            </a:endParaRPr>
          </a:p>
          <a:p>
            <a:pPr lvl="0" rtl="0">
              <a:spcBef>
                <a:spcPts val="0"/>
              </a:spcBef>
              <a:spcAft>
                <a:spcPts val="0"/>
              </a:spcAft>
              <a:buClr>
                <a:schemeClr val="dk1"/>
              </a:buClr>
              <a:buSzPct val="78571"/>
              <a:buFont typeface="Arial"/>
              <a:buNone/>
            </a:pPr>
            <a:r>
              <a:rPr lang="en" sz="1400">
                <a:latin typeface="Arial"/>
                <a:ea typeface="Arial"/>
                <a:cs typeface="Arial"/>
                <a:sym typeface="Arial"/>
              </a:rPr>
              <a:t>-Judicial branch handled laws, reviewing them and creating new laws</a:t>
            </a:r>
          </a:p>
          <a:p>
            <a:pPr lvl="0" rtl="0">
              <a:spcBef>
                <a:spcPts val="0"/>
              </a:spcBef>
              <a:spcAft>
                <a:spcPts val="0"/>
              </a:spcAft>
              <a:buClr>
                <a:schemeClr val="dk1"/>
              </a:buClr>
              <a:buFont typeface="Arial"/>
              <a:buNone/>
            </a:pPr>
            <a:endParaRPr sz="1400">
              <a:latin typeface="Arial"/>
              <a:ea typeface="Arial"/>
              <a:cs typeface="Arial"/>
              <a:sym typeface="Arial"/>
            </a:endParaRPr>
          </a:p>
          <a:p>
            <a:pPr lvl="0" rtl="0">
              <a:spcBef>
                <a:spcPts val="0"/>
              </a:spcBef>
              <a:spcAft>
                <a:spcPts val="0"/>
              </a:spcAft>
              <a:buClr>
                <a:schemeClr val="dk1"/>
              </a:buClr>
              <a:buSzPct val="78571"/>
              <a:buFont typeface="Arial"/>
              <a:buNone/>
            </a:pPr>
            <a:r>
              <a:rPr lang="en" sz="1400">
                <a:latin typeface="Arial"/>
                <a:ea typeface="Arial"/>
                <a:cs typeface="Arial"/>
                <a:sym typeface="Arial"/>
              </a:rPr>
              <a:t>-Executive branch is commander in chief of the army and executed  instructions of congress</a:t>
            </a:r>
          </a:p>
          <a:p>
            <a:pPr lvl="0" rtl="0">
              <a:spcBef>
                <a:spcPts val="0"/>
              </a:spcBef>
              <a:spcAft>
                <a:spcPts val="0"/>
              </a:spcAft>
              <a:buClr>
                <a:schemeClr val="dk1"/>
              </a:buClr>
              <a:buFont typeface="Arial"/>
              <a:buNone/>
            </a:pPr>
            <a:endParaRPr sz="1200">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a:spcBef>
                <a:spcPts val="0"/>
              </a:spcBef>
              <a:buNone/>
            </a:pPr>
            <a:endParaRPr/>
          </a:p>
        </p:txBody>
      </p:sp>
    </p:spTree>
    <p:extLst>
      <p:ext uri="{BB962C8B-B14F-4D97-AF65-F5344CB8AC3E}">
        <p14:creationId xmlns:p14="http://schemas.microsoft.com/office/powerpoint/2010/main" val="1013068323"/>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Continued Separation of Powers</a:t>
            </a:r>
          </a:p>
        </p:txBody>
      </p:sp>
      <p:sp>
        <p:nvSpPr>
          <p:cNvPr id="158" name="Shape 158"/>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a:latin typeface="Arial"/>
                <a:ea typeface="Arial"/>
                <a:cs typeface="Arial"/>
                <a:sym typeface="Arial"/>
              </a:rPr>
              <a:t>-Montesquieu is most known for his systematic classification of governments</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 The separation of powers is the political doctrine of the constitutional law that are under the three branches of government. They are kept separate to prevent abusive power</a:t>
            </a:r>
          </a:p>
          <a:p>
            <a:pPr lvl="0" rtl="0">
              <a:spcBef>
                <a:spcPts val="0"/>
              </a:spcBef>
              <a:spcAft>
                <a:spcPts val="0"/>
              </a:spcAft>
              <a:buClr>
                <a:schemeClr val="dk1"/>
              </a:buClr>
              <a:buFont typeface="Arial"/>
              <a:buNone/>
            </a:pPr>
            <a:endParaRPr>
              <a:latin typeface="Arial"/>
              <a:ea typeface="Arial"/>
              <a:cs typeface="Arial"/>
              <a:sym typeface="Arial"/>
            </a:endParaRPr>
          </a:p>
          <a:p>
            <a:pPr lvl="0">
              <a:spcBef>
                <a:spcPts val="0"/>
              </a:spcBef>
              <a:spcAft>
                <a:spcPts val="0"/>
              </a:spcAft>
              <a:buClr>
                <a:schemeClr val="dk1"/>
              </a:buClr>
              <a:buSzPct val="61111"/>
              <a:buFont typeface="Arial"/>
              <a:buNone/>
            </a:pPr>
            <a:r>
              <a:rPr lang="en">
                <a:latin typeface="Arial"/>
                <a:ea typeface="Arial"/>
                <a:cs typeface="Arial"/>
                <a:sym typeface="Arial"/>
              </a:rPr>
              <a:t>- Montesquieu did not invent the doctrine of the separation of power, but he contributed new ideas to it.</a:t>
            </a:r>
          </a:p>
        </p:txBody>
      </p:sp>
    </p:spTree>
    <p:extLst>
      <p:ext uri="{BB962C8B-B14F-4D97-AF65-F5344CB8AC3E}">
        <p14:creationId xmlns:p14="http://schemas.microsoft.com/office/powerpoint/2010/main" val="249580053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71" name="Shape 71"/>
          <p:cNvPicPr preferRelativeResize="0"/>
          <p:nvPr/>
        </p:nvPicPr>
        <p:blipFill>
          <a:blip r:embed="rId3">
            <a:alphaModFix/>
          </a:blip>
          <a:stretch>
            <a:fillRect/>
          </a:stretch>
        </p:blipFill>
        <p:spPr>
          <a:xfrm>
            <a:off x="2434943" y="0"/>
            <a:ext cx="4274107"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endParaRPr/>
          </a:p>
        </p:txBody>
      </p:sp>
      <p:sp>
        <p:nvSpPr>
          <p:cNvPr id="164" name="Shape 164"/>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a:spcBef>
                <a:spcPts val="0"/>
              </a:spcBef>
              <a:buNone/>
            </a:pPr>
            <a:endParaRPr/>
          </a:p>
        </p:txBody>
      </p:sp>
      <p:pic>
        <p:nvPicPr>
          <p:cNvPr id="165" name="Shape 165"/>
          <p:cNvPicPr preferRelativeResize="0"/>
          <p:nvPr/>
        </p:nvPicPr>
        <p:blipFill>
          <a:blip r:embed="rId3">
            <a:alphaModFix/>
          </a:blip>
          <a:stretch>
            <a:fillRect/>
          </a:stretch>
        </p:blipFill>
        <p:spPr>
          <a:xfrm>
            <a:off x="1799327" y="0"/>
            <a:ext cx="5545334" cy="5143500"/>
          </a:xfrm>
          <a:prstGeom prst="rect">
            <a:avLst/>
          </a:prstGeom>
          <a:noFill/>
          <a:ln>
            <a:noFill/>
          </a:ln>
        </p:spPr>
      </p:pic>
    </p:spTree>
    <p:extLst>
      <p:ext uri="{BB962C8B-B14F-4D97-AF65-F5344CB8AC3E}">
        <p14:creationId xmlns:p14="http://schemas.microsoft.com/office/powerpoint/2010/main" val="286714457"/>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View on Slavery </a:t>
            </a:r>
          </a:p>
        </p:txBody>
      </p:sp>
      <p:sp>
        <p:nvSpPr>
          <p:cNvPr id="171" name="Shape 171"/>
          <p:cNvSpPr txBox="1">
            <a:spLocks noGrp="1"/>
          </p:cNvSpPr>
          <p:nvPr>
            <p:ph type="body" idx="1"/>
          </p:nvPr>
        </p:nvSpPr>
        <p:spPr>
          <a:xfrm>
            <a:off x="311700" y="1147225"/>
            <a:ext cx="8520599" cy="3354000"/>
          </a:xfrm>
          <a:prstGeom prst="rect">
            <a:avLst/>
          </a:prstGeom>
        </p:spPr>
        <p:txBody>
          <a:bodyPr lIns="91425" tIns="91425" rIns="91425" bIns="91425" anchor="t" anchorCtr="0">
            <a:noAutofit/>
          </a:bodyPr>
          <a:lstStyle/>
          <a:p>
            <a:pPr marL="0" indent="0" rtl="0">
              <a:spcBef>
                <a:spcPts val="0"/>
              </a:spcBef>
              <a:spcAft>
                <a:spcPts val="0"/>
              </a:spcAft>
              <a:buNone/>
            </a:pPr>
            <a:r>
              <a:rPr lang="en">
                <a:solidFill>
                  <a:srgbClr val="000000"/>
                </a:solidFill>
                <a:latin typeface="Arial"/>
                <a:ea typeface="Arial"/>
                <a:cs typeface="Arial"/>
                <a:sym typeface="Arial"/>
              </a:rPr>
              <a:t>-Montesquieu's argument in “The Spirit of the Law” was that slavery is against        the natural way of things. </a:t>
            </a:r>
          </a:p>
          <a:p>
            <a:pPr marL="0" indent="0" rtl="0">
              <a:spcBef>
                <a:spcPts val="0"/>
              </a:spcBef>
              <a:spcAft>
                <a:spcPts val="0"/>
              </a:spcAft>
              <a:buNone/>
            </a:pPr>
            <a:endParaRPr>
              <a:solidFill>
                <a:srgbClr val="000000"/>
              </a:solidFill>
              <a:latin typeface="Arial"/>
              <a:ea typeface="Arial"/>
              <a:cs typeface="Arial"/>
              <a:sym typeface="Arial"/>
            </a:endParaRPr>
          </a:p>
          <a:p>
            <a:pPr marL="0" indent="0" rtl="0">
              <a:spcBef>
                <a:spcPts val="0"/>
              </a:spcBef>
              <a:spcAft>
                <a:spcPts val="0"/>
              </a:spcAft>
              <a:buNone/>
            </a:pPr>
            <a:r>
              <a:rPr lang="en">
                <a:solidFill>
                  <a:srgbClr val="000000"/>
                </a:solidFill>
                <a:latin typeface="Arial"/>
                <a:ea typeface="Arial"/>
                <a:cs typeface="Arial"/>
                <a:sym typeface="Arial"/>
              </a:rPr>
              <a:t>-Montesquieu also argued that slavery was not lawful because slaves  who are born slaves are not benefitting from the law; the law works against them every day of their lives. </a:t>
            </a:r>
          </a:p>
          <a:p>
            <a:pPr marL="0" indent="0" rtl="0">
              <a:spcBef>
                <a:spcPts val="0"/>
              </a:spcBef>
              <a:spcAft>
                <a:spcPts val="0"/>
              </a:spcAft>
              <a:buNone/>
            </a:pPr>
            <a:endParaRPr>
              <a:solidFill>
                <a:srgbClr val="000000"/>
              </a:solidFill>
              <a:latin typeface="Arial"/>
              <a:ea typeface="Arial"/>
              <a:cs typeface="Arial"/>
              <a:sym typeface="Arial"/>
            </a:endParaRPr>
          </a:p>
          <a:p>
            <a:pPr marL="0" indent="0" rtl="0">
              <a:spcBef>
                <a:spcPts val="0"/>
              </a:spcBef>
              <a:spcAft>
                <a:spcPts val="0"/>
              </a:spcAft>
              <a:buNone/>
            </a:pPr>
            <a:r>
              <a:rPr lang="en">
                <a:solidFill>
                  <a:srgbClr val="000000"/>
                </a:solidFill>
                <a:latin typeface="Arial"/>
                <a:ea typeface="Arial"/>
                <a:cs typeface="Arial"/>
                <a:sym typeface="Arial"/>
              </a:rPr>
              <a:t>-“It is not good by its nature; it is useful neither to the master nor the slave”. </a:t>
            </a:r>
          </a:p>
          <a:p>
            <a:pPr>
              <a:spcBef>
                <a:spcPts val="0"/>
              </a:spcBef>
              <a:buNone/>
            </a:pPr>
            <a:r>
              <a:rPr lang="en"/>
              <a:t>  </a:t>
            </a:r>
          </a:p>
        </p:txBody>
      </p:sp>
    </p:spTree>
    <p:extLst>
      <p:ext uri="{BB962C8B-B14F-4D97-AF65-F5344CB8AC3E}">
        <p14:creationId xmlns:p14="http://schemas.microsoft.com/office/powerpoint/2010/main" val="4223593713"/>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rtl="0">
              <a:spcBef>
                <a:spcPts val="0"/>
              </a:spcBef>
              <a:buNone/>
            </a:pPr>
            <a:endParaRPr u="sng"/>
          </a:p>
          <a:p>
            <a:pPr rtl="0">
              <a:spcBef>
                <a:spcPts val="0"/>
              </a:spcBef>
              <a:buNone/>
            </a:pPr>
            <a:endParaRPr u="sng"/>
          </a:p>
          <a:p>
            <a:pPr rtl="0">
              <a:spcBef>
                <a:spcPts val="0"/>
              </a:spcBef>
              <a:buNone/>
            </a:pPr>
            <a:endParaRPr u="sng"/>
          </a:p>
          <a:p>
            <a:pPr>
              <a:spcBef>
                <a:spcPts val="0"/>
              </a:spcBef>
              <a:buNone/>
            </a:pPr>
            <a:r>
              <a:rPr lang="en" u="sng"/>
              <a:t>How Does He Embody Enlightenment Thought?</a:t>
            </a:r>
            <a:r>
              <a:rPr lang="en"/>
              <a:t> </a:t>
            </a:r>
          </a:p>
        </p:txBody>
      </p:sp>
      <p:sp>
        <p:nvSpPr>
          <p:cNvPr id="177" name="Shape 177"/>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rtl="0">
              <a:spcBef>
                <a:spcPts val="0"/>
              </a:spcBef>
              <a:spcAft>
                <a:spcPts val="0"/>
              </a:spcAft>
              <a:buNone/>
            </a:pPr>
            <a:r>
              <a:rPr lang="en" sz="1200">
                <a:solidFill>
                  <a:srgbClr val="000000"/>
                </a:solidFill>
                <a:latin typeface="Arial"/>
                <a:ea typeface="Arial"/>
                <a:cs typeface="Arial"/>
                <a:sym typeface="Arial"/>
              </a:rPr>
              <a:t> </a:t>
            </a:r>
            <a:r>
              <a:rPr lang="en">
                <a:solidFill>
                  <a:srgbClr val="000000"/>
                </a:solidFill>
                <a:latin typeface="Arial"/>
                <a:ea typeface="Arial"/>
                <a:cs typeface="Arial"/>
                <a:sym typeface="Arial"/>
              </a:rPr>
              <a:t>-Montesquieu published “The Spirit Laws” in 1748. Unlike some of the other philosophers (Hobbes and Locke). Montesquieu believed</a:t>
            </a:r>
            <a:r>
              <a:rPr lang="en">
                <a:solidFill>
                  <a:srgbClr val="1E1E1E"/>
                </a:solidFill>
                <a:highlight>
                  <a:srgbClr val="FFFFFF"/>
                </a:highlight>
                <a:latin typeface="Arial"/>
                <a:ea typeface="Arial"/>
                <a:cs typeface="Arial"/>
                <a:sym typeface="Arial"/>
              </a:rPr>
              <a:t> that in the state of nature, individuals were so fearful that they avoided war and violence. </a:t>
            </a:r>
          </a:p>
          <a:p>
            <a:pPr rtl="0">
              <a:spcBef>
                <a:spcPts val="0"/>
              </a:spcBef>
              <a:spcAft>
                <a:spcPts val="0"/>
              </a:spcAft>
              <a:buNone/>
            </a:pPr>
            <a:endParaRPr>
              <a:solidFill>
                <a:srgbClr val="1E1E1E"/>
              </a:solidFill>
              <a:highlight>
                <a:srgbClr val="FFFFFF"/>
              </a:highlight>
              <a:latin typeface="Arial"/>
              <a:ea typeface="Arial"/>
              <a:cs typeface="Arial"/>
              <a:sym typeface="Arial"/>
            </a:endParaRPr>
          </a:p>
          <a:p>
            <a:pPr rtl="0">
              <a:spcBef>
                <a:spcPts val="0"/>
              </a:spcBef>
              <a:spcAft>
                <a:spcPts val="0"/>
              </a:spcAft>
              <a:buNone/>
            </a:pPr>
            <a:r>
              <a:rPr lang="en">
                <a:solidFill>
                  <a:srgbClr val="1E1E1E"/>
                </a:solidFill>
                <a:highlight>
                  <a:srgbClr val="FFFFFF"/>
                </a:highlight>
                <a:latin typeface="Arial"/>
                <a:ea typeface="Arial"/>
                <a:cs typeface="Arial"/>
                <a:sym typeface="Arial"/>
              </a:rPr>
              <a:t>- Montesquieu wrote that the main purpose of the government is to maintain law, order and the property of the individual. </a:t>
            </a:r>
          </a:p>
          <a:p>
            <a:pPr rtl="0">
              <a:spcBef>
                <a:spcPts val="0"/>
              </a:spcBef>
              <a:spcAft>
                <a:spcPts val="0"/>
              </a:spcAft>
              <a:buNone/>
            </a:pPr>
            <a:endParaRPr>
              <a:solidFill>
                <a:srgbClr val="1E1E1E"/>
              </a:solidFill>
              <a:highlight>
                <a:srgbClr val="FFFFFF"/>
              </a:highlight>
              <a:latin typeface="Arial"/>
              <a:ea typeface="Arial"/>
              <a:cs typeface="Arial"/>
              <a:sym typeface="Arial"/>
            </a:endParaRPr>
          </a:p>
          <a:p>
            <a:pPr rtl="0">
              <a:spcBef>
                <a:spcPts val="0"/>
              </a:spcBef>
              <a:spcAft>
                <a:spcPts val="0"/>
              </a:spcAft>
              <a:buNone/>
            </a:pPr>
            <a:r>
              <a:rPr lang="en">
                <a:solidFill>
                  <a:srgbClr val="1E1E1E"/>
                </a:solidFill>
                <a:highlight>
                  <a:srgbClr val="FFFFFF"/>
                </a:highlight>
                <a:latin typeface="Arial"/>
                <a:ea typeface="Arial"/>
                <a:cs typeface="Arial"/>
                <a:sym typeface="Arial"/>
              </a:rPr>
              <a:t>- Montesquieu expressed his Enlightenment thought through his greatest work published: “The Spirit Laws”.</a:t>
            </a:r>
          </a:p>
          <a:p>
            <a:pPr rtl="0">
              <a:spcBef>
                <a:spcPts val="0"/>
              </a:spcBef>
              <a:spcAft>
                <a:spcPts val="0"/>
              </a:spcAft>
              <a:buNone/>
            </a:pPr>
            <a:endParaRPr>
              <a:solidFill>
                <a:srgbClr val="1E1E1E"/>
              </a:solidFill>
              <a:highlight>
                <a:srgbClr val="FFFFFF"/>
              </a:highlight>
              <a:latin typeface="Arial"/>
              <a:ea typeface="Arial"/>
              <a:cs typeface="Arial"/>
              <a:sym typeface="Arial"/>
            </a:endParaRPr>
          </a:p>
          <a:p>
            <a:pPr rtl="0">
              <a:spcBef>
                <a:spcPts val="0"/>
              </a:spcBef>
              <a:spcAft>
                <a:spcPts val="0"/>
              </a:spcAft>
              <a:buNone/>
            </a:pPr>
            <a:r>
              <a:rPr lang="en">
                <a:solidFill>
                  <a:srgbClr val="1E1E1E"/>
                </a:solidFill>
                <a:highlight>
                  <a:srgbClr val="FFFFFF"/>
                </a:highlight>
                <a:latin typeface="Arial"/>
                <a:ea typeface="Arial"/>
                <a:cs typeface="Arial"/>
                <a:sym typeface="Arial"/>
              </a:rPr>
              <a:t>-He also expressed his thoughts through the “Separation of Powers”.</a:t>
            </a:r>
          </a:p>
          <a:p>
            <a:pPr>
              <a:spcBef>
                <a:spcPts val="0"/>
              </a:spcBef>
              <a:buNone/>
            </a:pPr>
            <a:endParaRPr/>
          </a:p>
        </p:txBody>
      </p:sp>
    </p:spTree>
    <p:extLst>
      <p:ext uri="{BB962C8B-B14F-4D97-AF65-F5344CB8AC3E}">
        <p14:creationId xmlns:p14="http://schemas.microsoft.com/office/powerpoint/2010/main" val="1279474558"/>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75925" y="188875"/>
            <a:ext cx="8520599" cy="831299"/>
          </a:xfrm>
          <a:prstGeom prst="rect">
            <a:avLst/>
          </a:prstGeom>
        </p:spPr>
        <p:txBody>
          <a:bodyPr lIns="91425" tIns="91425" rIns="91425" bIns="91425" anchor="b" anchorCtr="0">
            <a:noAutofit/>
          </a:bodyPr>
          <a:lstStyle/>
          <a:p>
            <a:pPr>
              <a:spcBef>
                <a:spcPts val="0"/>
              </a:spcBef>
              <a:buNone/>
            </a:pPr>
            <a:r>
              <a:rPr lang="en" u="sng"/>
              <a:t>What is the legacy and impact of the philosopher?</a:t>
            </a:r>
          </a:p>
        </p:txBody>
      </p:sp>
      <p:sp>
        <p:nvSpPr>
          <p:cNvPr id="183" name="Shape 183"/>
          <p:cNvSpPr txBox="1">
            <a:spLocks noGrp="1"/>
          </p:cNvSpPr>
          <p:nvPr>
            <p:ph type="body" idx="1"/>
          </p:nvPr>
        </p:nvSpPr>
        <p:spPr>
          <a:xfrm>
            <a:off x="235425" y="1153975"/>
            <a:ext cx="8520599" cy="33540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a:latin typeface="Arial"/>
                <a:ea typeface="Arial"/>
                <a:cs typeface="Arial"/>
                <a:sym typeface="Arial"/>
              </a:rPr>
              <a:t>-His ideas were used to form the U.S Constitution, and his “separation of powers” idea still shapes modern government. </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-Montesquieu completed his goal by dividing the governmental power into branches. </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-Montesquieu remained a hero during the early part of the French Revolution. </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-Until </a:t>
            </a:r>
            <a:r>
              <a:rPr lang="en">
                <a:solidFill>
                  <a:srgbClr val="333333"/>
                </a:solidFill>
                <a:highlight>
                  <a:srgbClr val="FFFFFF"/>
                </a:highlight>
                <a:latin typeface="Arial"/>
                <a:ea typeface="Arial"/>
                <a:cs typeface="Arial"/>
                <a:sym typeface="Arial"/>
              </a:rPr>
              <a:t>Jean-Jacques Rousseau</a:t>
            </a:r>
            <a:r>
              <a:rPr lang="en">
                <a:solidFill>
                  <a:srgbClr val="333333"/>
                </a:solidFill>
                <a:highlight>
                  <a:srgbClr val="FFFFFF"/>
                </a:highlight>
                <a:latin typeface="Times New Roman"/>
                <a:ea typeface="Times New Roman"/>
                <a:cs typeface="Times New Roman"/>
                <a:sym typeface="Times New Roman"/>
              </a:rPr>
              <a:t> </a:t>
            </a:r>
            <a:r>
              <a:rPr lang="en">
                <a:solidFill>
                  <a:srgbClr val="333333"/>
                </a:solidFill>
                <a:highlight>
                  <a:srgbClr val="FFFFFF"/>
                </a:highlight>
                <a:latin typeface="Arial"/>
                <a:ea typeface="Arial"/>
                <a:cs typeface="Arial"/>
                <a:sym typeface="Arial"/>
              </a:rPr>
              <a:t>came after he died the people took him as their inspiration. </a:t>
            </a:r>
          </a:p>
        </p:txBody>
      </p:sp>
    </p:spTree>
    <p:extLst>
      <p:ext uri="{BB962C8B-B14F-4D97-AF65-F5344CB8AC3E}">
        <p14:creationId xmlns:p14="http://schemas.microsoft.com/office/powerpoint/2010/main" val="1181491692"/>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The Separation Of Powers</a:t>
            </a:r>
          </a:p>
        </p:txBody>
      </p:sp>
      <p:sp>
        <p:nvSpPr>
          <p:cNvPr id="189" name="Shape 189"/>
          <p:cNvSpPr txBox="1">
            <a:spLocks noGrp="1"/>
          </p:cNvSpPr>
          <p:nvPr>
            <p:ph type="body" idx="1"/>
          </p:nvPr>
        </p:nvSpPr>
        <p:spPr>
          <a:xfrm>
            <a:off x="387900" y="1413975"/>
            <a:ext cx="8477100" cy="3083399"/>
          </a:xfrm>
          <a:prstGeom prst="rect">
            <a:avLst/>
          </a:prstGeom>
        </p:spPr>
        <p:txBody>
          <a:bodyPr lIns="91425" tIns="91425" rIns="91425" bIns="91425" anchor="t" anchorCtr="0">
            <a:noAutofit/>
          </a:bodyPr>
          <a:lstStyle/>
          <a:p>
            <a:pPr lvl="0" rtl="0">
              <a:spcBef>
                <a:spcPts val="0"/>
              </a:spcBef>
              <a:spcAft>
                <a:spcPts val="0"/>
              </a:spcAft>
              <a:buNone/>
            </a:pPr>
            <a:r>
              <a:rPr lang="en" sz="1400">
                <a:solidFill>
                  <a:srgbClr val="000000"/>
                </a:solidFill>
                <a:latin typeface="Arial"/>
                <a:ea typeface="Arial"/>
                <a:cs typeface="Arial"/>
                <a:sym typeface="Arial"/>
              </a:rPr>
              <a:t>-The separation of powers is a model that was first developed in congress. Under this model the state is divided into three branches, each with separate and independent powers</a:t>
            </a:r>
          </a:p>
          <a:p>
            <a:pPr lvl="0" rtl="0">
              <a:spcBef>
                <a:spcPts val="0"/>
              </a:spcBef>
              <a:spcAft>
                <a:spcPts val="0"/>
              </a:spcAft>
              <a:buNone/>
            </a:pPr>
            <a:endParaRPr sz="1400">
              <a:solidFill>
                <a:srgbClr val="000000"/>
              </a:solidFill>
              <a:latin typeface="Arial"/>
              <a:ea typeface="Arial"/>
              <a:cs typeface="Arial"/>
              <a:sym typeface="Arial"/>
            </a:endParaRPr>
          </a:p>
          <a:p>
            <a:pPr lvl="0" rtl="0">
              <a:spcBef>
                <a:spcPts val="0"/>
              </a:spcBef>
              <a:spcAft>
                <a:spcPts val="300"/>
              </a:spcAft>
              <a:buNone/>
            </a:pPr>
            <a:r>
              <a:rPr lang="en" sz="1400">
                <a:latin typeface="Arial"/>
                <a:ea typeface="Arial"/>
                <a:cs typeface="Arial"/>
                <a:sym typeface="Arial"/>
              </a:rPr>
              <a:t>-divided the french government into the legislative, judicial, and executive branches, although he was incorrect about this</a:t>
            </a:r>
          </a:p>
          <a:p>
            <a:pPr lvl="0" rtl="0">
              <a:spcBef>
                <a:spcPts val="0"/>
              </a:spcBef>
              <a:spcAft>
                <a:spcPts val="300"/>
              </a:spcAft>
              <a:buClr>
                <a:schemeClr val="dk1"/>
              </a:buClr>
              <a:buFont typeface="Arial"/>
              <a:buNone/>
            </a:pPr>
            <a:endParaRPr sz="1400">
              <a:latin typeface="Arial"/>
              <a:ea typeface="Arial"/>
              <a:cs typeface="Arial"/>
              <a:sym typeface="Arial"/>
            </a:endParaRPr>
          </a:p>
          <a:p>
            <a:pPr lvl="0" rtl="0">
              <a:spcBef>
                <a:spcPts val="0"/>
              </a:spcBef>
              <a:spcAft>
                <a:spcPts val="0"/>
              </a:spcAft>
              <a:buClr>
                <a:schemeClr val="dk1"/>
              </a:buClr>
              <a:buSzPct val="78571"/>
              <a:buFont typeface="Arial"/>
              <a:buNone/>
            </a:pPr>
            <a:r>
              <a:rPr lang="en" sz="1400">
                <a:latin typeface="Arial"/>
                <a:ea typeface="Arial"/>
                <a:cs typeface="Arial"/>
                <a:sym typeface="Arial"/>
              </a:rPr>
              <a:t>-Legislative branch handled bills and taxes,</a:t>
            </a:r>
          </a:p>
          <a:p>
            <a:pPr lvl="0" rtl="0">
              <a:spcBef>
                <a:spcPts val="0"/>
              </a:spcBef>
              <a:spcAft>
                <a:spcPts val="0"/>
              </a:spcAft>
              <a:buClr>
                <a:schemeClr val="dk1"/>
              </a:buClr>
              <a:buFont typeface="Arial"/>
              <a:buNone/>
            </a:pPr>
            <a:endParaRPr sz="1400">
              <a:latin typeface="Arial"/>
              <a:ea typeface="Arial"/>
              <a:cs typeface="Arial"/>
              <a:sym typeface="Arial"/>
            </a:endParaRPr>
          </a:p>
          <a:p>
            <a:pPr lvl="0" rtl="0">
              <a:spcBef>
                <a:spcPts val="0"/>
              </a:spcBef>
              <a:spcAft>
                <a:spcPts val="0"/>
              </a:spcAft>
              <a:buClr>
                <a:schemeClr val="dk1"/>
              </a:buClr>
              <a:buSzPct val="78571"/>
              <a:buFont typeface="Arial"/>
              <a:buNone/>
            </a:pPr>
            <a:r>
              <a:rPr lang="en" sz="1400">
                <a:latin typeface="Arial"/>
                <a:ea typeface="Arial"/>
                <a:cs typeface="Arial"/>
                <a:sym typeface="Arial"/>
              </a:rPr>
              <a:t>-Judicial branch handled laws, reviewing them and creating new laws</a:t>
            </a:r>
          </a:p>
          <a:p>
            <a:pPr lvl="0" rtl="0">
              <a:spcBef>
                <a:spcPts val="0"/>
              </a:spcBef>
              <a:spcAft>
                <a:spcPts val="0"/>
              </a:spcAft>
              <a:buClr>
                <a:schemeClr val="dk1"/>
              </a:buClr>
              <a:buFont typeface="Arial"/>
              <a:buNone/>
            </a:pPr>
            <a:endParaRPr sz="1400">
              <a:latin typeface="Arial"/>
              <a:ea typeface="Arial"/>
              <a:cs typeface="Arial"/>
              <a:sym typeface="Arial"/>
            </a:endParaRPr>
          </a:p>
          <a:p>
            <a:pPr lvl="0" rtl="0">
              <a:spcBef>
                <a:spcPts val="0"/>
              </a:spcBef>
              <a:spcAft>
                <a:spcPts val="0"/>
              </a:spcAft>
              <a:buClr>
                <a:schemeClr val="dk1"/>
              </a:buClr>
              <a:buSzPct val="78571"/>
              <a:buFont typeface="Arial"/>
              <a:buNone/>
            </a:pPr>
            <a:r>
              <a:rPr lang="en" sz="1400">
                <a:latin typeface="Arial"/>
                <a:ea typeface="Arial"/>
                <a:cs typeface="Arial"/>
                <a:sym typeface="Arial"/>
              </a:rPr>
              <a:t>-Executive branch is commander in chief of the army and executed  instructions of congress</a:t>
            </a:r>
          </a:p>
          <a:p>
            <a:pPr lvl="0" rtl="0">
              <a:spcBef>
                <a:spcPts val="0"/>
              </a:spcBef>
              <a:spcAft>
                <a:spcPts val="0"/>
              </a:spcAft>
              <a:buClr>
                <a:schemeClr val="dk1"/>
              </a:buClr>
              <a:buFont typeface="Arial"/>
              <a:buNone/>
            </a:pPr>
            <a:endParaRPr sz="1200">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lvl="0" rtl="0">
              <a:spcBef>
                <a:spcPts val="0"/>
              </a:spcBef>
              <a:spcAft>
                <a:spcPts val="0"/>
              </a:spcAft>
              <a:buNone/>
            </a:pPr>
            <a:endParaRPr sz="1200">
              <a:solidFill>
                <a:srgbClr val="000000"/>
              </a:solidFill>
              <a:latin typeface="Arial"/>
              <a:ea typeface="Arial"/>
              <a:cs typeface="Arial"/>
              <a:sym typeface="Arial"/>
            </a:endParaRPr>
          </a:p>
          <a:p>
            <a:pPr>
              <a:spcBef>
                <a:spcPts val="0"/>
              </a:spcBef>
              <a:buNone/>
            </a:pPr>
            <a:endParaRPr/>
          </a:p>
        </p:txBody>
      </p:sp>
    </p:spTree>
    <p:extLst>
      <p:ext uri="{BB962C8B-B14F-4D97-AF65-F5344CB8AC3E}">
        <p14:creationId xmlns:p14="http://schemas.microsoft.com/office/powerpoint/2010/main" val="394716038"/>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Continued Separation of Powers</a:t>
            </a:r>
          </a:p>
        </p:txBody>
      </p:sp>
      <p:sp>
        <p:nvSpPr>
          <p:cNvPr id="195" name="Shape 195"/>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a:latin typeface="Arial"/>
                <a:ea typeface="Arial"/>
                <a:cs typeface="Arial"/>
                <a:sym typeface="Arial"/>
              </a:rPr>
              <a:t>-Montesquieu is most known for his systematic classification of governments</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 The separation of powers is the political doctrine of the constitutional law that are under the three branches of government. They are kept separate to prevent abusive power</a:t>
            </a:r>
          </a:p>
          <a:p>
            <a:pPr lvl="0" rtl="0">
              <a:spcBef>
                <a:spcPts val="0"/>
              </a:spcBef>
              <a:spcAft>
                <a:spcPts val="0"/>
              </a:spcAft>
              <a:buClr>
                <a:schemeClr val="dk1"/>
              </a:buClr>
              <a:buFont typeface="Arial"/>
              <a:buNone/>
            </a:pPr>
            <a:endParaRPr>
              <a:latin typeface="Arial"/>
              <a:ea typeface="Arial"/>
              <a:cs typeface="Arial"/>
              <a:sym typeface="Arial"/>
            </a:endParaRPr>
          </a:p>
          <a:p>
            <a:pPr lvl="0">
              <a:spcBef>
                <a:spcPts val="0"/>
              </a:spcBef>
              <a:spcAft>
                <a:spcPts val="0"/>
              </a:spcAft>
              <a:buClr>
                <a:schemeClr val="dk1"/>
              </a:buClr>
              <a:buSzPct val="61111"/>
              <a:buFont typeface="Arial"/>
              <a:buNone/>
            </a:pPr>
            <a:r>
              <a:rPr lang="en">
                <a:latin typeface="Arial"/>
                <a:ea typeface="Arial"/>
                <a:cs typeface="Arial"/>
                <a:sym typeface="Arial"/>
              </a:rPr>
              <a:t>- Montesquieu did not invent the doctrine of the separation of power, but he contributed new ideas to it.</a:t>
            </a:r>
          </a:p>
        </p:txBody>
      </p:sp>
    </p:spTree>
    <p:extLst>
      <p:ext uri="{BB962C8B-B14F-4D97-AF65-F5344CB8AC3E}">
        <p14:creationId xmlns:p14="http://schemas.microsoft.com/office/powerpoint/2010/main" val="3198045440"/>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endParaRPr/>
          </a:p>
        </p:txBody>
      </p:sp>
      <p:sp>
        <p:nvSpPr>
          <p:cNvPr id="201" name="Shape 201"/>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a:spcBef>
                <a:spcPts val="0"/>
              </a:spcBef>
              <a:buNone/>
            </a:pPr>
            <a:endParaRPr/>
          </a:p>
        </p:txBody>
      </p:sp>
      <p:pic>
        <p:nvPicPr>
          <p:cNvPr id="202" name="Shape 202"/>
          <p:cNvPicPr preferRelativeResize="0"/>
          <p:nvPr/>
        </p:nvPicPr>
        <p:blipFill>
          <a:blip r:embed="rId3">
            <a:alphaModFix/>
          </a:blip>
          <a:stretch>
            <a:fillRect/>
          </a:stretch>
        </p:blipFill>
        <p:spPr>
          <a:xfrm>
            <a:off x="1799327" y="0"/>
            <a:ext cx="5545334" cy="5143500"/>
          </a:xfrm>
          <a:prstGeom prst="rect">
            <a:avLst/>
          </a:prstGeom>
          <a:noFill/>
          <a:ln>
            <a:noFill/>
          </a:ln>
        </p:spPr>
      </p:pic>
    </p:spTree>
    <p:extLst>
      <p:ext uri="{BB962C8B-B14F-4D97-AF65-F5344CB8AC3E}">
        <p14:creationId xmlns:p14="http://schemas.microsoft.com/office/powerpoint/2010/main" val="369590134"/>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u="sng"/>
              <a:t>View on Slavery </a:t>
            </a:r>
          </a:p>
        </p:txBody>
      </p:sp>
      <p:sp>
        <p:nvSpPr>
          <p:cNvPr id="208" name="Shape 208"/>
          <p:cNvSpPr txBox="1">
            <a:spLocks noGrp="1"/>
          </p:cNvSpPr>
          <p:nvPr>
            <p:ph type="body" idx="1"/>
          </p:nvPr>
        </p:nvSpPr>
        <p:spPr>
          <a:xfrm>
            <a:off x="311700" y="1147225"/>
            <a:ext cx="8520599" cy="3354000"/>
          </a:xfrm>
          <a:prstGeom prst="rect">
            <a:avLst/>
          </a:prstGeom>
        </p:spPr>
        <p:txBody>
          <a:bodyPr lIns="91425" tIns="91425" rIns="91425" bIns="91425" anchor="t" anchorCtr="0">
            <a:noAutofit/>
          </a:bodyPr>
          <a:lstStyle/>
          <a:p>
            <a:pPr marL="0" indent="0" rtl="0">
              <a:spcBef>
                <a:spcPts val="0"/>
              </a:spcBef>
              <a:spcAft>
                <a:spcPts val="0"/>
              </a:spcAft>
              <a:buNone/>
            </a:pPr>
            <a:r>
              <a:rPr lang="en">
                <a:solidFill>
                  <a:srgbClr val="000000"/>
                </a:solidFill>
                <a:latin typeface="Arial"/>
                <a:ea typeface="Arial"/>
                <a:cs typeface="Arial"/>
                <a:sym typeface="Arial"/>
              </a:rPr>
              <a:t>-Montesquieu's argument in “The Spirit of the Law” was that slavery is against        the natural way of things. </a:t>
            </a:r>
          </a:p>
          <a:p>
            <a:pPr marL="0" indent="0" rtl="0">
              <a:spcBef>
                <a:spcPts val="0"/>
              </a:spcBef>
              <a:spcAft>
                <a:spcPts val="0"/>
              </a:spcAft>
              <a:buNone/>
            </a:pPr>
            <a:endParaRPr>
              <a:solidFill>
                <a:srgbClr val="000000"/>
              </a:solidFill>
              <a:latin typeface="Arial"/>
              <a:ea typeface="Arial"/>
              <a:cs typeface="Arial"/>
              <a:sym typeface="Arial"/>
            </a:endParaRPr>
          </a:p>
          <a:p>
            <a:pPr marL="0" indent="0" rtl="0">
              <a:spcBef>
                <a:spcPts val="0"/>
              </a:spcBef>
              <a:spcAft>
                <a:spcPts val="0"/>
              </a:spcAft>
              <a:buNone/>
            </a:pPr>
            <a:r>
              <a:rPr lang="en">
                <a:solidFill>
                  <a:srgbClr val="000000"/>
                </a:solidFill>
                <a:latin typeface="Arial"/>
                <a:ea typeface="Arial"/>
                <a:cs typeface="Arial"/>
                <a:sym typeface="Arial"/>
              </a:rPr>
              <a:t>-Montesquieu also argued that slavery was not lawful because slaves  who are born slaves are not benefitting from the law; the law works against them every day of their lives. </a:t>
            </a:r>
          </a:p>
          <a:p>
            <a:pPr marL="0" indent="0" rtl="0">
              <a:spcBef>
                <a:spcPts val="0"/>
              </a:spcBef>
              <a:spcAft>
                <a:spcPts val="0"/>
              </a:spcAft>
              <a:buNone/>
            </a:pPr>
            <a:endParaRPr>
              <a:solidFill>
                <a:srgbClr val="000000"/>
              </a:solidFill>
              <a:latin typeface="Arial"/>
              <a:ea typeface="Arial"/>
              <a:cs typeface="Arial"/>
              <a:sym typeface="Arial"/>
            </a:endParaRPr>
          </a:p>
          <a:p>
            <a:pPr marL="0" indent="0" rtl="0">
              <a:spcBef>
                <a:spcPts val="0"/>
              </a:spcBef>
              <a:spcAft>
                <a:spcPts val="0"/>
              </a:spcAft>
              <a:buNone/>
            </a:pPr>
            <a:r>
              <a:rPr lang="en">
                <a:solidFill>
                  <a:srgbClr val="000000"/>
                </a:solidFill>
                <a:latin typeface="Arial"/>
                <a:ea typeface="Arial"/>
                <a:cs typeface="Arial"/>
                <a:sym typeface="Arial"/>
              </a:rPr>
              <a:t>-“It is not good by its nature; it is useful neither to the master nor the slave”. </a:t>
            </a:r>
          </a:p>
          <a:p>
            <a:pPr>
              <a:spcBef>
                <a:spcPts val="0"/>
              </a:spcBef>
              <a:buNone/>
            </a:pPr>
            <a:r>
              <a:rPr lang="en"/>
              <a:t>  </a:t>
            </a:r>
          </a:p>
        </p:txBody>
      </p:sp>
    </p:spTree>
    <p:extLst>
      <p:ext uri="{BB962C8B-B14F-4D97-AF65-F5344CB8AC3E}">
        <p14:creationId xmlns:p14="http://schemas.microsoft.com/office/powerpoint/2010/main" val="1855029835"/>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rtl="0">
              <a:spcBef>
                <a:spcPts val="0"/>
              </a:spcBef>
              <a:buNone/>
            </a:pPr>
            <a:endParaRPr u="sng"/>
          </a:p>
          <a:p>
            <a:pPr rtl="0">
              <a:spcBef>
                <a:spcPts val="0"/>
              </a:spcBef>
              <a:buNone/>
            </a:pPr>
            <a:endParaRPr u="sng"/>
          </a:p>
          <a:p>
            <a:pPr rtl="0">
              <a:spcBef>
                <a:spcPts val="0"/>
              </a:spcBef>
              <a:buNone/>
            </a:pPr>
            <a:endParaRPr u="sng"/>
          </a:p>
          <a:p>
            <a:pPr>
              <a:spcBef>
                <a:spcPts val="0"/>
              </a:spcBef>
              <a:buNone/>
            </a:pPr>
            <a:r>
              <a:rPr lang="en" u="sng"/>
              <a:t>How Does He Embody Enlightenment Thought?</a:t>
            </a:r>
            <a:r>
              <a:rPr lang="en"/>
              <a:t> </a:t>
            </a:r>
          </a:p>
        </p:txBody>
      </p:sp>
      <p:sp>
        <p:nvSpPr>
          <p:cNvPr id="214" name="Shape 214"/>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rtl="0">
              <a:spcBef>
                <a:spcPts val="0"/>
              </a:spcBef>
              <a:spcAft>
                <a:spcPts val="0"/>
              </a:spcAft>
              <a:buNone/>
            </a:pPr>
            <a:r>
              <a:rPr lang="en" sz="1200">
                <a:solidFill>
                  <a:srgbClr val="000000"/>
                </a:solidFill>
                <a:latin typeface="Arial"/>
                <a:ea typeface="Arial"/>
                <a:cs typeface="Arial"/>
                <a:sym typeface="Arial"/>
              </a:rPr>
              <a:t> </a:t>
            </a:r>
            <a:r>
              <a:rPr lang="en">
                <a:solidFill>
                  <a:srgbClr val="000000"/>
                </a:solidFill>
                <a:latin typeface="Arial"/>
                <a:ea typeface="Arial"/>
                <a:cs typeface="Arial"/>
                <a:sym typeface="Arial"/>
              </a:rPr>
              <a:t>-Montesquieu published “The Spirit Laws” in 1748. Unlike some of the other philosophers (Hobbes and Locke). Montesquieu believed</a:t>
            </a:r>
            <a:r>
              <a:rPr lang="en">
                <a:solidFill>
                  <a:srgbClr val="1E1E1E"/>
                </a:solidFill>
                <a:highlight>
                  <a:srgbClr val="FFFFFF"/>
                </a:highlight>
                <a:latin typeface="Arial"/>
                <a:ea typeface="Arial"/>
                <a:cs typeface="Arial"/>
                <a:sym typeface="Arial"/>
              </a:rPr>
              <a:t> that in the state of nature, individuals were so fearful that they avoided war and violence. </a:t>
            </a:r>
          </a:p>
          <a:p>
            <a:pPr rtl="0">
              <a:spcBef>
                <a:spcPts val="0"/>
              </a:spcBef>
              <a:spcAft>
                <a:spcPts val="0"/>
              </a:spcAft>
              <a:buNone/>
            </a:pPr>
            <a:endParaRPr>
              <a:solidFill>
                <a:srgbClr val="1E1E1E"/>
              </a:solidFill>
              <a:highlight>
                <a:srgbClr val="FFFFFF"/>
              </a:highlight>
              <a:latin typeface="Arial"/>
              <a:ea typeface="Arial"/>
              <a:cs typeface="Arial"/>
              <a:sym typeface="Arial"/>
            </a:endParaRPr>
          </a:p>
          <a:p>
            <a:pPr rtl="0">
              <a:spcBef>
                <a:spcPts val="0"/>
              </a:spcBef>
              <a:spcAft>
                <a:spcPts val="0"/>
              </a:spcAft>
              <a:buNone/>
            </a:pPr>
            <a:r>
              <a:rPr lang="en">
                <a:solidFill>
                  <a:srgbClr val="1E1E1E"/>
                </a:solidFill>
                <a:highlight>
                  <a:srgbClr val="FFFFFF"/>
                </a:highlight>
                <a:latin typeface="Arial"/>
                <a:ea typeface="Arial"/>
                <a:cs typeface="Arial"/>
                <a:sym typeface="Arial"/>
              </a:rPr>
              <a:t>- Montesquieu wrote that the main purpose of the government is to maintain law, order and the property of the individual. </a:t>
            </a:r>
          </a:p>
          <a:p>
            <a:pPr rtl="0">
              <a:spcBef>
                <a:spcPts val="0"/>
              </a:spcBef>
              <a:spcAft>
                <a:spcPts val="0"/>
              </a:spcAft>
              <a:buNone/>
            </a:pPr>
            <a:endParaRPr>
              <a:solidFill>
                <a:srgbClr val="1E1E1E"/>
              </a:solidFill>
              <a:highlight>
                <a:srgbClr val="FFFFFF"/>
              </a:highlight>
              <a:latin typeface="Arial"/>
              <a:ea typeface="Arial"/>
              <a:cs typeface="Arial"/>
              <a:sym typeface="Arial"/>
            </a:endParaRPr>
          </a:p>
          <a:p>
            <a:pPr rtl="0">
              <a:spcBef>
                <a:spcPts val="0"/>
              </a:spcBef>
              <a:spcAft>
                <a:spcPts val="0"/>
              </a:spcAft>
              <a:buNone/>
            </a:pPr>
            <a:r>
              <a:rPr lang="en">
                <a:solidFill>
                  <a:srgbClr val="1E1E1E"/>
                </a:solidFill>
                <a:highlight>
                  <a:srgbClr val="FFFFFF"/>
                </a:highlight>
                <a:latin typeface="Arial"/>
                <a:ea typeface="Arial"/>
                <a:cs typeface="Arial"/>
                <a:sym typeface="Arial"/>
              </a:rPr>
              <a:t>- Montesquieu expressed his Enlightenment thought through his greatest work published: “The Spirit Laws”.</a:t>
            </a:r>
          </a:p>
          <a:p>
            <a:pPr rtl="0">
              <a:spcBef>
                <a:spcPts val="0"/>
              </a:spcBef>
              <a:spcAft>
                <a:spcPts val="0"/>
              </a:spcAft>
              <a:buNone/>
            </a:pPr>
            <a:endParaRPr>
              <a:solidFill>
                <a:srgbClr val="1E1E1E"/>
              </a:solidFill>
              <a:highlight>
                <a:srgbClr val="FFFFFF"/>
              </a:highlight>
              <a:latin typeface="Arial"/>
              <a:ea typeface="Arial"/>
              <a:cs typeface="Arial"/>
              <a:sym typeface="Arial"/>
            </a:endParaRPr>
          </a:p>
          <a:p>
            <a:pPr rtl="0">
              <a:spcBef>
                <a:spcPts val="0"/>
              </a:spcBef>
              <a:spcAft>
                <a:spcPts val="0"/>
              </a:spcAft>
              <a:buNone/>
            </a:pPr>
            <a:r>
              <a:rPr lang="en">
                <a:solidFill>
                  <a:srgbClr val="1E1E1E"/>
                </a:solidFill>
                <a:highlight>
                  <a:srgbClr val="FFFFFF"/>
                </a:highlight>
                <a:latin typeface="Arial"/>
                <a:ea typeface="Arial"/>
                <a:cs typeface="Arial"/>
                <a:sym typeface="Arial"/>
              </a:rPr>
              <a:t>-He also expressed his thoughts through the “Separation of Powers”.</a:t>
            </a:r>
          </a:p>
          <a:p>
            <a:pPr>
              <a:spcBef>
                <a:spcPts val="0"/>
              </a:spcBef>
              <a:buNone/>
            </a:pPr>
            <a:endParaRPr/>
          </a:p>
        </p:txBody>
      </p:sp>
    </p:spTree>
    <p:extLst>
      <p:ext uri="{BB962C8B-B14F-4D97-AF65-F5344CB8AC3E}">
        <p14:creationId xmlns:p14="http://schemas.microsoft.com/office/powerpoint/2010/main" val="3344387508"/>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75925" y="188875"/>
            <a:ext cx="8520599" cy="831299"/>
          </a:xfrm>
          <a:prstGeom prst="rect">
            <a:avLst/>
          </a:prstGeom>
        </p:spPr>
        <p:txBody>
          <a:bodyPr lIns="91425" tIns="91425" rIns="91425" bIns="91425" anchor="b" anchorCtr="0">
            <a:noAutofit/>
          </a:bodyPr>
          <a:lstStyle/>
          <a:p>
            <a:pPr>
              <a:spcBef>
                <a:spcPts val="0"/>
              </a:spcBef>
              <a:buNone/>
            </a:pPr>
            <a:r>
              <a:rPr lang="en" u="sng"/>
              <a:t>What is the legacy and impact of the philosopher?</a:t>
            </a:r>
          </a:p>
        </p:txBody>
      </p:sp>
      <p:sp>
        <p:nvSpPr>
          <p:cNvPr id="220" name="Shape 220"/>
          <p:cNvSpPr txBox="1">
            <a:spLocks noGrp="1"/>
          </p:cNvSpPr>
          <p:nvPr>
            <p:ph type="body" idx="1"/>
          </p:nvPr>
        </p:nvSpPr>
        <p:spPr>
          <a:xfrm>
            <a:off x="235425" y="1153975"/>
            <a:ext cx="8520599" cy="33540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a:latin typeface="Arial"/>
                <a:ea typeface="Arial"/>
                <a:cs typeface="Arial"/>
                <a:sym typeface="Arial"/>
              </a:rPr>
              <a:t>-His ideas were used to form the U.S Constitution, and his “separation of powers” idea still shapes modern government. </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-Montesquieu completed his goal by dividing the governmental power into branches. </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-Montesquieu remained a hero during the early part of the French Revolution. </a:t>
            </a:r>
          </a:p>
          <a:p>
            <a:pPr lvl="0" rtl="0">
              <a:spcBef>
                <a:spcPts val="0"/>
              </a:spcBef>
              <a:spcAft>
                <a:spcPts val="0"/>
              </a:spcAft>
              <a:buClr>
                <a:schemeClr val="dk1"/>
              </a:buClr>
              <a:buFont typeface="Arial"/>
              <a:buNone/>
            </a:pPr>
            <a:endParaRPr>
              <a:latin typeface="Arial"/>
              <a:ea typeface="Arial"/>
              <a:cs typeface="Arial"/>
              <a:sym typeface="Arial"/>
            </a:endParaRPr>
          </a:p>
          <a:p>
            <a:pPr lvl="0" rtl="0">
              <a:spcBef>
                <a:spcPts val="0"/>
              </a:spcBef>
              <a:spcAft>
                <a:spcPts val="0"/>
              </a:spcAft>
              <a:buClr>
                <a:schemeClr val="dk1"/>
              </a:buClr>
              <a:buSzPct val="61111"/>
              <a:buFont typeface="Arial"/>
              <a:buNone/>
            </a:pPr>
            <a:r>
              <a:rPr lang="en">
                <a:latin typeface="Arial"/>
                <a:ea typeface="Arial"/>
                <a:cs typeface="Arial"/>
                <a:sym typeface="Arial"/>
              </a:rPr>
              <a:t>-Until </a:t>
            </a:r>
            <a:r>
              <a:rPr lang="en">
                <a:solidFill>
                  <a:srgbClr val="333333"/>
                </a:solidFill>
                <a:highlight>
                  <a:srgbClr val="FFFFFF"/>
                </a:highlight>
                <a:latin typeface="Arial"/>
                <a:ea typeface="Arial"/>
                <a:cs typeface="Arial"/>
                <a:sym typeface="Arial"/>
              </a:rPr>
              <a:t>Jean-Jacques Rousseau</a:t>
            </a:r>
            <a:r>
              <a:rPr lang="en">
                <a:solidFill>
                  <a:srgbClr val="333333"/>
                </a:solidFill>
                <a:highlight>
                  <a:srgbClr val="FFFFFF"/>
                </a:highlight>
                <a:latin typeface="Times New Roman"/>
                <a:ea typeface="Times New Roman"/>
                <a:cs typeface="Times New Roman"/>
                <a:sym typeface="Times New Roman"/>
              </a:rPr>
              <a:t> </a:t>
            </a:r>
            <a:r>
              <a:rPr lang="en">
                <a:solidFill>
                  <a:srgbClr val="333333"/>
                </a:solidFill>
                <a:highlight>
                  <a:srgbClr val="FFFFFF"/>
                </a:highlight>
                <a:latin typeface="Arial"/>
                <a:ea typeface="Arial"/>
                <a:cs typeface="Arial"/>
                <a:sym typeface="Arial"/>
              </a:rPr>
              <a:t>came after he died the people took him as their inspiration. </a:t>
            </a:r>
          </a:p>
        </p:txBody>
      </p:sp>
    </p:spTree>
    <p:extLst>
      <p:ext uri="{BB962C8B-B14F-4D97-AF65-F5344CB8AC3E}">
        <p14:creationId xmlns:p14="http://schemas.microsoft.com/office/powerpoint/2010/main" val="295487521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de"/>
              <a:t>What is Rousseau’s view of human nature?</a:t>
            </a:r>
          </a:p>
        </p:txBody>
      </p:sp>
      <p:sp>
        <p:nvSpPr>
          <p:cNvPr id="77" name="Shape 77"/>
          <p:cNvSpPr txBox="1"/>
          <p:nvPr/>
        </p:nvSpPr>
        <p:spPr>
          <a:xfrm>
            <a:off x="534375" y="1164100"/>
            <a:ext cx="8177099" cy="3875700"/>
          </a:xfrm>
          <a:prstGeom prst="rect">
            <a:avLst/>
          </a:prstGeom>
          <a:noFill/>
          <a:ln w="9525" cap="flat" cmpd="sng">
            <a:solidFill>
              <a:schemeClr val="lt1"/>
            </a:solidFill>
            <a:prstDash val="solid"/>
            <a:round/>
            <a:headEnd type="none" w="med" len="med"/>
            <a:tailEnd type="none" w="med" len="med"/>
          </a:ln>
        </p:spPr>
        <p:txBody>
          <a:bodyPr lIns="91425" tIns="91425" rIns="91425" bIns="91425" anchor="t" anchorCtr="0">
            <a:noAutofit/>
          </a:bodyPr>
          <a:lstStyle/>
          <a:p>
            <a:pPr marL="457200" lvl="0" indent="-406400" rtl="0">
              <a:spcBef>
                <a:spcPts val="0"/>
              </a:spcBef>
              <a:buSzPct val="100000"/>
              <a:buChar char="●"/>
            </a:pPr>
            <a:r>
              <a:rPr lang="de" sz="2800" dirty="0"/>
              <a:t>Naturally </a:t>
            </a:r>
            <a:r>
              <a:rPr lang="de" sz="2800" u="sng" dirty="0">
                <a:solidFill>
                  <a:schemeClr val="dk1"/>
                </a:solidFill>
                <a:highlight>
                  <a:srgbClr val="FFFF00"/>
                </a:highlight>
              </a:rPr>
              <a:t>good</a:t>
            </a:r>
          </a:p>
          <a:p>
            <a:pPr marL="457200" lvl="0" indent="-406400" rtl="0">
              <a:spcBef>
                <a:spcPts val="0"/>
              </a:spcBef>
              <a:buSzPct val="100000"/>
              <a:buChar char="●"/>
            </a:pPr>
            <a:r>
              <a:rPr lang="de" sz="2800" u="sng" dirty="0">
                <a:highlight>
                  <a:srgbClr val="FFFF00"/>
                </a:highlight>
              </a:rPr>
              <a:t>Society corrupted </a:t>
            </a:r>
            <a:r>
              <a:rPr lang="de" sz="2800" dirty="0">
                <a:highlight>
                  <a:srgbClr val="FFFF00"/>
                </a:highlight>
              </a:rPr>
              <a:t>man</a:t>
            </a:r>
          </a:p>
          <a:p>
            <a:pPr marL="457200" lvl="0" indent="-406400" rtl="0">
              <a:spcBef>
                <a:spcPts val="0"/>
              </a:spcBef>
              <a:buSzPct val="100000"/>
              <a:buChar char="●"/>
            </a:pPr>
            <a:r>
              <a:rPr lang="de" sz="2800" dirty="0"/>
              <a:t>“Pure State”</a:t>
            </a:r>
          </a:p>
          <a:p>
            <a:pPr marL="457200" lvl="0" indent="-406400" rtl="0">
              <a:spcBef>
                <a:spcPts val="0"/>
              </a:spcBef>
              <a:buSzPct val="100000"/>
              <a:buChar char="●"/>
            </a:pPr>
            <a:r>
              <a:rPr lang="de" sz="2800" dirty="0"/>
              <a:t>Endowed with </a:t>
            </a:r>
            <a:r>
              <a:rPr lang="de" sz="2800" u="sng" dirty="0">
                <a:highlight>
                  <a:srgbClr val="FFFF00"/>
                </a:highlight>
              </a:rPr>
              <a:t>two sentiments</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331069" y="1444256"/>
            <a:ext cx="2481863" cy="1537199"/>
          </a:xfrm>
          <a:prstGeom prst="rect">
            <a:avLst/>
          </a:prstGeom>
        </p:spPr>
        <p:txBody>
          <a:bodyPr lIns="80452" tIns="80452" rIns="80452" bIns="80452" anchor="b" anchorCtr="0">
            <a:noAutofit/>
          </a:bodyPr>
          <a:lstStyle/>
          <a:p>
            <a:pPr marL="402325" indent="402325" algn="l"/>
            <a:r>
              <a:rPr lang="en"/>
              <a:t>Voltaire</a:t>
            </a:r>
          </a:p>
        </p:txBody>
      </p:sp>
      <p:sp>
        <p:nvSpPr>
          <p:cNvPr id="62" name="Shape 62"/>
          <p:cNvSpPr txBox="1">
            <a:spLocks noGrp="1"/>
          </p:cNvSpPr>
          <p:nvPr>
            <p:ph type="subTitle" idx="1"/>
          </p:nvPr>
        </p:nvSpPr>
        <p:spPr>
          <a:xfrm>
            <a:off x="3331069" y="3116581"/>
            <a:ext cx="2481863" cy="701399"/>
          </a:xfrm>
          <a:prstGeom prst="rect">
            <a:avLst/>
          </a:prstGeom>
        </p:spPr>
        <p:txBody>
          <a:bodyPr lIns="80452" tIns="80452" rIns="80452" bIns="80452" anchor="t" anchorCtr="0">
            <a:noAutofit/>
          </a:bodyPr>
          <a:lstStyle/>
          <a:p>
            <a:r>
              <a:rPr lang="en"/>
              <a:t>Naliyah Helmy &amp; Daniel Delfs</a:t>
            </a:r>
          </a:p>
        </p:txBody>
      </p:sp>
    </p:spTree>
    <p:extLst>
      <p:ext uri="{BB962C8B-B14F-4D97-AF65-F5344CB8AC3E}">
        <p14:creationId xmlns:p14="http://schemas.microsoft.com/office/powerpoint/2010/main" val="2412581748"/>
      </p:ext>
    </p:extLst>
  </p:cSld>
  <p:clrMapOvr>
    <a:masterClrMapping/>
  </p:clrMapOvr>
  <mc:AlternateContent xmlns:mc="http://schemas.openxmlformats.org/markup-compatibility/2006">
    <mc:Choice xmlns:p14="http://schemas.microsoft.com/office/powerpoint/2010/main" Requires="p14">
      <p:transition spd="slow" p14:dur="2500">
        <p14:revea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152655" y="341901"/>
            <a:ext cx="6922987" cy="831299"/>
          </a:xfrm>
          <a:prstGeom prst="rect">
            <a:avLst/>
          </a:prstGeom>
        </p:spPr>
        <p:txBody>
          <a:bodyPr lIns="80452" tIns="80452" rIns="80452" bIns="80452" anchor="b" anchorCtr="0">
            <a:noAutofit/>
          </a:bodyPr>
          <a:lstStyle/>
          <a:p>
            <a:r>
              <a:rPr lang="en"/>
              <a:t>Thesis: Why was Voltaire enlightened? </a:t>
            </a:r>
          </a:p>
        </p:txBody>
      </p:sp>
      <p:sp>
        <p:nvSpPr>
          <p:cNvPr id="68" name="Shape 68"/>
          <p:cNvSpPr txBox="1">
            <a:spLocks noGrp="1"/>
          </p:cNvSpPr>
          <p:nvPr>
            <p:ph type="body" idx="1"/>
          </p:nvPr>
        </p:nvSpPr>
        <p:spPr>
          <a:xfrm>
            <a:off x="1110507" y="1173200"/>
            <a:ext cx="6922987" cy="3354000"/>
          </a:xfrm>
          <a:prstGeom prst="rect">
            <a:avLst/>
          </a:prstGeom>
        </p:spPr>
        <p:txBody>
          <a:bodyPr lIns="80452" tIns="80452" rIns="80452" bIns="80452" anchor="t" anchorCtr="0">
            <a:noAutofit/>
          </a:bodyPr>
          <a:lstStyle/>
          <a:p>
            <a:r>
              <a:rPr lang="en" sz="2400" dirty="0">
                <a:latin typeface="Economica"/>
                <a:ea typeface="Economica"/>
                <a:cs typeface="Economica"/>
                <a:sym typeface="Economica"/>
              </a:rPr>
              <a:t>Voltaire was a true rebel of his age, fighting for the sparse gift of freedom, his most notable opponents being the church and aristocracy. Voltaire fought for the rights of believing what you believed, and saying anything anytime, which even today is controversial.</a:t>
            </a:r>
          </a:p>
          <a:p>
            <a:endParaRPr sz="2475" dirty="0">
              <a:latin typeface="Economica"/>
              <a:ea typeface="Economica"/>
              <a:cs typeface="Economica"/>
              <a:sym typeface="Economica"/>
            </a:endParaRPr>
          </a:p>
        </p:txBody>
      </p:sp>
    </p:spTree>
    <p:extLst>
      <p:ext uri="{BB962C8B-B14F-4D97-AF65-F5344CB8AC3E}">
        <p14:creationId xmlns:p14="http://schemas.microsoft.com/office/powerpoint/2010/main" val="5837848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a:t>Who is Voltaire?</a:t>
            </a:r>
          </a:p>
        </p:txBody>
      </p:sp>
      <p:sp>
        <p:nvSpPr>
          <p:cNvPr id="74" name="Shape 74"/>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a:spcAft>
                <a:spcPts val="0"/>
              </a:spcAft>
            </a:pPr>
            <a:endParaRPr sz="2100" b="1" dirty="0"/>
          </a:p>
          <a:p>
            <a:pPr marL="402325" indent="-357622">
              <a:spcAft>
                <a:spcPts val="0"/>
              </a:spcAft>
              <a:buFont typeface="Economica"/>
              <a:buChar char="❖"/>
            </a:pPr>
            <a:r>
              <a:rPr lang="en" sz="2100" dirty="0">
                <a:latin typeface="Economica"/>
                <a:ea typeface="Economica"/>
                <a:cs typeface="Economica"/>
                <a:sym typeface="Economica"/>
              </a:rPr>
              <a:t> Real name: </a:t>
            </a:r>
            <a:r>
              <a:rPr lang="en" sz="2100" u="sng" dirty="0">
                <a:latin typeface="Economica"/>
                <a:ea typeface="Economica"/>
                <a:cs typeface="Economica"/>
                <a:sym typeface="Economica"/>
              </a:rPr>
              <a:t>François-Marie Arouet</a:t>
            </a:r>
          </a:p>
          <a:p>
            <a:pPr marL="402325" indent="-357622">
              <a:spcAft>
                <a:spcPts val="0"/>
              </a:spcAft>
              <a:buFont typeface="Economica"/>
              <a:buChar char="❖"/>
            </a:pPr>
            <a:r>
              <a:rPr lang="en" sz="2100" dirty="0">
                <a:latin typeface="Economica"/>
                <a:ea typeface="Economica"/>
                <a:cs typeface="Economica"/>
                <a:sym typeface="Economica"/>
              </a:rPr>
              <a:t>Born:</a:t>
            </a:r>
            <a:r>
              <a:rPr lang="en" sz="2100" u="sng" dirty="0">
                <a:latin typeface="Economica"/>
                <a:ea typeface="Economica"/>
                <a:cs typeface="Economica"/>
                <a:sym typeface="Economica"/>
              </a:rPr>
              <a:t> 21 November 1694</a:t>
            </a:r>
            <a:r>
              <a:rPr lang="en" sz="2100" dirty="0">
                <a:latin typeface="Economica"/>
                <a:ea typeface="Economica"/>
                <a:cs typeface="Economica"/>
                <a:sym typeface="Economica"/>
              </a:rPr>
              <a:t> &amp; Died:</a:t>
            </a:r>
            <a:r>
              <a:rPr lang="en" sz="2100" u="sng" dirty="0">
                <a:latin typeface="Economica"/>
                <a:ea typeface="Economica"/>
                <a:cs typeface="Economica"/>
                <a:sym typeface="Economica"/>
              </a:rPr>
              <a:t> 30 May 1778</a:t>
            </a:r>
          </a:p>
          <a:p>
            <a:pPr marL="402325" indent="-357622">
              <a:spcAft>
                <a:spcPts val="0"/>
              </a:spcAft>
              <a:buFont typeface="Economica"/>
              <a:buChar char="❖"/>
            </a:pPr>
            <a:r>
              <a:rPr lang="en" sz="2100" dirty="0">
                <a:latin typeface="Economica"/>
                <a:ea typeface="Economica"/>
                <a:cs typeface="Economica"/>
                <a:sym typeface="Economica"/>
              </a:rPr>
              <a:t>Main Philosophies:</a:t>
            </a:r>
          </a:p>
          <a:p>
            <a:pPr marL="804650" lvl="1" indent="-357622">
              <a:spcAft>
                <a:spcPts val="0"/>
              </a:spcAft>
              <a:buSzPct val="100000"/>
              <a:buFont typeface="Economica"/>
              <a:buChar char="➢"/>
            </a:pPr>
            <a:r>
              <a:rPr lang="en" sz="2100" u="sng" dirty="0">
                <a:latin typeface="Economica"/>
                <a:ea typeface="Economica"/>
                <a:cs typeface="Economica"/>
                <a:sym typeface="Economica"/>
              </a:rPr>
              <a:t>Free Speech</a:t>
            </a:r>
          </a:p>
          <a:p>
            <a:pPr marL="804650" lvl="1" indent="-357622">
              <a:spcAft>
                <a:spcPts val="0"/>
              </a:spcAft>
              <a:buSzPct val="100000"/>
              <a:buFont typeface="Economica"/>
              <a:buChar char="➢"/>
            </a:pPr>
            <a:r>
              <a:rPr lang="en" sz="2100" u="sng" dirty="0">
                <a:latin typeface="Economica"/>
                <a:ea typeface="Economica"/>
                <a:cs typeface="Economica"/>
                <a:sym typeface="Economica"/>
              </a:rPr>
              <a:t>Free Religion </a:t>
            </a:r>
            <a:r>
              <a:rPr lang="en" sz="2100" dirty="0">
                <a:latin typeface="Economica"/>
                <a:ea typeface="Economica"/>
                <a:cs typeface="Economica"/>
                <a:sym typeface="Economica"/>
              </a:rPr>
              <a:t>(no persecution for religion)</a:t>
            </a:r>
          </a:p>
          <a:p>
            <a:pPr marL="804650" lvl="1" indent="-357622">
              <a:spcAft>
                <a:spcPts val="0"/>
              </a:spcAft>
              <a:buSzPct val="100000"/>
              <a:buFont typeface="Economica"/>
              <a:buChar char="➢"/>
            </a:pPr>
            <a:r>
              <a:rPr lang="en" sz="2100" u="sng" dirty="0">
                <a:latin typeface="Economica"/>
                <a:ea typeface="Economica"/>
                <a:cs typeface="Economica"/>
                <a:sym typeface="Economica"/>
              </a:rPr>
              <a:t>Absolute rule</a:t>
            </a:r>
          </a:p>
          <a:p>
            <a:pPr marL="804650" lvl="1" indent="-357622">
              <a:spcAft>
                <a:spcPts val="0"/>
              </a:spcAft>
              <a:buSzPct val="100000"/>
              <a:buFont typeface="Economica"/>
              <a:buChar char="➢"/>
            </a:pPr>
            <a:r>
              <a:rPr lang="en" sz="2100" u="sng" dirty="0">
                <a:latin typeface="Economica"/>
                <a:ea typeface="Economica"/>
                <a:cs typeface="Economica"/>
                <a:sym typeface="Economica"/>
              </a:rPr>
              <a:t>Separation of church and state</a:t>
            </a:r>
          </a:p>
          <a:p>
            <a:pPr marL="402325">
              <a:spcAft>
                <a:spcPts val="0"/>
              </a:spcAft>
            </a:pPr>
            <a:endParaRPr sz="2100" b="1" dirty="0">
              <a:latin typeface="Economica"/>
              <a:ea typeface="Economica"/>
              <a:cs typeface="Economica"/>
              <a:sym typeface="Economica"/>
            </a:endParaRPr>
          </a:p>
        </p:txBody>
      </p:sp>
      <p:pic>
        <p:nvPicPr>
          <p:cNvPr id="75" name="Shape 75"/>
          <p:cNvPicPr preferRelativeResize="0"/>
          <p:nvPr/>
        </p:nvPicPr>
        <p:blipFill>
          <a:blip r:embed="rId3">
            <a:alphaModFix/>
          </a:blip>
          <a:stretch>
            <a:fillRect/>
          </a:stretch>
        </p:blipFill>
        <p:spPr>
          <a:xfrm>
            <a:off x="5928312" y="70377"/>
            <a:ext cx="1668677" cy="1948712"/>
          </a:xfrm>
          <a:prstGeom prst="rect">
            <a:avLst/>
          </a:prstGeom>
          <a:noFill/>
          <a:ln>
            <a:noFill/>
          </a:ln>
        </p:spPr>
      </p:pic>
    </p:spTree>
    <p:extLst>
      <p:ext uri="{BB962C8B-B14F-4D97-AF65-F5344CB8AC3E}">
        <p14:creationId xmlns:p14="http://schemas.microsoft.com/office/powerpoint/2010/main" val="1692677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a:t>What (events and people) Inspired Voltaire?</a:t>
            </a:r>
          </a:p>
        </p:txBody>
      </p:sp>
      <p:sp>
        <p:nvSpPr>
          <p:cNvPr id="81" name="Shape 81"/>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57622">
              <a:buFont typeface="Economica"/>
              <a:buChar char="❖"/>
            </a:pPr>
            <a:r>
              <a:rPr lang="en" sz="2100" dirty="0">
                <a:latin typeface="Economica"/>
                <a:ea typeface="Economica"/>
                <a:cs typeface="Economica"/>
                <a:sym typeface="Economica"/>
              </a:rPr>
              <a:t>Frederick the Great: inspired/affected each other in ideas of absolutism</a:t>
            </a:r>
          </a:p>
          <a:p>
            <a:pPr marL="402325" indent="-357622">
              <a:buFont typeface="Economica"/>
              <a:buChar char="❖"/>
            </a:pPr>
            <a:r>
              <a:rPr lang="en" sz="2100" dirty="0">
                <a:latin typeface="Economica"/>
                <a:ea typeface="Economica"/>
                <a:cs typeface="Economica"/>
                <a:sym typeface="Economica"/>
              </a:rPr>
              <a:t>Isaac Newton: inspired, and great follower of the Newtonian sciences; he brought/showed France Newton’s Laws of Phzsics </a:t>
            </a:r>
          </a:p>
          <a:p>
            <a:pPr marL="402325" indent="-357622">
              <a:buFont typeface="Economica"/>
              <a:buChar char="❖"/>
            </a:pPr>
            <a:r>
              <a:rPr lang="en" sz="2100" dirty="0">
                <a:latin typeface="Economica"/>
                <a:ea typeface="Economica"/>
                <a:cs typeface="Economica"/>
                <a:sym typeface="Economica"/>
              </a:rPr>
              <a:t>Getting banned from France; going to England: learned about English philosophy/philosophers</a:t>
            </a:r>
          </a:p>
        </p:txBody>
      </p:sp>
    </p:spTree>
    <p:extLst>
      <p:ext uri="{BB962C8B-B14F-4D97-AF65-F5344CB8AC3E}">
        <p14:creationId xmlns:p14="http://schemas.microsoft.com/office/powerpoint/2010/main" val="21829933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a:t>Free Speech</a:t>
            </a:r>
          </a:p>
        </p:txBody>
      </p:sp>
      <p:sp>
        <p:nvSpPr>
          <p:cNvPr id="87" name="Shape 87"/>
          <p:cNvSpPr txBox="1">
            <a:spLocks noGrp="1"/>
          </p:cNvSpPr>
          <p:nvPr>
            <p:ph type="body" idx="1"/>
          </p:nvPr>
        </p:nvSpPr>
        <p:spPr>
          <a:xfrm>
            <a:off x="1110507" y="1173475"/>
            <a:ext cx="6922987" cy="3354000"/>
          </a:xfrm>
          <a:prstGeom prst="rect">
            <a:avLst/>
          </a:prstGeom>
        </p:spPr>
        <p:txBody>
          <a:bodyPr lIns="80452" tIns="80452" rIns="80452" bIns="80452" anchor="t" anchorCtr="0">
            <a:noAutofit/>
          </a:bodyPr>
          <a:lstStyle/>
          <a:p>
            <a:pPr marL="402325" indent="-357622">
              <a:buFont typeface="Economica"/>
              <a:buChar char="❖"/>
            </a:pPr>
            <a:r>
              <a:rPr lang="en" sz="2100" dirty="0">
                <a:latin typeface="Economica"/>
                <a:ea typeface="Economica"/>
                <a:cs typeface="Economica"/>
                <a:sym typeface="Economica"/>
              </a:rPr>
              <a:t>Voltaire was the first individual who successfully criticized government, and religion (and encouraged others to do so). </a:t>
            </a:r>
          </a:p>
          <a:p>
            <a:pPr marL="402325" indent="-357622">
              <a:buFont typeface="Economica"/>
              <a:buChar char="❖"/>
            </a:pPr>
            <a:r>
              <a:rPr lang="en" sz="2100" dirty="0">
                <a:latin typeface="Economica"/>
                <a:ea typeface="Economica"/>
                <a:cs typeface="Economica"/>
                <a:sym typeface="Economica"/>
              </a:rPr>
              <a:t>Voltaire lived in an age where saying the wrong things could get you killed, or in jail. </a:t>
            </a:r>
          </a:p>
          <a:p>
            <a:pPr marL="402325" indent="-357622">
              <a:buFont typeface="Economica"/>
              <a:buChar char="❖"/>
            </a:pPr>
            <a:r>
              <a:rPr lang="en" sz="2100" dirty="0">
                <a:latin typeface="Economica"/>
                <a:ea typeface="Economica"/>
                <a:cs typeface="Economica"/>
                <a:sym typeface="Economica"/>
              </a:rPr>
              <a:t>Even if he did not agree with what one said, Voltaire would still fight for one's right to speak freely. </a:t>
            </a:r>
          </a:p>
          <a:p>
            <a:endParaRPr sz="2100" dirty="0"/>
          </a:p>
        </p:txBody>
      </p:sp>
    </p:spTree>
    <p:extLst>
      <p:ext uri="{BB962C8B-B14F-4D97-AF65-F5344CB8AC3E}">
        <p14:creationId xmlns:p14="http://schemas.microsoft.com/office/powerpoint/2010/main" val="31707266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a:t>Free Speech Quote</a:t>
            </a:r>
          </a:p>
        </p:txBody>
      </p:sp>
      <p:sp>
        <p:nvSpPr>
          <p:cNvPr id="93" name="Shape 93"/>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35270">
              <a:spcAft>
                <a:spcPts val="0"/>
              </a:spcAft>
              <a:buFont typeface="Economica"/>
              <a:buChar char="❖"/>
            </a:pPr>
            <a:r>
              <a:rPr lang="en" sz="2100" b="1">
                <a:latin typeface="Economica"/>
                <a:ea typeface="Economica"/>
                <a:cs typeface="Economica"/>
                <a:sym typeface="Economica"/>
              </a:rPr>
              <a:t>“I disagree with what you say, but I will defend to the death your right to say it”</a:t>
            </a:r>
          </a:p>
          <a:p>
            <a:pPr marL="804650" lvl="1" indent="-368798">
              <a:spcAft>
                <a:spcPts val="0"/>
              </a:spcAft>
              <a:buSzPct val="100000"/>
              <a:buFont typeface="Economica"/>
              <a:buChar char="➢"/>
            </a:pPr>
            <a:r>
              <a:rPr lang="en" sz="2625" b="1">
                <a:latin typeface="Economica"/>
                <a:ea typeface="Economica"/>
                <a:cs typeface="Economica"/>
                <a:sym typeface="Economica"/>
              </a:rPr>
              <a:t>This means, Voltaire really did not care what it was you were saying, you could say anything you wished, and he believed you had the right to say it.</a:t>
            </a:r>
          </a:p>
          <a:p>
            <a:pPr>
              <a:spcAft>
                <a:spcPts val="0"/>
              </a:spcAft>
            </a:pPr>
            <a:r>
              <a:rPr lang="en" sz="2625" b="1">
                <a:latin typeface="Economica"/>
                <a:ea typeface="Economica"/>
                <a:cs typeface="Economica"/>
                <a:sym typeface="Economica"/>
              </a:rPr>
              <a:t>	</a:t>
            </a:r>
          </a:p>
          <a:p>
            <a:endParaRPr/>
          </a:p>
        </p:txBody>
      </p:sp>
    </p:spTree>
    <p:extLst>
      <p:ext uri="{BB962C8B-B14F-4D97-AF65-F5344CB8AC3E}">
        <p14:creationId xmlns:p14="http://schemas.microsoft.com/office/powerpoint/2010/main" val="521663457"/>
      </p:ext>
    </p:extLst>
  </p:cSld>
  <p:clrMapOvr>
    <a:masterClrMapping/>
  </p:clrMapOvr>
  <p:transition spd="slow">
    <p:wheel spokes="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110507" y="393926"/>
            <a:ext cx="6922987" cy="831299"/>
          </a:xfrm>
          <a:prstGeom prst="rect">
            <a:avLst/>
          </a:prstGeom>
        </p:spPr>
        <p:txBody>
          <a:bodyPr lIns="80452" tIns="80452" rIns="80452" bIns="80452" anchor="b" anchorCtr="0">
            <a:noAutofit/>
          </a:bodyPr>
          <a:lstStyle/>
          <a:p>
            <a:r>
              <a:rPr lang="en"/>
              <a:t>Free Religion</a:t>
            </a:r>
          </a:p>
        </p:txBody>
      </p:sp>
      <p:sp>
        <p:nvSpPr>
          <p:cNvPr id="99" name="Shape 99"/>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57622">
              <a:buFont typeface="Economica"/>
              <a:buChar char="❖"/>
            </a:pPr>
            <a:r>
              <a:rPr lang="en" sz="2400" dirty="0">
                <a:latin typeface="Economica"/>
                <a:ea typeface="Economica"/>
                <a:cs typeface="Economica"/>
                <a:sym typeface="Economica"/>
              </a:rPr>
              <a:t>Voltaire was a deist*, and so believed most religions to be false and silly, but…  </a:t>
            </a:r>
          </a:p>
          <a:p>
            <a:pPr marL="804650" lvl="1" indent="-357622">
              <a:buSzPct val="100000"/>
              <a:buFont typeface="Economica"/>
              <a:buChar char="➢"/>
            </a:pPr>
            <a:r>
              <a:rPr lang="en" sz="2400" dirty="0">
                <a:latin typeface="Economica"/>
                <a:ea typeface="Economica"/>
                <a:cs typeface="Economica"/>
                <a:sym typeface="Economica"/>
              </a:rPr>
              <a:t>believed religious persecution to be wrong </a:t>
            </a:r>
          </a:p>
          <a:p>
            <a:pPr marL="804650" lvl="1" indent="-357622">
              <a:buSzPct val="100000"/>
              <a:buFont typeface="Economica"/>
              <a:buChar char="➢"/>
            </a:pPr>
            <a:r>
              <a:rPr lang="en" sz="2400" dirty="0">
                <a:latin typeface="Economica"/>
                <a:ea typeface="Economica"/>
                <a:cs typeface="Economica"/>
                <a:sym typeface="Economica"/>
              </a:rPr>
              <a:t>believed one should be able to choose one’s own religion </a:t>
            </a:r>
          </a:p>
          <a:p>
            <a:r>
              <a:rPr lang="en" sz="2400" dirty="0">
                <a:latin typeface="Economica"/>
                <a:ea typeface="Economica"/>
                <a:cs typeface="Economica"/>
                <a:sym typeface="Economica"/>
              </a:rPr>
              <a:t>*does not believe in a religion, but in a God</a:t>
            </a:r>
          </a:p>
          <a:p>
            <a:endParaRPr dirty="0"/>
          </a:p>
        </p:txBody>
      </p:sp>
    </p:spTree>
    <p:extLst>
      <p:ext uri="{BB962C8B-B14F-4D97-AF65-F5344CB8AC3E}">
        <p14:creationId xmlns:p14="http://schemas.microsoft.com/office/powerpoint/2010/main" val="369317036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055948" y="265576"/>
            <a:ext cx="6922987" cy="831299"/>
          </a:xfrm>
          <a:prstGeom prst="rect">
            <a:avLst/>
          </a:prstGeom>
        </p:spPr>
        <p:txBody>
          <a:bodyPr lIns="80452" tIns="80452" rIns="80452" bIns="80452" anchor="b" anchorCtr="0">
            <a:noAutofit/>
          </a:bodyPr>
          <a:lstStyle/>
          <a:p>
            <a:r>
              <a:rPr lang="en"/>
              <a:t>Quotes On Religion</a:t>
            </a:r>
          </a:p>
        </p:txBody>
      </p:sp>
      <p:sp>
        <p:nvSpPr>
          <p:cNvPr id="105" name="Shape 105"/>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35270">
              <a:spcAft>
                <a:spcPts val="0"/>
              </a:spcAft>
              <a:buFont typeface="Economica"/>
              <a:buChar char="❖"/>
            </a:pPr>
            <a:r>
              <a:rPr lang="en" i="1" dirty="0">
                <a:latin typeface="Economica"/>
                <a:ea typeface="Economica"/>
                <a:cs typeface="Economica"/>
                <a:sym typeface="Economica"/>
              </a:rPr>
              <a:t>If God did not exist, it would be necessary to invent Him.</a:t>
            </a:r>
          </a:p>
          <a:p>
            <a:pPr marL="804650" lvl="1" indent="-335270">
              <a:spcAft>
                <a:spcPts val="0"/>
              </a:spcAft>
              <a:buSzPct val="100000"/>
              <a:buFont typeface="Economica"/>
              <a:buChar char="➢"/>
            </a:pPr>
            <a:r>
              <a:rPr lang="en" sz="1800" dirty="0">
                <a:latin typeface="Economica"/>
                <a:ea typeface="Economica"/>
                <a:cs typeface="Economica"/>
                <a:sym typeface="Economica"/>
              </a:rPr>
              <a:t>This implies that Voltaire believes that God is perceived by everyone differently, and humans need some higher power to go to live.</a:t>
            </a:r>
          </a:p>
          <a:p>
            <a:pPr marL="402325" indent="-335270">
              <a:spcAft>
                <a:spcPts val="0"/>
              </a:spcAft>
              <a:buFont typeface="Economica"/>
              <a:buChar char="❖"/>
            </a:pPr>
            <a:r>
              <a:rPr lang="en" i="1" dirty="0">
                <a:latin typeface="Economica"/>
                <a:ea typeface="Economica"/>
                <a:cs typeface="Economica"/>
                <a:sym typeface="Economica"/>
              </a:rPr>
              <a:t>  </a:t>
            </a:r>
            <a:r>
              <a:rPr lang="en" i="1" dirty="0">
                <a:solidFill>
                  <a:srgbClr val="252525"/>
                </a:solidFill>
                <a:highlight>
                  <a:srgbClr val="FFFFFF"/>
                </a:highlight>
                <a:latin typeface="Economica"/>
                <a:ea typeface="Economica"/>
                <a:cs typeface="Economica"/>
                <a:sym typeface="Economica"/>
              </a:rPr>
              <a:t>"[Christianity] is assuredly the most ridiculous, the most absurd and the most bloody religion which has ever infected this world.”</a:t>
            </a:r>
          </a:p>
          <a:p>
            <a:pPr marL="804650" lvl="1" indent="-335270">
              <a:spcAft>
                <a:spcPts val="0"/>
              </a:spcAft>
              <a:buClr>
                <a:srgbClr val="252525"/>
              </a:buClr>
              <a:buSzPct val="100000"/>
              <a:buFont typeface="Economica"/>
              <a:buChar char="➢"/>
            </a:pPr>
            <a:r>
              <a:rPr lang="en" sz="1800" dirty="0">
                <a:solidFill>
                  <a:srgbClr val="252525"/>
                </a:solidFill>
                <a:highlight>
                  <a:srgbClr val="FFFFFF"/>
                </a:highlight>
                <a:latin typeface="Economica"/>
                <a:ea typeface="Economica"/>
                <a:cs typeface="Economica"/>
                <a:sym typeface="Economica"/>
              </a:rPr>
              <a:t>Voltaire </a:t>
            </a:r>
            <a:r>
              <a:rPr lang="en-US" sz="1800" dirty="0">
                <a:solidFill>
                  <a:srgbClr val="252525"/>
                </a:solidFill>
                <a:highlight>
                  <a:srgbClr val="FFFFFF"/>
                </a:highlight>
                <a:latin typeface="Economica"/>
                <a:ea typeface="Economica"/>
                <a:cs typeface="Economica"/>
                <a:sym typeface="Economica"/>
              </a:rPr>
              <a:t>had no </a:t>
            </a:r>
            <a:r>
              <a:rPr lang="en" sz="1800" dirty="0">
                <a:solidFill>
                  <a:srgbClr val="252525"/>
                </a:solidFill>
                <a:highlight>
                  <a:srgbClr val="FFFFFF"/>
                </a:highlight>
                <a:latin typeface="Economica"/>
                <a:ea typeface="Economica"/>
                <a:cs typeface="Economica"/>
                <a:sym typeface="Economica"/>
              </a:rPr>
              <a:t>fear </a:t>
            </a:r>
            <a:r>
              <a:rPr lang="en" sz="1800" dirty="0">
                <a:solidFill>
                  <a:srgbClr val="252525"/>
                </a:solidFill>
                <a:highlight>
                  <a:srgbClr val="FFFFFF"/>
                </a:highlight>
                <a:latin typeface="Economica"/>
                <a:ea typeface="Economica"/>
                <a:cs typeface="Economica"/>
                <a:sym typeface="Economica"/>
              </a:rPr>
              <a:t>of saying what he truly believed</a:t>
            </a:r>
          </a:p>
          <a:p>
            <a:pPr marL="804650" lvl="1" indent="-335270">
              <a:spcAft>
                <a:spcPts val="0"/>
              </a:spcAft>
              <a:buClr>
                <a:srgbClr val="252525"/>
              </a:buClr>
              <a:buSzPct val="100000"/>
              <a:buFont typeface="Economica"/>
              <a:buChar char="➢"/>
            </a:pPr>
            <a:r>
              <a:rPr lang="en" sz="1800" dirty="0">
                <a:solidFill>
                  <a:srgbClr val="252525"/>
                </a:solidFill>
                <a:highlight>
                  <a:srgbClr val="FFFFFF"/>
                </a:highlight>
                <a:latin typeface="Economica"/>
                <a:ea typeface="Economica"/>
                <a:cs typeface="Economica"/>
                <a:sym typeface="Economica"/>
              </a:rPr>
              <a:t>He thought that religion (especially Christianity) is very stupid and it is a sort of disease. </a:t>
            </a:r>
          </a:p>
        </p:txBody>
      </p:sp>
    </p:spTree>
    <p:extLst>
      <p:ext uri="{BB962C8B-B14F-4D97-AF65-F5344CB8AC3E}">
        <p14:creationId xmlns:p14="http://schemas.microsoft.com/office/powerpoint/2010/main" val="370476092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dirty="0"/>
              <a:t>Government: Absolute Rule</a:t>
            </a:r>
          </a:p>
        </p:txBody>
      </p:sp>
      <p:sp>
        <p:nvSpPr>
          <p:cNvPr id="111" name="Shape 111"/>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57622">
              <a:buFont typeface="Economica"/>
              <a:buChar char="❖"/>
            </a:pPr>
            <a:r>
              <a:rPr lang="en" sz="2100" dirty="0">
                <a:latin typeface="Economica"/>
                <a:ea typeface="Economica"/>
                <a:cs typeface="Economica"/>
                <a:sym typeface="Economica"/>
              </a:rPr>
              <a:t>Voltaire was a major supporter of Frederick the Great arguably the greatest German absolutist ruler</a:t>
            </a:r>
          </a:p>
          <a:p>
            <a:pPr marL="402325" indent="-357622">
              <a:spcAft>
                <a:spcPts val="0"/>
              </a:spcAft>
              <a:buFont typeface="Economica"/>
              <a:buChar char="❖"/>
            </a:pPr>
            <a:r>
              <a:rPr lang="en" sz="2100" i="1" dirty="0">
                <a:latin typeface="Economica"/>
                <a:ea typeface="Economica"/>
                <a:cs typeface="Economica"/>
                <a:sym typeface="Economica"/>
              </a:rPr>
              <a:t>The best government is a benevolent tyranny tempered by an occasional assassination. --Voltaire</a:t>
            </a:r>
          </a:p>
          <a:p>
            <a:pPr marL="804650" lvl="1" indent="-357622">
              <a:spcAft>
                <a:spcPts val="0"/>
              </a:spcAft>
              <a:buSzPct val="100000"/>
              <a:buFont typeface="Economica"/>
              <a:buChar char="➢"/>
            </a:pPr>
            <a:r>
              <a:rPr lang="en" sz="2100" dirty="0">
                <a:latin typeface="Economica"/>
                <a:ea typeface="Economica"/>
                <a:cs typeface="Economica"/>
                <a:sym typeface="Economica"/>
              </a:rPr>
              <a:t>Voltaire believed in letting people </a:t>
            </a:r>
          </a:p>
          <a:p>
            <a:pPr marL="402325">
              <a:spcAft>
                <a:spcPts val="0"/>
              </a:spcAft>
            </a:pPr>
            <a:r>
              <a:rPr lang="en" sz="2100" dirty="0">
                <a:latin typeface="Economica"/>
                <a:ea typeface="Economica"/>
                <a:cs typeface="Economica"/>
                <a:sym typeface="Economica"/>
              </a:rPr>
              <a:t>do and say what they wished as long </a:t>
            </a:r>
          </a:p>
          <a:p>
            <a:pPr marL="402325">
              <a:spcAft>
                <a:spcPts val="0"/>
              </a:spcAft>
            </a:pPr>
            <a:r>
              <a:rPr lang="en" sz="2100" dirty="0">
                <a:latin typeface="Economica"/>
                <a:ea typeface="Economica"/>
                <a:cs typeface="Economica"/>
                <a:sym typeface="Economica"/>
              </a:rPr>
              <a:t>as they obeyed </a:t>
            </a:r>
          </a:p>
          <a:p>
            <a:pPr>
              <a:lnSpc>
                <a:spcPct val="180000"/>
              </a:lnSpc>
              <a:spcAft>
                <a:spcPts val="0"/>
              </a:spcAft>
            </a:pPr>
            <a:endParaRPr sz="2100" dirty="0">
              <a:latin typeface="Economica"/>
              <a:ea typeface="Economica"/>
              <a:cs typeface="Economica"/>
              <a:sym typeface="Economica"/>
            </a:endParaRPr>
          </a:p>
          <a:p>
            <a:endParaRPr sz="2100" dirty="0"/>
          </a:p>
        </p:txBody>
      </p:sp>
      <p:pic>
        <p:nvPicPr>
          <p:cNvPr id="112" name="Shape 112"/>
          <p:cNvPicPr preferRelativeResize="0"/>
          <p:nvPr/>
        </p:nvPicPr>
        <p:blipFill>
          <a:blip r:embed="rId3">
            <a:alphaModFix/>
          </a:blip>
          <a:stretch>
            <a:fillRect/>
          </a:stretch>
        </p:blipFill>
        <p:spPr>
          <a:xfrm>
            <a:off x="5992289" y="2999583"/>
            <a:ext cx="2171231" cy="1434682"/>
          </a:xfrm>
          <a:prstGeom prst="rect">
            <a:avLst/>
          </a:prstGeom>
          <a:noFill/>
          <a:ln>
            <a:noFill/>
          </a:ln>
        </p:spPr>
      </p:pic>
    </p:spTree>
    <p:extLst>
      <p:ext uri="{BB962C8B-B14F-4D97-AF65-F5344CB8AC3E}">
        <p14:creationId xmlns:p14="http://schemas.microsoft.com/office/powerpoint/2010/main" val="121823430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dirty="0"/>
              <a:t>Separation of Church and state</a:t>
            </a:r>
          </a:p>
        </p:txBody>
      </p:sp>
      <p:sp>
        <p:nvSpPr>
          <p:cNvPr id="118" name="Shape 118"/>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68798">
              <a:buFont typeface="Economica"/>
              <a:buChar char="❖"/>
            </a:pPr>
            <a:r>
              <a:rPr lang="en" sz="2400" dirty="0">
                <a:latin typeface="Economica"/>
                <a:ea typeface="Economica"/>
                <a:cs typeface="Economica"/>
                <a:sym typeface="Economica"/>
              </a:rPr>
              <a:t>Voltaire thought the Church should really just stay out of the way of the state (the absolute ruler) </a:t>
            </a:r>
          </a:p>
          <a:p>
            <a:pPr marL="402325" indent="-368798">
              <a:buFont typeface="Economica"/>
              <a:buChar char="❖"/>
            </a:pPr>
            <a:r>
              <a:rPr lang="en" sz="2400" dirty="0">
                <a:latin typeface="Economica"/>
                <a:ea typeface="Economica"/>
                <a:cs typeface="Economica"/>
                <a:sym typeface="Economica"/>
              </a:rPr>
              <a:t>he did not believe in controlling the church for the uses of the government, but instead that the church should have no power over the people, although they may believe in the church if they wish to.</a:t>
            </a:r>
          </a:p>
        </p:txBody>
      </p:sp>
    </p:spTree>
    <p:extLst>
      <p:ext uri="{BB962C8B-B14F-4D97-AF65-F5344CB8AC3E}">
        <p14:creationId xmlns:p14="http://schemas.microsoft.com/office/powerpoint/2010/main" val="32775477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29175" y="451900"/>
            <a:ext cx="8520599" cy="572699"/>
          </a:xfrm>
          <a:prstGeom prst="rect">
            <a:avLst/>
          </a:prstGeom>
        </p:spPr>
        <p:txBody>
          <a:bodyPr lIns="91425" tIns="91425" rIns="91425" bIns="91425" anchor="t" anchorCtr="0">
            <a:noAutofit/>
          </a:bodyPr>
          <a:lstStyle/>
          <a:p>
            <a:pPr algn="l">
              <a:spcBef>
                <a:spcPts val="0"/>
              </a:spcBef>
              <a:buNone/>
            </a:pPr>
            <a:endParaRPr/>
          </a:p>
        </p:txBody>
      </p:sp>
      <p:sp>
        <p:nvSpPr>
          <p:cNvPr id="83" name="Shape 83"/>
          <p:cNvSpPr txBox="1">
            <a:spLocks noGrp="1"/>
          </p:cNvSpPr>
          <p:nvPr>
            <p:ph type="body" idx="1"/>
          </p:nvPr>
        </p:nvSpPr>
        <p:spPr>
          <a:xfrm>
            <a:off x="352950" y="1152475"/>
            <a:ext cx="8520599" cy="34164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sp>
        <p:nvSpPr>
          <p:cNvPr id="84" name="Shape 84"/>
          <p:cNvSpPr txBox="1"/>
          <p:nvPr/>
        </p:nvSpPr>
        <p:spPr>
          <a:xfrm>
            <a:off x="7130750" y="515725"/>
            <a:ext cx="1794600" cy="790799"/>
          </a:xfrm>
          <a:prstGeom prst="rect">
            <a:avLst/>
          </a:prstGeom>
          <a:noFill/>
          <a:ln>
            <a:noFill/>
          </a:ln>
        </p:spPr>
        <p:txBody>
          <a:bodyPr lIns="91425" tIns="91425" rIns="91425" bIns="91425" anchor="t" anchorCtr="0">
            <a:noAutofit/>
          </a:bodyPr>
          <a:lstStyle/>
          <a:p>
            <a:pPr>
              <a:spcBef>
                <a:spcPts val="0"/>
              </a:spcBef>
              <a:buNone/>
            </a:pPr>
            <a:endParaRPr/>
          </a:p>
        </p:txBody>
      </p:sp>
      <p:sp>
        <p:nvSpPr>
          <p:cNvPr id="85" name="Shape 85"/>
          <p:cNvSpPr txBox="1"/>
          <p:nvPr/>
        </p:nvSpPr>
        <p:spPr>
          <a:xfrm>
            <a:off x="7240800" y="2881200"/>
            <a:ext cx="1849799" cy="790799"/>
          </a:xfrm>
          <a:prstGeom prst="rect">
            <a:avLst/>
          </a:prstGeom>
          <a:noFill/>
          <a:ln>
            <a:noFill/>
          </a:ln>
        </p:spPr>
        <p:txBody>
          <a:bodyPr lIns="91425" tIns="91425" rIns="91425" bIns="91425" anchor="t" anchorCtr="0">
            <a:noAutofit/>
          </a:bodyPr>
          <a:lstStyle/>
          <a:p>
            <a:pPr>
              <a:spcBef>
                <a:spcPts val="0"/>
              </a:spcBef>
              <a:buNone/>
            </a:pPr>
            <a:endParaRPr sz="800"/>
          </a:p>
        </p:txBody>
      </p:sp>
      <p:pic>
        <p:nvPicPr>
          <p:cNvPr id="86" name="Shape 86"/>
          <p:cNvPicPr preferRelativeResize="0"/>
          <p:nvPr/>
        </p:nvPicPr>
        <p:blipFill>
          <a:blip r:embed="rId3">
            <a:alphaModFix/>
          </a:blip>
          <a:stretch>
            <a:fillRect/>
          </a:stretch>
        </p:blipFill>
        <p:spPr>
          <a:xfrm>
            <a:off x="3044675" y="0"/>
            <a:ext cx="2889593"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dirty="0"/>
              <a:t>Quote on Separation of Church and state</a:t>
            </a:r>
          </a:p>
        </p:txBody>
      </p:sp>
      <p:sp>
        <p:nvSpPr>
          <p:cNvPr id="124" name="Shape 124"/>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35270">
              <a:spcAft>
                <a:spcPts val="0"/>
              </a:spcAft>
              <a:buFont typeface="Economica"/>
              <a:buChar char="❖"/>
            </a:pPr>
            <a:r>
              <a:rPr lang="en" sz="2100" b="1" i="1" dirty="0">
                <a:latin typeface="Economica"/>
                <a:ea typeface="Economica"/>
                <a:cs typeface="Economica"/>
                <a:sym typeface="Economica"/>
              </a:rPr>
              <a:t>“Those who can make you believe absurdities can make you commit atrocities.”</a:t>
            </a:r>
          </a:p>
          <a:p>
            <a:pPr marL="804650" lvl="1" indent="-368798">
              <a:spcAft>
                <a:spcPts val="0"/>
              </a:spcAft>
              <a:buSzPct val="100000"/>
              <a:buFont typeface="Economica"/>
              <a:buChar char="➢"/>
            </a:pPr>
            <a:r>
              <a:rPr lang="en" sz="2625" dirty="0">
                <a:latin typeface="Economica"/>
                <a:ea typeface="Economica"/>
                <a:cs typeface="Economica"/>
                <a:sym typeface="Economica"/>
              </a:rPr>
              <a:t>This quote is referring to “powerhouses” over all, but in specific the church and what it has made people do (the crusades) and what it can make you do (e.g. stand up to the government) which Voltaire was wholeheartedly against.</a:t>
            </a:r>
          </a:p>
        </p:txBody>
      </p:sp>
    </p:spTree>
    <p:extLst>
      <p:ext uri="{BB962C8B-B14F-4D97-AF65-F5344CB8AC3E}">
        <p14:creationId xmlns:p14="http://schemas.microsoft.com/office/powerpoint/2010/main" val="35370715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a:t>Fun Facts</a:t>
            </a:r>
          </a:p>
        </p:txBody>
      </p:sp>
      <p:sp>
        <p:nvSpPr>
          <p:cNvPr id="130" name="Shape 130"/>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marL="402325" indent="-368798">
              <a:buFont typeface="Economica"/>
              <a:buChar char="❖"/>
            </a:pPr>
            <a:r>
              <a:rPr lang="en" sz="2100" dirty="0">
                <a:latin typeface="Economica"/>
                <a:ea typeface="Economica"/>
                <a:cs typeface="Economica"/>
                <a:sym typeface="Economica"/>
              </a:rPr>
              <a:t>Voltaire made his artist’s name “Voltaire”, by using code on his name and then it turned out as “Voltaire”</a:t>
            </a:r>
          </a:p>
          <a:p>
            <a:pPr marL="402325" indent="-368798">
              <a:buFont typeface="Economica"/>
              <a:buChar char="❖"/>
            </a:pPr>
            <a:r>
              <a:rPr lang="en" sz="2100" dirty="0">
                <a:latin typeface="Economica"/>
                <a:ea typeface="Economica"/>
                <a:cs typeface="Economica"/>
                <a:sym typeface="Economica"/>
              </a:rPr>
              <a:t>Voltaire was actually thrown out of Paris twice, the first time out of all of France!</a:t>
            </a:r>
          </a:p>
          <a:p>
            <a:pPr marL="402325" indent="-368798">
              <a:buFont typeface="Economica"/>
              <a:buChar char="❖"/>
            </a:pPr>
            <a:r>
              <a:rPr lang="en" sz="2100" dirty="0">
                <a:latin typeface="Economica"/>
                <a:ea typeface="Economica"/>
                <a:cs typeface="Economica"/>
                <a:sym typeface="Economica"/>
              </a:rPr>
              <a:t>Voltaire’s aforementioned quote </a:t>
            </a:r>
            <a:r>
              <a:rPr lang="en" sz="2100" b="1" dirty="0">
                <a:latin typeface="Economica"/>
                <a:ea typeface="Economica"/>
                <a:cs typeface="Economica"/>
                <a:sym typeface="Economica"/>
              </a:rPr>
              <a:t>“I disagree with what you say, but I will defend to the death your right to say it</a:t>
            </a:r>
            <a:r>
              <a:rPr lang="en" sz="2100" b="1" dirty="0">
                <a:latin typeface="Economica"/>
                <a:ea typeface="Economica"/>
                <a:cs typeface="Economica"/>
                <a:sym typeface="Economica"/>
              </a:rPr>
              <a:t>”</a:t>
            </a:r>
            <a:r>
              <a:rPr lang="en-US" sz="2100" dirty="0">
                <a:latin typeface="Economica"/>
                <a:ea typeface="Economica"/>
                <a:cs typeface="Economica"/>
                <a:sym typeface="Economica"/>
              </a:rPr>
              <a:t>,</a:t>
            </a:r>
            <a:r>
              <a:rPr lang="en" sz="2100" b="1" dirty="0">
                <a:latin typeface="Economica"/>
                <a:ea typeface="Economica"/>
                <a:cs typeface="Economica"/>
                <a:sym typeface="Economica"/>
              </a:rPr>
              <a:t>  </a:t>
            </a:r>
            <a:r>
              <a:rPr lang="en-US" sz="2100" dirty="0">
                <a:latin typeface="Economica"/>
                <a:ea typeface="Economica"/>
                <a:cs typeface="Economica"/>
                <a:sym typeface="Economica"/>
              </a:rPr>
              <a:t>i</a:t>
            </a:r>
            <a:r>
              <a:rPr lang="en" sz="2100" dirty="0">
                <a:latin typeface="Economica"/>
                <a:ea typeface="Economica"/>
                <a:cs typeface="Economica"/>
                <a:sym typeface="Economica"/>
              </a:rPr>
              <a:t>s </a:t>
            </a:r>
            <a:r>
              <a:rPr lang="en" sz="2100" dirty="0">
                <a:latin typeface="Economica"/>
                <a:ea typeface="Economica"/>
                <a:cs typeface="Economica"/>
                <a:sym typeface="Economica"/>
              </a:rPr>
              <a:t>actually not by Voltaire, but his biographer Evelyn Hall, who said it “in his place”</a:t>
            </a:r>
          </a:p>
          <a:p>
            <a:r>
              <a:rPr lang="en" sz="2625" dirty="0">
                <a:latin typeface="Economica"/>
                <a:ea typeface="Economica"/>
                <a:cs typeface="Economica"/>
                <a:sym typeface="Economica"/>
              </a:rPr>
              <a:t>  </a:t>
            </a:r>
          </a:p>
        </p:txBody>
      </p:sp>
    </p:spTree>
    <p:extLst>
      <p:ext uri="{BB962C8B-B14F-4D97-AF65-F5344CB8AC3E}">
        <p14:creationId xmlns:p14="http://schemas.microsoft.com/office/powerpoint/2010/main" val="218078981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110507" y="315926"/>
            <a:ext cx="6922987" cy="831299"/>
          </a:xfrm>
          <a:prstGeom prst="rect">
            <a:avLst/>
          </a:prstGeom>
        </p:spPr>
        <p:txBody>
          <a:bodyPr lIns="80452" tIns="80452" rIns="80452" bIns="80452" anchor="b" anchorCtr="0">
            <a:noAutofit/>
          </a:bodyPr>
          <a:lstStyle/>
          <a:p>
            <a:r>
              <a:rPr lang="en" dirty="0"/>
              <a:t>Bibliography</a:t>
            </a:r>
          </a:p>
        </p:txBody>
      </p:sp>
      <p:sp>
        <p:nvSpPr>
          <p:cNvPr id="136" name="Shape 136"/>
          <p:cNvSpPr txBox="1">
            <a:spLocks noGrp="1"/>
          </p:cNvSpPr>
          <p:nvPr>
            <p:ph type="body" idx="1"/>
          </p:nvPr>
        </p:nvSpPr>
        <p:spPr>
          <a:xfrm>
            <a:off x="1110507" y="1225225"/>
            <a:ext cx="6922987" cy="3354000"/>
          </a:xfrm>
          <a:prstGeom prst="rect">
            <a:avLst/>
          </a:prstGeom>
        </p:spPr>
        <p:txBody>
          <a:bodyPr lIns="80452" tIns="80452" rIns="80452" bIns="80452" anchor="t" anchorCtr="0">
            <a:noAutofit/>
          </a:bodyPr>
          <a:lstStyle/>
          <a:p>
            <a:pPr>
              <a:spcAft>
                <a:spcPts val="0"/>
              </a:spcAft>
              <a:buSzPct val="45833"/>
            </a:pPr>
            <a:r>
              <a:rPr lang="en" sz="1875" b="1" u="sng" dirty="0">
                <a:solidFill>
                  <a:srgbClr val="1155CC"/>
                </a:solidFill>
                <a:latin typeface="Economica"/>
                <a:ea typeface="Economica"/>
                <a:cs typeface="Economica"/>
                <a:sym typeface="Economica"/>
                <a:hlinkClick r:id="rId3"/>
              </a:rPr>
              <a:t>https://de.wikipedia.org/wiki/Voltaire</a:t>
            </a:r>
            <a:r>
              <a:rPr lang="en" sz="1875" b="1" dirty="0">
                <a:latin typeface="Economica"/>
                <a:ea typeface="Economica"/>
                <a:cs typeface="Economica"/>
                <a:sym typeface="Economica"/>
              </a:rPr>
              <a:t> </a:t>
            </a:r>
          </a:p>
          <a:p>
            <a:pPr>
              <a:spcAft>
                <a:spcPts val="0"/>
              </a:spcAft>
              <a:buSzPct val="45833"/>
            </a:pPr>
            <a:r>
              <a:rPr lang="en" sz="1875" b="1" u="sng" dirty="0">
                <a:solidFill>
                  <a:srgbClr val="1155CC"/>
                </a:solidFill>
                <a:latin typeface="Economica"/>
                <a:ea typeface="Economica"/>
                <a:cs typeface="Economica"/>
                <a:sym typeface="Economica"/>
                <a:hlinkClick r:id="rId4"/>
              </a:rPr>
              <a:t>http://www.voltaire.ox.ac.uk/www_vf/about_voltaire/enlightenment.ssi</a:t>
            </a:r>
          </a:p>
          <a:p>
            <a:pPr>
              <a:spcAft>
                <a:spcPts val="0"/>
              </a:spcAft>
              <a:buSzPct val="45833"/>
            </a:pPr>
            <a:r>
              <a:rPr lang="en" sz="1875" b="1" u="sng" dirty="0">
                <a:solidFill>
                  <a:srgbClr val="1155CC"/>
                </a:solidFill>
                <a:latin typeface="Economica"/>
                <a:ea typeface="Economica"/>
                <a:cs typeface="Economica"/>
                <a:sym typeface="Economica"/>
                <a:hlinkClick r:id="rId5"/>
              </a:rPr>
              <a:t>http://www.philosophybasics.com/philosophers_voltaire.html</a:t>
            </a:r>
            <a:r>
              <a:rPr lang="en" sz="1875" b="1" dirty="0">
                <a:latin typeface="Economica"/>
                <a:ea typeface="Economica"/>
                <a:cs typeface="Economica"/>
                <a:sym typeface="Economica"/>
              </a:rPr>
              <a:t> </a:t>
            </a:r>
          </a:p>
          <a:p>
            <a:pPr>
              <a:spcAft>
                <a:spcPts val="0"/>
              </a:spcAft>
              <a:buSzPct val="45833"/>
            </a:pPr>
            <a:r>
              <a:rPr lang="en" sz="1875" b="1" u="sng" dirty="0">
                <a:solidFill>
                  <a:srgbClr val="1155CC"/>
                </a:solidFill>
                <a:latin typeface="Economica"/>
                <a:ea typeface="Economica"/>
                <a:cs typeface="Economica"/>
                <a:sym typeface="Economica"/>
                <a:hlinkClick r:id="rId6"/>
              </a:rPr>
              <a:t>http://www.csudh.edu/phenom_studies/western/lect_8.html</a:t>
            </a:r>
          </a:p>
          <a:p>
            <a:pPr>
              <a:spcAft>
                <a:spcPts val="0"/>
              </a:spcAft>
              <a:buSzPct val="45833"/>
            </a:pPr>
            <a:r>
              <a:rPr lang="en" sz="1875" dirty="0">
                <a:latin typeface="Economica"/>
                <a:ea typeface="Economica"/>
                <a:cs typeface="Economica"/>
                <a:sym typeface="Economica"/>
              </a:rPr>
              <a:t>h</a:t>
            </a:r>
            <a:r>
              <a:rPr lang="en" sz="1875" b="1" u="sng" dirty="0">
                <a:solidFill>
                  <a:srgbClr val="1155CC"/>
                </a:solidFill>
                <a:latin typeface="Economica"/>
                <a:ea typeface="Economica"/>
                <a:cs typeface="Economica"/>
                <a:sym typeface="Economica"/>
                <a:hlinkClick r:id="rId7"/>
              </a:rPr>
              <a:t>ttp://plato.stanford.edu/entries/voltaire/</a:t>
            </a:r>
            <a:r>
              <a:rPr lang="en" sz="1875" b="1" dirty="0">
                <a:latin typeface="Economica"/>
                <a:ea typeface="Economica"/>
                <a:cs typeface="Economica"/>
                <a:sym typeface="Economica"/>
              </a:rPr>
              <a:t> </a:t>
            </a:r>
          </a:p>
          <a:p>
            <a:pPr>
              <a:spcAft>
                <a:spcPts val="0"/>
              </a:spcAft>
              <a:buSzPct val="45833"/>
            </a:pPr>
            <a:r>
              <a:rPr lang="en" sz="1875" b="1" u="sng" dirty="0">
                <a:solidFill>
                  <a:srgbClr val="1155CC"/>
                </a:solidFill>
                <a:latin typeface="Economica"/>
                <a:ea typeface="Economica"/>
                <a:cs typeface="Economica"/>
                <a:sym typeface="Economica"/>
                <a:hlinkClick r:id="rId8"/>
              </a:rPr>
              <a:t>http://www.uark.edu/depts/comminfo/freespeech/voltaire.html</a:t>
            </a:r>
            <a:r>
              <a:rPr lang="en" sz="1875" b="1" dirty="0">
                <a:latin typeface="Economica"/>
                <a:ea typeface="Economica"/>
                <a:cs typeface="Economica"/>
                <a:sym typeface="Economica"/>
              </a:rPr>
              <a:t> </a:t>
            </a:r>
          </a:p>
          <a:p>
            <a:pPr>
              <a:spcAft>
                <a:spcPts val="0"/>
              </a:spcAft>
              <a:buSzPct val="45833"/>
            </a:pPr>
            <a:r>
              <a:rPr lang="en" sz="1875" b="1" u="sng" dirty="0">
                <a:solidFill>
                  <a:srgbClr val="1155CC"/>
                </a:solidFill>
                <a:latin typeface="Economica"/>
                <a:ea typeface="Economica"/>
                <a:cs typeface="Economica"/>
                <a:sym typeface="Economica"/>
                <a:hlinkClick r:id="rId9"/>
              </a:rPr>
              <a:t>https://ebooks.adelaide.edu.au/v/voltaire/portrait.jpg</a:t>
            </a:r>
            <a:r>
              <a:rPr lang="en" sz="1875" b="1" dirty="0">
                <a:latin typeface="Economica"/>
                <a:ea typeface="Economica"/>
                <a:cs typeface="Economica"/>
                <a:sym typeface="Economica"/>
              </a:rPr>
              <a:t> </a:t>
            </a:r>
          </a:p>
        </p:txBody>
      </p:sp>
    </p:spTree>
    <p:extLst>
      <p:ext uri="{BB962C8B-B14F-4D97-AF65-F5344CB8AC3E}">
        <p14:creationId xmlns:p14="http://schemas.microsoft.com/office/powerpoint/2010/main" val="40043031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Adam Smith and </a:t>
            </a:r>
            <a:r>
              <a:rPr lang="en-US" dirty="0"/>
              <a:t>H</a:t>
            </a:r>
            <a:r>
              <a:rPr lang="en-US" dirty="0" smtClean="0"/>
              <a:t>is Ideals</a:t>
            </a:r>
            <a:endParaRPr lang="en-US" dirty="0"/>
          </a:p>
        </p:txBody>
      </p:sp>
      <p:sp>
        <p:nvSpPr>
          <p:cNvPr id="3" name="Subtitle 2"/>
          <p:cNvSpPr>
            <a:spLocks noGrp="1"/>
          </p:cNvSpPr>
          <p:nvPr>
            <p:ph type="subTitle" idx="1"/>
          </p:nvPr>
        </p:nvSpPr>
        <p:spPr/>
        <p:txBody>
          <a:bodyPr/>
          <a:lstStyle/>
          <a:p>
            <a:r>
              <a:rPr lang="en-US" dirty="0" smtClean="0"/>
              <a:t>By Brendan and Oskar</a:t>
            </a:r>
            <a:endParaRPr lang="en-US" dirty="0"/>
          </a:p>
        </p:txBody>
      </p:sp>
    </p:spTree>
    <p:extLst>
      <p:ext uri="{BB962C8B-B14F-4D97-AF65-F5344CB8AC3E}">
        <p14:creationId xmlns:p14="http://schemas.microsoft.com/office/powerpoint/2010/main" val="19473720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table of contents</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Thesis Statement</a:t>
            </a:r>
          </a:p>
          <a:p>
            <a:r>
              <a:rPr lang="en-US" dirty="0" smtClean="0"/>
              <a:t>Basic biographical info of Adam Smith</a:t>
            </a:r>
          </a:p>
          <a:p>
            <a:r>
              <a:rPr lang="en-US" dirty="0" smtClean="0"/>
              <a:t>Arguments in </a:t>
            </a:r>
            <a:r>
              <a:rPr lang="en-US" u="sng" dirty="0" smtClean="0"/>
              <a:t>The Wealth of Nations</a:t>
            </a:r>
          </a:p>
          <a:p>
            <a:r>
              <a:rPr lang="en-US" dirty="0" smtClean="0"/>
              <a:t>The division of labor</a:t>
            </a:r>
          </a:p>
          <a:p>
            <a:r>
              <a:rPr lang="en-US" dirty="0" smtClean="0"/>
              <a:t>What the invisible hand is</a:t>
            </a:r>
          </a:p>
          <a:p>
            <a:r>
              <a:rPr lang="en-US" dirty="0" smtClean="0"/>
              <a:t>The introduction of GDP</a:t>
            </a:r>
          </a:p>
          <a:p>
            <a:r>
              <a:rPr lang="en-US" dirty="0" smtClean="0"/>
              <a:t>His arguments for free market</a:t>
            </a:r>
          </a:p>
          <a:p>
            <a:r>
              <a:rPr lang="en-US" dirty="0" smtClean="0"/>
              <a:t>How/why he´s an Enlightened philosopher</a:t>
            </a:r>
          </a:p>
          <a:p>
            <a:r>
              <a:rPr lang="en-US" dirty="0" smtClean="0"/>
              <a:t>What his impact has done</a:t>
            </a:r>
          </a:p>
          <a:p>
            <a:r>
              <a:rPr lang="en-US" dirty="0" smtClean="0"/>
              <a:t>How are his ideals similar to other philosopher´s ideals</a:t>
            </a:r>
          </a:p>
          <a:p>
            <a:r>
              <a:rPr lang="en-US" dirty="0" smtClean="0"/>
              <a:t>Bibliography</a:t>
            </a:r>
          </a:p>
          <a:p>
            <a:r>
              <a:rPr lang="en-US" dirty="0" smtClean="0"/>
              <a:t>Conclusion</a:t>
            </a:r>
            <a:endParaRPr lang="en-US" dirty="0"/>
          </a:p>
        </p:txBody>
      </p:sp>
    </p:spTree>
    <p:extLst>
      <p:ext uri="{BB962C8B-B14F-4D97-AF65-F5344CB8AC3E}">
        <p14:creationId xmlns:p14="http://schemas.microsoft.com/office/powerpoint/2010/main" val="897711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idx="1"/>
          </p:nvPr>
        </p:nvSpPr>
        <p:spPr/>
        <p:txBody>
          <a:bodyPr/>
          <a:lstStyle/>
          <a:p>
            <a:r>
              <a:rPr lang="en-US" dirty="0" smtClean="0"/>
              <a:t>Adam Smith was an economic renegade.</a:t>
            </a:r>
          </a:p>
          <a:p>
            <a:r>
              <a:rPr lang="en-US" dirty="0" smtClean="0"/>
              <a:t>By presenting his arguments, he changed how economics were run for centuries to come.</a:t>
            </a:r>
            <a:endParaRPr lang="en-US" dirty="0"/>
          </a:p>
        </p:txBody>
      </p:sp>
    </p:spTree>
    <p:extLst>
      <p:ext uri="{BB962C8B-B14F-4D97-AF65-F5344CB8AC3E}">
        <p14:creationId xmlns:p14="http://schemas.microsoft.com/office/powerpoint/2010/main" val="1371048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biographical information about Adam Smith</a:t>
            </a:r>
            <a:endParaRPr lang="en-US" dirty="0"/>
          </a:p>
        </p:txBody>
      </p:sp>
      <p:sp>
        <p:nvSpPr>
          <p:cNvPr id="3" name="Content Placeholder 2"/>
          <p:cNvSpPr>
            <a:spLocks noGrp="1"/>
          </p:cNvSpPr>
          <p:nvPr>
            <p:ph idx="1"/>
          </p:nvPr>
        </p:nvSpPr>
        <p:spPr/>
        <p:txBody>
          <a:bodyPr/>
          <a:lstStyle/>
          <a:p>
            <a:r>
              <a:rPr lang="en-US" dirty="0" smtClean="0"/>
              <a:t>Born on the 16</a:t>
            </a:r>
            <a:r>
              <a:rPr lang="en-US" baseline="30000" dirty="0" smtClean="0"/>
              <a:t>th</a:t>
            </a:r>
            <a:r>
              <a:rPr lang="en-US" dirty="0" smtClean="0"/>
              <a:t> of June 1723, in Kirkcaldy (Scotland)</a:t>
            </a:r>
          </a:p>
          <a:p>
            <a:r>
              <a:rPr lang="en-US" dirty="0" smtClean="0"/>
              <a:t>Died on the 17</a:t>
            </a:r>
            <a:r>
              <a:rPr lang="en-US" baseline="30000" dirty="0" smtClean="0"/>
              <a:t>th</a:t>
            </a:r>
            <a:r>
              <a:rPr lang="en-US" dirty="0" smtClean="0"/>
              <a:t> of July 1790, in Edinburgh (Scotland).</a:t>
            </a:r>
          </a:p>
          <a:p>
            <a:endParaRPr lang="en-US" dirty="0" smtClean="0"/>
          </a:p>
        </p:txBody>
      </p:sp>
      <p:pic>
        <p:nvPicPr>
          <p:cNvPr id="2050" name="Picture 2" descr="https://ihb.io/wp-content/uploads/2014/02/Adam-Smith-IHB-News%E2%84%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59" y="2366494"/>
            <a:ext cx="4265020" cy="2562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92590" y="4767288"/>
            <a:ext cx="2849451" cy="346249"/>
          </a:xfrm>
          <a:prstGeom prst="rect">
            <a:avLst/>
          </a:prstGeom>
          <a:noFill/>
        </p:spPr>
        <p:txBody>
          <a:bodyPr wrap="square" rtlCol="0">
            <a:spAutoFit/>
          </a:bodyPr>
          <a:lstStyle/>
          <a:p>
            <a:r>
              <a:rPr lang="en-US" sz="825" dirty="0"/>
              <a:t>https://ihb.io/wp-content/uploads/2014/02/Adam-Smith-IHB-News%E2%84%A2.jpg</a:t>
            </a:r>
          </a:p>
        </p:txBody>
      </p:sp>
    </p:spTree>
    <p:extLst>
      <p:ext uri="{BB962C8B-B14F-4D97-AF65-F5344CB8AC3E}">
        <p14:creationId xmlns:p14="http://schemas.microsoft.com/office/powerpoint/2010/main" val="35947000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in </a:t>
            </a:r>
            <a:r>
              <a:rPr lang="en-US" u="sng" dirty="0" smtClean="0"/>
              <a:t>The Wealth of Nations</a:t>
            </a:r>
            <a:endParaRPr lang="en-US" u="sng" dirty="0"/>
          </a:p>
        </p:txBody>
      </p:sp>
      <p:sp>
        <p:nvSpPr>
          <p:cNvPr id="3" name="Content Placeholder 2"/>
          <p:cNvSpPr>
            <a:spLocks noGrp="1"/>
          </p:cNvSpPr>
          <p:nvPr>
            <p:ph idx="1"/>
          </p:nvPr>
        </p:nvSpPr>
        <p:spPr/>
        <p:txBody>
          <a:bodyPr>
            <a:normAutofit fontScale="62500" lnSpcReduction="20000"/>
          </a:bodyPr>
          <a:lstStyle/>
          <a:p>
            <a:r>
              <a:rPr lang="en-US" u="sng" dirty="0" smtClean="0"/>
              <a:t>An Inquiry into the Nature and Causes of the Wealth of Nations</a:t>
            </a:r>
            <a:r>
              <a:rPr lang="en-US" dirty="0" smtClean="0"/>
              <a:t>, more commonly known as </a:t>
            </a:r>
            <a:r>
              <a:rPr lang="en-US" u="sng" dirty="0" smtClean="0"/>
              <a:t>The Wealth of Nations</a:t>
            </a:r>
            <a:r>
              <a:rPr lang="en-US" dirty="0" smtClean="0"/>
              <a:t>, is made up of five books.</a:t>
            </a:r>
          </a:p>
          <a:p>
            <a:r>
              <a:rPr lang="en-US" dirty="0" smtClean="0"/>
              <a:t>The point of these books is to give people a new and different perspective on economics, and a new system on how to run them.</a:t>
            </a:r>
          </a:p>
          <a:p>
            <a:r>
              <a:rPr lang="en-US" dirty="0" smtClean="0"/>
              <a:t>In the first two books, he develops the idea of the division of labor.</a:t>
            </a:r>
          </a:p>
          <a:p>
            <a:r>
              <a:rPr lang="en-US" dirty="0" smtClean="0"/>
              <a:t>In Book III, Smith writes about Great Britain’s social evolution of society in general, from hunting and gathering to international trade.</a:t>
            </a:r>
          </a:p>
          <a:p>
            <a:r>
              <a:rPr lang="en-US" dirty="0" smtClean="0"/>
              <a:t>In his fourth book, Smith argues that the measure of a country’s wealth is the amount of goods and services that it produces.</a:t>
            </a:r>
          </a:p>
          <a:p>
            <a:r>
              <a:rPr lang="en-US" dirty="0" smtClean="0"/>
              <a:t>In his last book, Adam Smith writes about what the proper work and tasks of a government are (defending the people of a nation, putting crime to justice, creating public services for the people).</a:t>
            </a:r>
          </a:p>
          <a:p>
            <a:endParaRPr lang="en-US" dirty="0" smtClean="0"/>
          </a:p>
          <a:p>
            <a:endParaRPr lang="en-US" dirty="0"/>
          </a:p>
        </p:txBody>
      </p:sp>
    </p:spTree>
    <p:extLst>
      <p:ext uri="{BB962C8B-B14F-4D97-AF65-F5344CB8AC3E}">
        <p14:creationId xmlns:p14="http://schemas.microsoft.com/office/powerpoint/2010/main" val="22556914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division of labor</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concept of the division of labor </a:t>
            </a:r>
            <a:r>
              <a:rPr lang="en-US" dirty="0"/>
              <a:t>is pretty </a:t>
            </a:r>
            <a:r>
              <a:rPr lang="en-US" dirty="0" smtClean="0"/>
              <a:t>much the division of a job into many smaller jobs</a:t>
            </a:r>
            <a:r>
              <a:rPr lang="en-US" dirty="0"/>
              <a:t>.</a:t>
            </a:r>
            <a:r>
              <a:rPr lang="en-US" dirty="0" smtClean="0"/>
              <a:t>			</a:t>
            </a:r>
            <a:r>
              <a:rPr lang="en-US" sz="675" dirty="0"/>
              <a:t>				</a:t>
            </a:r>
            <a:endParaRPr lang="en-US" sz="150" dirty="0"/>
          </a:p>
          <a:p>
            <a:r>
              <a:rPr lang="en-US" dirty="0" smtClean="0"/>
              <a:t>Workers are then assigned to these smaller jobs, which are easy to become specialized in. </a:t>
            </a:r>
          </a:p>
          <a:p>
            <a:r>
              <a:rPr lang="en-US" dirty="0" smtClean="0"/>
              <a:t>Many people being employed to do specific small jobs means that people don’t have to switch to different tasks during the day, which saves time and money. </a:t>
            </a:r>
          </a:p>
        </p:txBody>
      </p:sp>
      <p:pic>
        <p:nvPicPr>
          <p:cNvPr id="4" name="Picture 2" descr="https://saylordotorg.github.io/text_mastering-strategic-management/section_13/0c692940ae42c922629f3d0c76907d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4" t="4794" r="2508" b="5905"/>
          <a:stretch/>
        </p:blipFill>
        <p:spPr bwMode="auto">
          <a:xfrm>
            <a:off x="3474117" y="3411638"/>
            <a:ext cx="5326760" cy="14323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3466" y="4947293"/>
            <a:ext cx="6255913" cy="219291"/>
          </a:xfrm>
          <a:prstGeom prst="rect">
            <a:avLst/>
          </a:prstGeom>
          <a:noFill/>
        </p:spPr>
        <p:txBody>
          <a:bodyPr wrap="square" rtlCol="0">
            <a:spAutoFit/>
          </a:bodyPr>
          <a:lstStyle/>
          <a:p>
            <a:r>
              <a:rPr lang="en-US" sz="825" dirty="0"/>
              <a:t>https://</a:t>
            </a:r>
            <a:r>
              <a:rPr lang="en-US" sz="825" dirty="0"/>
              <a:t>saylordotorg.github.io/text_masteringstrategicmanagement/section_13/0c692940ae42c922629f3d0c76907d90.jpg</a:t>
            </a:r>
            <a:endParaRPr lang="en-US" sz="825" dirty="0"/>
          </a:p>
        </p:txBody>
      </p:sp>
    </p:spTree>
    <p:extLst>
      <p:ext uri="{BB962C8B-B14F-4D97-AF65-F5344CB8AC3E}">
        <p14:creationId xmlns:p14="http://schemas.microsoft.com/office/powerpoint/2010/main" val="22869710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division of labor (continued)</a:t>
            </a:r>
            <a:endParaRPr lang="en-US" dirty="0"/>
          </a:p>
        </p:txBody>
      </p:sp>
      <p:sp>
        <p:nvSpPr>
          <p:cNvPr id="3" name="Content Placeholder 2"/>
          <p:cNvSpPr>
            <a:spLocks noGrp="1"/>
          </p:cNvSpPr>
          <p:nvPr>
            <p:ph idx="1"/>
          </p:nvPr>
        </p:nvSpPr>
        <p:spPr/>
        <p:txBody>
          <a:bodyPr/>
          <a:lstStyle/>
          <a:p>
            <a:r>
              <a:rPr lang="en-US" dirty="0"/>
              <a:t>Therefore, many people becoming specialized in their own line of work leads to higher efficiency, which leads to growth.</a:t>
            </a:r>
          </a:p>
          <a:p>
            <a:r>
              <a:rPr lang="en-US" dirty="0"/>
              <a:t>“When every individual person labors a-part, and only for himself, his force is too small to execute any considerable work”. (David Hume, 1739, </a:t>
            </a:r>
            <a:r>
              <a:rPr lang="en-US" u="sng" dirty="0"/>
              <a:t>A Treatise of Human Nature</a:t>
            </a:r>
            <a:r>
              <a:rPr lang="en-US" dirty="0"/>
              <a:t>)</a:t>
            </a:r>
          </a:p>
          <a:p>
            <a:endParaRPr lang="en-US" dirty="0"/>
          </a:p>
        </p:txBody>
      </p:sp>
      <p:pic>
        <p:nvPicPr>
          <p:cNvPr id="4" name="Picture 3"/>
          <p:cNvPicPr>
            <a:picLocks noChangeAspect="1"/>
          </p:cNvPicPr>
          <p:nvPr/>
        </p:nvPicPr>
        <p:blipFill>
          <a:blip r:embed="rId2"/>
          <a:stretch>
            <a:fillRect/>
          </a:stretch>
        </p:blipFill>
        <p:spPr>
          <a:xfrm>
            <a:off x="760353" y="3070205"/>
            <a:ext cx="2191192" cy="1576292"/>
          </a:xfrm>
          <a:prstGeom prst="rect">
            <a:avLst/>
          </a:prstGeom>
        </p:spPr>
      </p:pic>
      <p:pic>
        <p:nvPicPr>
          <p:cNvPr id="5" name="Picture 4"/>
          <p:cNvPicPr>
            <a:picLocks noChangeAspect="1"/>
          </p:cNvPicPr>
          <p:nvPr/>
        </p:nvPicPr>
        <p:blipFill>
          <a:blip r:embed="rId3"/>
          <a:stretch>
            <a:fillRect/>
          </a:stretch>
        </p:blipFill>
        <p:spPr>
          <a:xfrm>
            <a:off x="5199926" y="3047294"/>
            <a:ext cx="2640917" cy="1697732"/>
          </a:xfrm>
          <a:prstGeom prst="rect">
            <a:avLst/>
          </a:prstGeom>
        </p:spPr>
      </p:pic>
      <p:sp>
        <p:nvSpPr>
          <p:cNvPr id="7" name="Right Arrow 6"/>
          <p:cNvSpPr/>
          <p:nvPr/>
        </p:nvSpPr>
        <p:spPr>
          <a:xfrm>
            <a:off x="3698111" y="3724154"/>
            <a:ext cx="755249" cy="581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p:cNvSpPr/>
          <p:nvPr/>
        </p:nvSpPr>
        <p:spPr>
          <a:xfrm>
            <a:off x="350135" y="4745026"/>
            <a:ext cx="4572000" cy="219291"/>
          </a:xfrm>
          <a:prstGeom prst="rect">
            <a:avLst/>
          </a:prstGeom>
        </p:spPr>
        <p:txBody>
          <a:bodyPr>
            <a:spAutoFit/>
          </a:bodyPr>
          <a:lstStyle/>
          <a:p>
            <a:r>
              <a:rPr lang="en-US" sz="825" dirty="0">
                <a:hlinkClick r:id="rId4"/>
              </a:rPr>
              <a:t>http://</a:t>
            </a:r>
            <a:r>
              <a:rPr lang="en-US" sz="825" dirty="0">
                <a:hlinkClick r:id="rId4"/>
              </a:rPr>
              <a:t>blogsdir.cms.rrcdn.com/91/files/2014/01/construction-worker-8-arms.jpg</a:t>
            </a:r>
            <a:endParaRPr lang="en-US" sz="825" dirty="0"/>
          </a:p>
        </p:txBody>
      </p:sp>
      <p:sp>
        <p:nvSpPr>
          <p:cNvPr id="10" name="TextBox 9"/>
          <p:cNvSpPr txBox="1"/>
          <p:nvPr/>
        </p:nvSpPr>
        <p:spPr>
          <a:xfrm>
            <a:off x="4453360" y="4810393"/>
            <a:ext cx="3906455" cy="346249"/>
          </a:xfrm>
          <a:prstGeom prst="rect">
            <a:avLst/>
          </a:prstGeom>
          <a:noFill/>
        </p:spPr>
        <p:txBody>
          <a:bodyPr wrap="square" rtlCol="0">
            <a:spAutoFit/>
          </a:bodyPr>
          <a:lstStyle/>
          <a:p>
            <a:r>
              <a:rPr lang="en-US" sz="825" dirty="0">
                <a:hlinkClick r:id="rId5"/>
              </a:rPr>
              <a:t>http://lh6.ggpht.com/-YaBCe2dM36M/ULIR0IRDU-I/AAAAAAAAQgs/vYaglGuSxa8/india-</a:t>
            </a:r>
            <a:endParaRPr lang="en-US" sz="825" dirty="0"/>
          </a:p>
        </p:txBody>
      </p:sp>
    </p:spTree>
    <p:extLst>
      <p:ext uri="{BB962C8B-B14F-4D97-AF65-F5344CB8AC3E}">
        <p14:creationId xmlns:p14="http://schemas.microsoft.com/office/powerpoint/2010/main" val="1993243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de"/>
              <a:t>What is Rousseau’s theory of human development?</a:t>
            </a:r>
          </a:p>
        </p:txBody>
      </p:sp>
      <p:sp>
        <p:nvSpPr>
          <p:cNvPr id="92" name="Shape 92"/>
          <p:cNvSpPr txBox="1">
            <a:spLocks noGrp="1"/>
          </p:cNvSpPr>
          <p:nvPr>
            <p:ph type="body" idx="1"/>
          </p:nvPr>
        </p:nvSpPr>
        <p:spPr>
          <a:xfrm>
            <a:off x="414800" y="1207275"/>
            <a:ext cx="8363699" cy="3800400"/>
          </a:xfrm>
          <a:prstGeom prst="rect">
            <a:avLst/>
          </a:prstGeom>
        </p:spPr>
        <p:txBody>
          <a:bodyPr lIns="91425" tIns="91425" rIns="91425" bIns="91425" anchor="t" anchorCtr="0">
            <a:noAutofit/>
          </a:bodyPr>
          <a:lstStyle/>
          <a:p>
            <a:pPr marL="685800" lvl="0" indent="-457200" rtl="0">
              <a:spcBef>
                <a:spcPts val="0"/>
              </a:spcBef>
              <a:buClr>
                <a:srgbClr val="000000"/>
              </a:buClr>
              <a:buSzPct val="100000"/>
              <a:buFont typeface="Arial"/>
              <a:buChar char="•"/>
            </a:pPr>
            <a:r>
              <a:rPr lang="de" sz="2800" dirty="0">
                <a:solidFill>
                  <a:srgbClr val="000000"/>
                </a:solidFill>
              </a:rPr>
              <a:t>New stage</a:t>
            </a:r>
          </a:p>
          <a:p>
            <a:pPr marL="514350" lvl="0" indent="-285750" rtl="0">
              <a:spcBef>
                <a:spcPts val="0"/>
              </a:spcBef>
              <a:buClr>
                <a:srgbClr val="000000"/>
              </a:buClr>
              <a:buSzPct val="155555"/>
              <a:buFont typeface="Arial"/>
              <a:buChar char="•"/>
            </a:pPr>
            <a:r>
              <a:rPr lang="de-DE" dirty="0" smtClean="0">
                <a:solidFill>
                  <a:srgbClr val="000000"/>
                </a:solidFill>
              </a:rPr>
              <a:t> </a:t>
            </a:r>
            <a:r>
              <a:rPr lang="de" dirty="0" smtClean="0">
                <a:solidFill>
                  <a:srgbClr val="000000"/>
                </a:solidFill>
              </a:rPr>
              <a:t> </a:t>
            </a:r>
            <a:r>
              <a:rPr lang="de-DE" dirty="0" smtClean="0">
                <a:solidFill>
                  <a:srgbClr val="000000"/>
                </a:solidFill>
              </a:rPr>
              <a:t> </a:t>
            </a:r>
            <a:r>
              <a:rPr lang="de" sz="2800" dirty="0" smtClean="0">
                <a:solidFill>
                  <a:srgbClr val="000000"/>
                </a:solidFill>
                <a:highlight>
                  <a:srgbClr val="FFFF00"/>
                </a:highlight>
              </a:rPr>
              <a:t>Relationships</a:t>
            </a:r>
            <a:endParaRPr lang="de" sz="2800" dirty="0">
              <a:solidFill>
                <a:srgbClr val="000000"/>
              </a:solidFill>
              <a:highlight>
                <a:srgbClr val="FFFF00"/>
              </a:highlight>
            </a:endParaRPr>
          </a:p>
          <a:p>
            <a:pPr marL="685800" lvl="0" indent="-457200" rtl="0">
              <a:spcBef>
                <a:spcPts val="0"/>
              </a:spcBef>
              <a:buClr>
                <a:srgbClr val="000000"/>
              </a:buClr>
              <a:buSzPct val="100000"/>
              <a:buFont typeface="Arial"/>
              <a:buChar char="•"/>
            </a:pPr>
            <a:r>
              <a:rPr lang="de" sz="2800" dirty="0">
                <a:solidFill>
                  <a:srgbClr val="000000"/>
                </a:solidFill>
              </a:rPr>
              <a:t>Loss of freedom</a:t>
            </a:r>
          </a:p>
          <a:p>
            <a:pPr marL="685800" lvl="0" indent="-457200" rtl="0">
              <a:spcBef>
                <a:spcPts val="0"/>
              </a:spcBef>
              <a:buClr>
                <a:srgbClr val="000000"/>
              </a:buClr>
              <a:buSzPct val="100000"/>
              <a:buFont typeface="Arial"/>
              <a:buChar char="•"/>
            </a:pPr>
            <a:r>
              <a:rPr lang="de" sz="2800" u="sng" dirty="0">
                <a:solidFill>
                  <a:srgbClr val="000000"/>
                </a:solidFill>
                <a:highlight>
                  <a:srgbClr val="FFFF00"/>
                </a:highlight>
              </a:rPr>
              <a:t>Society</a:t>
            </a:r>
            <a:r>
              <a:rPr lang="de" sz="2800" dirty="0">
                <a:solidFill>
                  <a:srgbClr val="000000"/>
                </a:solidFill>
                <a:highlight>
                  <a:srgbClr val="FFFF00"/>
                </a:highlight>
              </a:rPr>
              <a:t> </a:t>
            </a:r>
            <a:r>
              <a:rPr lang="de" sz="2800" u="sng" dirty="0">
                <a:solidFill>
                  <a:srgbClr val="000000"/>
                </a:solidFill>
                <a:highlight>
                  <a:srgbClr val="FFFF00"/>
                </a:highlight>
              </a:rPr>
              <a:t>changes</a:t>
            </a:r>
            <a:r>
              <a:rPr lang="de" sz="2800" dirty="0">
                <a:solidFill>
                  <a:srgbClr val="000000"/>
                </a:solidFill>
                <a:highlight>
                  <a:srgbClr val="FFFF00"/>
                </a:highlight>
              </a:rPr>
              <a:t> man into an </a:t>
            </a:r>
            <a:r>
              <a:rPr lang="de" sz="2800" u="sng" dirty="0">
                <a:solidFill>
                  <a:srgbClr val="000000"/>
                </a:solidFill>
                <a:highlight>
                  <a:srgbClr val="FFFF00"/>
                </a:highlight>
              </a:rPr>
              <a:t>impure</a:t>
            </a:r>
            <a:r>
              <a:rPr lang="de" sz="2800" dirty="0">
                <a:solidFill>
                  <a:srgbClr val="000000"/>
                </a:solidFill>
                <a:highlight>
                  <a:srgbClr val="FFFF00"/>
                </a:highlight>
              </a:rPr>
              <a:t> and </a:t>
            </a:r>
            <a:r>
              <a:rPr lang="de" sz="2800" u="sng" dirty="0">
                <a:solidFill>
                  <a:srgbClr val="000000"/>
                </a:solidFill>
                <a:highlight>
                  <a:srgbClr val="FFFF00"/>
                </a:highlight>
              </a:rPr>
              <a:t>selfish</a:t>
            </a:r>
            <a:r>
              <a:rPr lang="de" sz="2800" dirty="0">
                <a:solidFill>
                  <a:srgbClr val="000000"/>
                </a:solidFill>
                <a:highlight>
                  <a:srgbClr val="FFFF00"/>
                </a:highlight>
              </a:rPr>
              <a:t> being</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ytimg.com/vi/ulyVXa-u4wE/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73501"/>
            <a:ext cx="4464935" cy="873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is the invisible hand? How does it work?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invisible hand is the natural market force that directs the free market to a positive outcome by trying to equalize the amounts of supply and demand. </a:t>
            </a:r>
          </a:p>
          <a:p>
            <a:r>
              <a:rPr lang="en-US" dirty="0" smtClean="0"/>
              <a:t>The invisible hand is directed by multiple businesses competing out of self-interest.</a:t>
            </a:r>
          </a:p>
          <a:p>
            <a:r>
              <a:rPr lang="en-US" dirty="0" smtClean="0"/>
              <a:t>These businesses will either lower their prices or increase the quality of their product to attract customers. When enough people want something, then the market will supply it to them.</a:t>
            </a:r>
          </a:p>
          <a:p>
            <a:r>
              <a:rPr lang="en-US" dirty="0" smtClean="0"/>
              <a:t>Smith argues that these people working out of self-interest help benefit the public/nation, even if unintentionally.</a:t>
            </a:r>
          </a:p>
          <a:p>
            <a:r>
              <a:rPr lang="en-US" dirty="0" smtClean="0"/>
              <a:t>“Every man lives by exchanging”. “Individual ambition serves the common good”.(both quotes by Adam Smith)</a:t>
            </a:r>
          </a:p>
          <a:p>
            <a:endParaRPr lang="en-US" dirty="0"/>
          </a:p>
        </p:txBody>
      </p:sp>
      <p:sp>
        <p:nvSpPr>
          <p:cNvPr id="4" name="TextBox 3"/>
          <p:cNvSpPr txBox="1"/>
          <p:nvPr/>
        </p:nvSpPr>
        <p:spPr>
          <a:xfrm>
            <a:off x="4661704" y="4947293"/>
            <a:ext cx="3576578" cy="219291"/>
          </a:xfrm>
          <a:prstGeom prst="rect">
            <a:avLst/>
          </a:prstGeom>
          <a:noFill/>
        </p:spPr>
        <p:txBody>
          <a:bodyPr wrap="square" rtlCol="0">
            <a:spAutoFit/>
          </a:bodyPr>
          <a:lstStyle/>
          <a:p>
            <a:r>
              <a:rPr lang="en-US" sz="825" dirty="0"/>
              <a:t>https://</a:t>
            </a:r>
            <a:r>
              <a:rPr lang="en-US" sz="825" dirty="0"/>
              <a:t>i.ytimg.com/vi/ulyVXau4wE/maxresdefault.jpg</a:t>
            </a:r>
            <a:endParaRPr lang="en-US" sz="825" dirty="0"/>
          </a:p>
        </p:txBody>
      </p:sp>
    </p:spTree>
    <p:extLst>
      <p:ext uri="{BB962C8B-B14F-4D97-AF65-F5344CB8AC3E}">
        <p14:creationId xmlns:p14="http://schemas.microsoft.com/office/powerpoint/2010/main" val="37253822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introduction of GDP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Gross Domestic Product (GDP) is one of the units used to measure the condition of an economy.</a:t>
            </a:r>
          </a:p>
          <a:p>
            <a:r>
              <a:rPr lang="en-US" dirty="0" smtClean="0"/>
              <a:t>GDP does this by adding up all of the money that is earned by the production of goods and services.</a:t>
            </a:r>
          </a:p>
          <a:p>
            <a:r>
              <a:rPr lang="en-US" dirty="0" smtClean="0"/>
              <a:t>Adam Smith proposed this system, in contrast to how the mercantile system measured the wealth of a nation.</a:t>
            </a:r>
          </a:p>
          <a:p>
            <a:r>
              <a:rPr lang="en-US" dirty="0" smtClean="0"/>
              <a:t>The mercantile system of Adam Smith’s time thought that the measure of a country’s wealth was how much precious metals and other goods were in a country at a given moment. </a:t>
            </a:r>
          </a:p>
          <a:p>
            <a:endParaRPr lang="en-US" dirty="0"/>
          </a:p>
        </p:txBody>
      </p:sp>
    </p:spTree>
    <p:extLst>
      <p:ext uri="{BB962C8B-B14F-4D97-AF65-F5344CB8AC3E}">
        <p14:creationId xmlns:p14="http://schemas.microsoft.com/office/powerpoint/2010/main" val="7074037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Smith’s arguments for the free market</a:t>
            </a:r>
            <a:endParaRPr lang="en-US" dirty="0"/>
          </a:p>
        </p:txBody>
      </p:sp>
      <p:sp>
        <p:nvSpPr>
          <p:cNvPr id="3" name="Content Placeholder 2"/>
          <p:cNvSpPr>
            <a:spLocks noGrp="1"/>
          </p:cNvSpPr>
          <p:nvPr>
            <p:ph idx="1"/>
          </p:nvPr>
        </p:nvSpPr>
        <p:spPr/>
        <p:txBody>
          <a:bodyPr>
            <a:normAutofit fontScale="92500"/>
          </a:bodyPr>
          <a:lstStyle/>
          <a:p>
            <a:r>
              <a:rPr lang="en-US" dirty="0" smtClean="0"/>
              <a:t>Smith wanted an economy/market where people could work hard out of self-interest, in whatever line of work that they chose.</a:t>
            </a:r>
          </a:p>
          <a:p>
            <a:r>
              <a:rPr lang="en-US" dirty="0" smtClean="0"/>
              <a:t>Smith thought that the free market scenario catered to human nature, as people would work harder out of self-interest.</a:t>
            </a:r>
          </a:p>
          <a:p>
            <a:r>
              <a:rPr lang="en-US" dirty="0" smtClean="0"/>
              <a:t>Furthermore, Smith thought that government intervention with the economy, through regulations,  taxes, tariffs and monopolies did not favor the individual’s best interest.</a:t>
            </a:r>
          </a:p>
          <a:p>
            <a:r>
              <a:rPr lang="en-US" dirty="0" smtClean="0"/>
              <a:t>This was because this intervention restricted an individual’s ability to work out of self interest, and guided them towards more specific jobs and lines of employment. </a:t>
            </a:r>
          </a:p>
          <a:p>
            <a:endParaRPr lang="en-US" dirty="0" smtClean="0"/>
          </a:p>
          <a:p>
            <a:endParaRPr lang="en-US" dirty="0" smtClean="0"/>
          </a:p>
          <a:p>
            <a:endParaRPr lang="en-US" dirty="0"/>
          </a:p>
        </p:txBody>
      </p:sp>
    </p:spTree>
    <p:extLst>
      <p:ext uri="{BB962C8B-B14F-4D97-AF65-F5344CB8AC3E}">
        <p14:creationId xmlns:p14="http://schemas.microsoft.com/office/powerpoint/2010/main" val="340257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 the free market (continued)</a:t>
            </a:r>
            <a:endParaRPr lang="en-US" dirty="0"/>
          </a:p>
        </p:txBody>
      </p:sp>
      <p:sp>
        <p:nvSpPr>
          <p:cNvPr id="3" name="Content Placeholder 2"/>
          <p:cNvSpPr>
            <a:spLocks noGrp="1"/>
          </p:cNvSpPr>
          <p:nvPr>
            <p:ph idx="1"/>
          </p:nvPr>
        </p:nvSpPr>
        <p:spPr/>
        <p:txBody>
          <a:bodyPr/>
          <a:lstStyle/>
          <a:p>
            <a:r>
              <a:rPr lang="en-US" dirty="0" smtClean="0"/>
              <a:t>Smith also said that people should be able to have more independence with what they bought, and his free market scenario (with multiple businesses competing) allowed this. </a:t>
            </a:r>
          </a:p>
          <a:p>
            <a:r>
              <a:rPr lang="en-US" dirty="0" smtClean="0"/>
              <a:t>“</a:t>
            </a:r>
            <a:r>
              <a:rPr lang="en-US" dirty="0"/>
              <a:t>Consumption is the sole end and purpose of all production; and the interest of the producer ought to be attended to, only so far as it may be necessary for promoting that of the consumer”.</a:t>
            </a:r>
          </a:p>
          <a:p>
            <a:r>
              <a:rPr lang="en-US" dirty="0"/>
              <a:t>(Adam Smith, </a:t>
            </a:r>
            <a:r>
              <a:rPr lang="en-US" u="sng" dirty="0"/>
              <a:t>The Wealth Of Nations</a:t>
            </a:r>
            <a:r>
              <a:rPr lang="en-US" dirty="0"/>
              <a:t>, Book IV Chapter VIII, v. ii, p. 660, para. 49.)</a:t>
            </a:r>
          </a:p>
          <a:p>
            <a:endParaRPr lang="en-US" dirty="0"/>
          </a:p>
        </p:txBody>
      </p:sp>
      <p:pic>
        <p:nvPicPr>
          <p:cNvPr id="1026" name="Picture 2" descr="http://thumb9.shutterstock.com/display_pic_with_logo/1290355/220912696/stock-vector-business-man-scratches-his-head-in-indecision-on-a-question-mark-vector-format-2209126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233" y="3654706"/>
            <a:ext cx="2369917" cy="1488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e/e2/French_Meadow_Bakery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08" y="3865678"/>
            <a:ext cx="1578854" cy="9897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dj.gdj.netdna-cdn.com/wp-content/uploads/2014/11/psd-log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09" b="11756"/>
          <a:stretch/>
        </p:blipFill>
        <p:spPr bwMode="auto">
          <a:xfrm>
            <a:off x="7153155" y="3678579"/>
            <a:ext cx="1717838" cy="116325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6007261" y="4399103"/>
            <a:ext cx="876782" cy="462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p:nvPicPr>
        <p:blipFill>
          <a:blip r:embed="rId5"/>
          <a:stretch>
            <a:fillRect/>
          </a:stretch>
        </p:blipFill>
        <p:spPr>
          <a:xfrm rot="10800000">
            <a:off x="2207505" y="4489302"/>
            <a:ext cx="891617" cy="489247"/>
          </a:xfrm>
          <a:prstGeom prst="rect">
            <a:avLst/>
          </a:prstGeom>
        </p:spPr>
      </p:pic>
      <p:sp>
        <p:nvSpPr>
          <p:cNvPr id="6" name="TextBox 5"/>
          <p:cNvSpPr txBox="1"/>
          <p:nvPr/>
        </p:nvSpPr>
        <p:spPr>
          <a:xfrm>
            <a:off x="6884043" y="4861368"/>
            <a:ext cx="2187615" cy="346249"/>
          </a:xfrm>
          <a:prstGeom prst="rect">
            <a:avLst/>
          </a:prstGeom>
          <a:noFill/>
        </p:spPr>
        <p:txBody>
          <a:bodyPr wrap="square" rtlCol="0">
            <a:spAutoFit/>
          </a:bodyPr>
          <a:lstStyle/>
          <a:p>
            <a:r>
              <a:rPr lang="en-US" sz="825" dirty="0"/>
              <a:t>http://gdj.gdj.netdna-cdn.com/wp-content/uploads/2014/11/psd-logo-1.jpg</a:t>
            </a:r>
          </a:p>
        </p:txBody>
      </p:sp>
      <p:sp>
        <p:nvSpPr>
          <p:cNvPr id="7" name="TextBox 6"/>
          <p:cNvSpPr txBox="1"/>
          <p:nvPr/>
        </p:nvSpPr>
        <p:spPr>
          <a:xfrm>
            <a:off x="47467" y="4861368"/>
            <a:ext cx="2025482" cy="473206"/>
          </a:xfrm>
          <a:prstGeom prst="rect">
            <a:avLst/>
          </a:prstGeom>
          <a:noFill/>
        </p:spPr>
        <p:txBody>
          <a:bodyPr wrap="square" rtlCol="0">
            <a:spAutoFit/>
          </a:bodyPr>
          <a:lstStyle/>
          <a:p>
            <a:r>
              <a:rPr lang="en-US" sz="825" dirty="0"/>
              <a:t>https://upload.wikimedia.org/wikipedia/en/e/e2/French_Meadow_Bakery_logo.JPG</a:t>
            </a:r>
          </a:p>
        </p:txBody>
      </p:sp>
    </p:spTree>
    <p:extLst>
      <p:ext uri="{BB962C8B-B14F-4D97-AF65-F5344CB8AC3E}">
        <p14:creationId xmlns:p14="http://schemas.microsoft.com/office/powerpoint/2010/main" val="2554492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How/why he is an Enlightened thinker</a:t>
            </a:r>
            <a:endParaRPr lang="en-US" dirty="0"/>
          </a:p>
        </p:txBody>
      </p:sp>
      <p:sp>
        <p:nvSpPr>
          <p:cNvPr id="3" name="Content Placeholder 2"/>
          <p:cNvSpPr>
            <a:spLocks noGrp="1"/>
          </p:cNvSpPr>
          <p:nvPr>
            <p:ph idx="1"/>
          </p:nvPr>
        </p:nvSpPr>
        <p:spPr/>
        <p:txBody>
          <a:bodyPr/>
          <a:lstStyle/>
          <a:p>
            <a:r>
              <a:rPr lang="en-US" dirty="0" smtClean="0"/>
              <a:t>Adam Smith is an Enlightened thinker because he proposed new theories, concepts and systems that were very different compared to how things were being run during his time.</a:t>
            </a:r>
          </a:p>
          <a:p>
            <a:r>
              <a:rPr lang="en-US" dirty="0" smtClean="0"/>
              <a:t>He criticized many of the systems that were in place ad instead proposed new, fairer and more efficient systems. </a:t>
            </a:r>
          </a:p>
          <a:p>
            <a:r>
              <a:rPr lang="en-US" dirty="0" smtClean="0"/>
              <a:t>His literary works embody Enlightened thought.</a:t>
            </a:r>
            <a:endParaRPr lang="en-US" dirty="0"/>
          </a:p>
        </p:txBody>
      </p:sp>
    </p:spTree>
    <p:extLst>
      <p:ext uri="{BB962C8B-B14F-4D97-AF65-F5344CB8AC3E}">
        <p14:creationId xmlns:p14="http://schemas.microsoft.com/office/powerpoint/2010/main" val="36887720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Smith’s impact on the world</a:t>
            </a:r>
            <a:endParaRPr lang="en-US" dirty="0"/>
          </a:p>
        </p:txBody>
      </p:sp>
      <p:sp>
        <p:nvSpPr>
          <p:cNvPr id="3" name="Content Placeholder 2"/>
          <p:cNvSpPr>
            <a:spLocks noGrp="1"/>
          </p:cNvSpPr>
          <p:nvPr>
            <p:ph idx="1"/>
          </p:nvPr>
        </p:nvSpPr>
        <p:spPr/>
        <p:txBody>
          <a:bodyPr/>
          <a:lstStyle/>
          <a:p>
            <a:r>
              <a:rPr lang="en-US" dirty="0" smtClean="0"/>
              <a:t>Adam Smith introduced a new system of economics and proposed how they should be run. </a:t>
            </a:r>
          </a:p>
          <a:p>
            <a:r>
              <a:rPr lang="en-US" dirty="0" smtClean="0"/>
              <a:t>Adam Smith introduced the free market scenario, which is in use today and has been in use for centuries.</a:t>
            </a:r>
          </a:p>
          <a:p>
            <a:r>
              <a:rPr lang="en-US" dirty="0" smtClean="0"/>
              <a:t>Adam Smith is also credited with introducing the division of labor, which is an efficient system that is also in use today.</a:t>
            </a:r>
          </a:p>
          <a:p>
            <a:r>
              <a:rPr lang="en-US" dirty="0" smtClean="0"/>
              <a:t>His literary works created a new perspective on economics, and helped to influence many people into following them. </a:t>
            </a:r>
          </a:p>
          <a:p>
            <a:endParaRPr lang="en-US" dirty="0" smtClean="0"/>
          </a:p>
          <a:p>
            <a:endParaRPr lang="en-US" dirty="0" smtClean="0"/>
          </a:p>
          <a:p>
            <a:endParaRPr lang="en-US" dirty="0"/>
          </a:p>
        </p:txBody>
      </p:sp>
      <p:pic>
        <p:nvPicPr>
          <p:cNvPr id="5122" name="Picture 2" descr="http://lf-oll.s3.amazonaws.com/titles/2437/EPINGLIER1-detail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1" y="3977644"/>
            <a:ext cx="2803967" cy="939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77441" y="4251218"/>
            <a:ext cx="4385257" cy="219291"/>
          </a:xfrm>
          <a:prstGeom prst="rect">
            <a:avLst/>
          </a:prstGeom>
          <a:noFill/>
        </p:spPr>
        <p:txBody>
          <a:bodyPr wrap="square" rtlCol="0">
            <a:spAutoFit/>
          </a:bodyPr>
          <a:lstStyle/>
          <a:p>
            <a:r>
              <a:rPr lang="en-US" sz="825" dirty="0"/>
              <a:t>http://lf-oll.s3.amazonaws.com/titles/2437/EPINGLIER1-detail900.jpg</a:t>
            </a:r>
          </a:p>
        </p:txBody>
      </p:sp>
    </p:spTree>
    <p:extLst>
      <p:ext uri="{BB962C8B-B14F-4D97-AF65-F5344CB8AC3E}">
        <p14:creationId xmlns:p14="http://schemas.microsoft.com/office/powerpoint/2010/main" val="26243990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Philosopher’s with similar ideals to </a:t>
            </a:r>
            <a:r>
              <a:rPr lang="en-US" dirty="0" err="1" smtClean="0"/>
              <a:t>Smtih’s</a:t>
            </a:r>
            <a:endParaRPr lang="en-US" dirty="0"/>
          </a:p>
        </p:txBody>
      </p:sp>
      <p:sp>
        <p:nvSpPr>
          <p:cNvPr id="3" name="Content Placeholder 2"/>
          <p:cNvSpPr>
            <a:spLocks noGrp="1"/>
          </p:cNvSpPr>
          <p:nvPr>
            <p:ph idx="1"/>
          </p:nvPr>
        </p:nvSpPr>
        <p:spPr/>
        <p:txBody>
          <a:bodyPr/>
          <a:lstStyle/>
          <a:p>
            <a:r>
              <a:rPr lang="en-US" dirty="0" smtClean="0"/>
              <a:t> Many people and </a:t>
            </a:r>
            <a:r>
              <a:rPr lang="en-US" dirty="0" err="1" smtClean="0"/>
              <a:t>physiocrats</a:t>
            </a:r>
            <a:r>
              <a:rPr lang="en-US" dirty="0" smtClean="0"/>
              <a:t> agreed with the general idea of “Laissez faire” that Adam Smith promoted (Vincent de </a:t>
            </a:r>
            <a:r>
              <a:rPr lang="en-US" dirty="0" err="1" smtClean="0"/>
              <a:t>Gournay</a:t>
            </a:r>
            <a:r>
              <a:rPr lang="en-US" dirty="0" smtClean="0"/>
              <a:t>, Rene Louis de </a:t>
            </a:r>
            <a:r>
              <a:rPr lang="en-US" dirty="0" err="1" smtClean="0"/>
              <a:t>Voyer</a:t>
            </a:r>
            <a:r>
              <a:rPr lang="en-US" dirty="0" smtClean="0"/>
              <a:t> de </a:t>
            </a:r>
            <a:r>
              <a:rPr lang="en-US" dirty="0" err="1" smtClean="0"/>
              <a:t>Paulmy</a:t>
            </a:r>
            <a:r>
              <a:rPr lang="en-US" dirty="0" smtClean="0"/>
              <a:t> </a:t>
            </a:r>
            <a:r>
              <a:rPr lang="en-US" dirty="0" err="1" smtClean="0"/>
              <a:t>d’Argenson</a:t>
            </a:r>
            <a:r>
              <a:rPr lang="en-US" dirty="0" smtClean="0"/>
              <a:t>, a bunch of other French </a:t>
            </a:r>
            <a:r>
              <a:rPr lang="en-US" dirty="0" err="1" smtClean="0"/>
              <a:t>physiocrats</a:t>
            </a:r>
            <a:r>
              <a:rPr lang="en-US" dirty="0" smtClean="0"/>
              <a:t>)</a:t>
            </a:r>
          </a:p>
          <a:p>
            <a:r>
              <a:rPr lang="en-US" dirty="0" smtClean="0"/>
              <a:t>People also liked and supported his idea of the division of labor (Charles Babbage, factory owners)</a:t>
            </a:r>
          </a:p>
          <a:p>
            <a:endParaRPr lang="en-US" dirty="0" smtClean="0"/>
          </a:p>
          <a:p>
            <a:r>
              <a:rPr lang="en-US" dirty="0" smtClean="0"/>
              <a:t>     </a:t>
            </a:r>
            <a:endParaRPr lang="en-US" dirty="0"/>
          </a:p>
        </p:txBody>
      </p:sp>
    </p:spTree>
    <p:extLst>
      <p:ext uri="{BB962C8B-B14F-4D97-AF65-F5344CB8AC3E}">
        <p14:creationId xmlns:p14="http://schemas.microsoft.com/office/powerpoint/2010/main" val="4184747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www.acton.org/pub/religion-liberty/volume-9-number-4/adam-smith-and-virtues-enlightenment</a:t>
            </a:r>
            <a:endParaRPr lang="en-US" dirty="0" smtClean="0"/>
          </a:p>
          <a:p>
            <a:endParaRPr lang="en-US" dirty="0"/>
          </a:p>
        </p:txBody>
      </p:sp>
    </p:spTree>
    <p:extLst>
      <p:ext uri="{BB962C8B-B14F-4D97-AF65-F5344CB8AC3E}">
        <p14:creationId xmlns:p14="http://schemas.microsoft.com/office/powerpoint/2010/main" val="3456484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Adam Smith was a revolutionary economics reformer of his time.</a:t>
            </a:r>
          </a:p>
          <a:p>
            <a:r>
              <a:rPr lang="en-US" dirty="0" smtClean="0"/>
              <a:t>His ideas, based around human nature, were appealing and had a large impact on how economics were run. </a:t>
            </a:r>
          </a:p>
          <a:p>
            <a:endParaRPr lang="en-US" dirty="0"/>
          </a:p>
        </p:txBody>
      </p:sp>
    </p:spTree>
    <p:extLst>
      <p:ext uri="{BB962C8B-B14F-4D97-AF65-F5344CB8AC3E}">
        <p14:creationId xmlns:p14="http://schemas.microsoft.com/office/powerpoint/2010/main" val="12533602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00414" y="1273038"/>
            <a:ext cx="4543586" cy="3870462"/>
          </a:xfrm>
          <a:prstGeom prst="rect">
            <a:avLst/>
          </a:prstGeom>
        </p:spPr>
      </p:pic>
      <p:pic>
        <p:nvPicPr>
          <p:cNvPr id="4" name="Picture 3"/>
          <p:cNvPicPr>
            <a:picLocks noChangeAspect="1"/>
          </p:cNvPicPr>
          <p:nvPr/>
        </p:nvPicPr>
        <p:blipFill>
          <a:blip r:embed="rId4"/>
          <a:stretch>
            <a:fillRect/>
          </a:stretch>
        </p:blipFill>
        <p:spPr>
          <a:xfrm>
            <a:off x="184690" y="135680"/>
            <a:ext cx="6102254" cy="4009424"/>
          </a:xfrm>
          <a:prstGeom prst="rect">
            <a:avLst/>
          </a:prstGeom>
        </p:spPr>
      </p:pic>
      <p:sp>
        <p:nvSpPr>
          <p:cNvPr id="2" name="Title 1"/>
          <p:cNvSpPr>
            <a:spLocks noGrp="1"/>
          </p:cNvSpPr>
          <p:nvPr>
            <p:ph type="ctrTitle"/>
          </p:nvPr>
        </p:nvSpPr>
        <p:spPr>
          <a:xfrm>
            <a:off x="1115255" y="878759"/>
            <a:ext cx="6858000" cy="1790700"/>
          </a:xfrm>
        </p:spPr>
        <p:txBody>
          <a:bodyPr>
            <a:normAutofit fontScale="90000"/>
          </a:bodyPr>
          <a:lstStyle/>
          <a:p>
            <a:r>
              <a:rPr lang="de-DE" sz="7200" dirty="0">
                <a:solidFill>
                  <a:schemeClr val="accent5">
                    <a:lumMod val="75000"/>
                  </a:schemeClr>
                </a:solidFill>
              </a:rPr>
              <a:t>Cesare Beccaria</a:t>
            </a:r>
            <a:endParaRPr lang="en-US" sz="7200" dirty="0">
              <a:solidFill>
                <a:schemeClr val="accent5">
                  <a:lumMod val="75000"/>
                </a:schemeClr>
              </a:solidFill>
            </a:endParaRPr>
          </a:p>
        </p:txBody>
      </p:sp>
      <p:sp>
        <p:nvSpPr>
          <p:cNvPr id="3" name="Subtitle 2"/>
          <p:cNvSpPr>
            <a:spLocks noGrp="1"/>
          </p:cNvSpPr>
          <p:nvPr>
            <p:ph type="subTitle" idx="1"/>
          </p:nvPr>
        </p:nvSpPr>
        <p:spPr/>
        <p:txBody>
          <a:bodyPr/>
          <a:lstStyle/>
          <a:p>
            <a:r>
              <a:rPr lang="de-DE" dirty="0" smtClean="0">
                <a:solidFill>
                  <a:srgbClr val="FF0000"/>
                </a:solidFill>
              </a:rPr>
              <a:t>By Kenji Zaharchuk, </a:t>
            </a:r>
            <a:r>
              <a:rPr lang="de-DE" dirty="0">
                <a:solidFill>
                  <a:srgbClr val="FF0000"/>
                </a:solidFill>
              </a:rPr>
              <a:t>G</a:t>
            </a:r>
            <a:r>
              <a:rPr lang="de-DE" dirty="0" smtClean="0">
                <a:solidFill>
                  <a:srgbClr val="FF0000"/>
                </a:solidFill>
              </a:rPr>
              <a:t>iovanni Sebastiano Caire, Bill </a:t>
            </a:r>
            <a:r>
              <a:rPr lang="de-DE" dirty="0" err="1" smtClean="0">
                <a:solidFill>
                  <a:srgbClr val="FF0000"/>
                </a:solidFill>
              </a:rPr>
              <a:t>Bodem</a:t>
            </a:r>
            <a:endParaRPr lang="en-US" dirty="0">
              <a:solidFill>
                <a:srgbClr val="FF0000"/>
              </a:solidFill>
            </a:endParaRPr>
          </a:p>
        </p:txBody>
      </p:sp>
    </p:spTree>
    <p:extLst>
      <p:ext uri="{BB962C8B-B14F-4D97-AF65-F5344CB8AC3E}">
        <p14:creationId xmlns:p14="http://schemas.microsoft.com/office/powerpoint/2010/main" val="6232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27725"/>
            <a:ext cx="8520599" cy="572699"/>
          </a:xfrm>
          <a:prstGeom prst="rect">
            <a:avLst/>
          </a:prstGeom>
        </p:spPr>
        <p:txBody>
          <a:bodyPr lIns="91425" tIns="91425" rIns="91425" bIns="91425" anchor="t" anchorCtr="0">
            <a:noAutofit/>
          </a:bodyPr>
          <a:lstStyle/>
          <a:p>
            <a:pPr algn="ctr">
              <a:spcBef>
                <a:spcPts val="0"/>
              </a:spcBef>
              <a:buNone/>
            </a:pPr>
            <a:r>
              <a:rPr lang="de"/>
              <a:t>Direct Quotes from the </a:t>
            </a:r>
            <a:r>
              <a:rPr lang="de" i="1"/>
              <a:t>Social Contract</a:t>
            </a:r>
          </a:p>
        </p:txBody>
      </p:sp>
      <p:sp>
        <p:nvSpPr>
          <p:cNvPr id="98" name="Shape 9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de" sz="2800">
                <a:solidFill>
                  <a:srgbClr val="000000"/>
                </a:solidFill>
              </a:rPr>
              <a:t>“Man is born free and he is everywhere in chains” (Book 1 Chapter 1)</a:t>
            </a:r>
          </a:p>
          <a:p>
            <a:pPr rtl="0">
              <a:spcBef>
                <a:spcPts val="0"/>
              </a:spcBef>
              <a:buNone/>
            </a:pPr>
            <a:r>
              <a:rPr lang="de" sz="2800">
                <a:solidFill>
                  <a:srgbClr val="000000"/>
                </a:solidFill>
              </a:rPr>
              <a:t>“What man loses by the social contract is his natural liberty and the absolute right to anything that tempts him and that he can take; what he gains by the social contract is civil liberty and the legal right of property in what he possesses” (Book 1, Chapter 8)</a:t>
            </a:r>
          </a:p>
          <a:p>
            <a:pPr rtl="0">
              <a:spcBef>
                <a:spcPts val="0"/>
              </a:spcBef>
              <a:buNone/>
            </a:pPr>
            <a:endParaRPr sz="2800">
              <a:solidFill>
                <a:srgbClr val="000000"/>
              </a:solidFill>
            </a:endParaRP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Table </a:t>
            </a:r>
            <a:r>
              <a:rPr lang="de-DE" dirty="0" err="1" smtClean="0"/>
              <a:t>of</a:t>
            </a:r>
            <a:r>
              <a:rPr lang="de-DE" dirty="0" smtClean="0"/>
              <a:t> </a:t>
            </a:r>
            <a:r>
              <a:rPr lang="de-DE" dirty="0" err="1" smtClean="0"/>
              <a:t>contents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Thesis</a:t>
            </a:r>
          </a:p>
          <a:p>
            <a:r>
              <a:rPr lang="en-US" dirty="0" smtClean="0"/>
              <a:t>Introduction to </a:t>
            </a:r>
            <a:r>
              <a:rPr lang="en-US" dirty="0" err="1" smtClean="0"/>
              <a:t>Beccaria</a:t>
            </a:r>
            <a:endParaRPr lang="en-US" dirty="0"/>
          </a:p>
          <a:p>
            <a:r>
              <a:rPr lang="en-US" dirty="0"/>
              <a:t>Central arguments</a:t>
            </a:r>
          </a:p>
          <a:p>
            <a:pPr lvl="1"/>
            <a:r>
              <a:rPr lang="en-US" dirty="0" smtClean="0"/>
              <a:t>Punishment and torture</a:t>
            </a:r>
          </a:p>
          <a:p>
            <a:pPr lvl="1"/>
            <a:r>
              <a:rPr lang="en-US" dirty="0" smtClean="0"/>
              <a:t>Death </a:t>
            </a:r>
            <a:r>
              <a:rPr lang="en-US" dirty="0"/>
              <a:t>penalty</a:t>
            </a:r>
          </a:p>
          <a:p>
            <a:r>
              <a:rPr lang="en-US" dirty="0" err="1" smtClean="0"/>
              <a:t>Beccaria’s</a:t>
            </a:r>
            <a:r>
              <a:rPr lang="en-US" dirty="0" smtClean="0"/>
              <a:t> </a:t>
            </a:r>
            <a:r>
              <a:rPr lang="en-US" dirty="0"/>
              <a:t>theory</a:t>
            </a:r>
          </a:p>
          <a:p>
            <a:pPr lvl="1"/>
            <a:r>
              <a:rPr lang="en-US" dirty="0"/>
              <a:t>How does he </a:t>
            </a:r>
            <a:r>
              <a:rPr lang="en-US" dirty="0" smtClean="0"/>
              <a:t>embody enlightenment</a:t>
            </a:r>
            <a:endParaRPr lang="en-US" dirty="0"/>
          </a:p>
          <a:p>
            <a:pPr lvl="1"/>
            <a:r>
              <a:rPr lang="en-US" dirty="0"/>
              <a:t>What is his legacy</a:t>
            </a:r>
          </a:p>
          <a:p>
            <a:pPr lvl="1"/>
            <a:r>
              <a:rPr lang="en-US" dirty="0"/>
              <a:t>Who did he inspire/get inspired</a:t>
            </a:r>
          </a:p>
          <a:p>
            <a:r>
              <a:rPr lang="en-US" dirty="0"/>
              <a:t>What did he change today</a:t>
            </a:r>
          </a:p>
          <a:p>
            <a:endParaRPr lang="en-US" dirty="0"/>
          </a:p>
        </p:txBody>
      </p:sp>
    </p:spTree>
    <p:extLst>
      <p:ext uri="{BB962C8B-B14F-4D97-AF65-F5344CB8AC3E}">
        <p14:creationId xmlns:p14="http://schemas.microsoft.com/office/powerpoint/2010/main" val="5878358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Thesis Statement</a:t>
            </a:r>
            <a:endParaRPr lang="en-US" dirty="0"/>
          </a:p>
        </p:txBody>
      </p:sp>
      <p:sp>
        <p:nvSpPr>
          <p:cNvPr id="3" name="Content Placeholder 2"/>
          <p:cNvSpPr>
            <a:spLocks noGrp="1"/>
          </p:cNvSpPr>
          <p:nvPr>
            <p:ph idx="1"/>
          </p:nvPr>
        </p:nvSpPr>
        <p:spPr>
          <a:xfrm>
            <a:off x="406528" y="1255960"/>
            <a:ext cx="7378528" cy="3699401"/>
          </a:xfrm>
        </p:spPr>
        <p:txBody>
          <a:bodyPr/>
          <a:lstStyle/>
          <a:p>
            <a:r>
              <a:rPr lang="de-DE" dirty="0" smtClean="0"/>
              <a:t>Beccaria‘s ideas changed the </a:t>
            </a:r>
            <a:r>
              <a:rPr lang="de-DE" dirty="0" err="1" smtClean="0"/>
              <a:t>criminal</a:t>
            </a:r>
            <a:r>
              <a:rPr lang="de-DE" dirty="0" smtClean="0"/>
              <a:t> </a:t>
            </a:r>
            <a:r>
              <a:rPr lang="de-DE" dirty="0" err="1" smtClean="0"/>
              <a:t>justice</a:t>
            </a:r>
            <a:r>
              <a:rPr lang="de-DE" dirty="0" smtClean="0"/>
              <a:t> </a:t>
            </a:r>
            <a:r>
              <a:rPr lang="de-DE" dirty="0" err="1" smtClean="0"/>
              <a:t>system</a:t>
            </a:r>
            <a:r>
              <a:rPr lang="de-DE" dirty="0" smtClean="0"/>
              <a:t> </a:t>
            </a:r>
            <a:r>
              <a:rPr lang="de-DE" dirty="0" err="1" smtClean="0"/>
              <a:t>by</a:t>
            </a:r>
            <a:r>
              <a:rPr lang="de-DE" dirty="0" smtClean="0"/>
              <a:t> </a:t>
            </a:r>
            <a:r>
              <a:rPr lang="de-DE" dirty="0" err="1" smtClean="0"/>
              <a:t>applying</a:t>
            </a:r>
            <a:r>
              <a:rPr lang="de-DE" dirty="0" smtClean="0"/>
              <a:t> </a:t>
            </a:r>
            <a:r>
              <a:rPr lang="de-DE" dirty="0" err="1" smtClean="0"/>
              <a:t>reason</a:t>
            </a:r>
            <a:r>
              <a:rPr lang="de-DE" dirty="0" smtClean="0"/>
              <a:t> </a:t>
            </a:r>
            <a:r>
              <a:rPr lang="de-DE" dirty="0" err="1" smtClean="0"/>
              <a:t>to</a:t>
            </a:r>
            <a:r>
              <a:rPr lang="de-DE" dirty="0" smtClean="0"/>
              <a:t> </a:t>
            </a:r>
            <a:r>
              <a:rPr lang="de-DE" dirty="0" err="1" smtClean="0"/>
              <a:t>it</a:t>
            </a:r>
            <a:r>
              <a:rPr lang="de-DE" dirty="0" smtClean="0"/>
              <a:t> </a:t>
            </a:r>
            <a:r>
              <a:rPr lang="de-DE" dirty="0" err="1" smtClean="0"/>
              <a:t>and</a:t>
            </a:r>
            <a:r>
              <a:rPr lang="de-DE" dirty="0"/>
              <a:t> </a:t>
            </a:r>
            <a:r>
              <a:rPr lang="de-DE" dirty="0" err="1" smtClean="0"/>
              <a:t>challenging</a:t>
            </a:r>
            <a:r>
              <a:rPr lang="de-DE" dirty="0" smtClean="0"/>
              <a:t> </a:t>
            </a:r>
            <a:r>
              <a:rPr lang="de-DE" dirty="0" err="1" smtClean="0"/>
              <a:t>the</a:t>
            </a:r>
            <a:r>
              <a:rPr lang="de-DE" dirty="0" smtClean="0"/>
              <a:t> </a:t>
            </a:r>
            <a:r>
              <a:rPr lang="de-DE" dirty="0" err="1" smtClean="0"/>
              <a:t>government</a:t>
            </a:r>
            <a:r>
              <a:rPr lang="de-DE" dirty="0" smtClean="0"/>
              <a:t>, </a:t>
            </a:r>
            <a:r>
              <a:rPr lang="de-DE" dirty="0" err="1" smtClean="0"/>
              <a:t>thus</a:t>
            </a:r>
            <a:r>
              <a:rPr lang="de-DE" dirty="0" smtClean="0"/>
              <a:t> </a:t>
            </a:r>
            <a:r>
              <a:rPr lang="de-DE" dirty="0" err="1" smtClean="0"/>
              <a:t>taking</a:t>
            </a:r>
            <a:r>
              <a:rPr lang="de-DE" dirty="0" smtClean="0"/>
              <a:t> </a:t>
            </a:r>
            <a:r>
              <a:rPr lang="de-DE" dirty="0" err="1" smtClean="0"/>
              <a:t>away</a:t>
            </a:r>
            <a:r>
              <a:rPr lang="de-DE" dirty="0" smtClean="0"/>
              <a:t> power </a:t>
            </a:r>
            <a:r>
              <a:rPr lang="de-DE" dirty="0" err="1" smtClean="0"/>
              <a:t>from</a:t>
            </a:r>
            <a:r>
              <a:rPr lang="de-DE" dirty="0" smtClean="0"/>
              <a:t> </a:t>
            </a:r>
            <a:r>
              <a:rPr lang="de-DE" dirty="0" err="1" smtClean="0"/>
              <a:t>the</a:t>
            </a:r>
            <a:r>
              <a:rPr lang="de-DE" dirty="0" smtClean="0"/>
              <a:t> </a:t>
            </a:r>
            <a:r>
              <a:rPr lang="de-DE" dirty="0" err="1" smtClean="0"/>
              <a:t>government</a:t>
            </a:r>
            <a:r>
              <a:rPr lang="de-DE" dirty="0" smtClean="0"/>
              <a:t>.	</a:t>
            </a:r>
          </a:p>
          <a:p>
            <a:r>
              <a:rPr lang="en-US" dirty="0" smtClean="0"/>
              <a:t>Here </a:t>
            </a:r>
            <a:r>
              <a:rPr lang="en-US" dirty="0"/>
              <a:t>we will explore more deeply into the thoughts and achievements of Cesare Beccaria against the </a:t>
            </a:r>
            <a:r>
              <a:rPr lang="en-US" dirty="0" smtClean="0"/>
              <a:t>criminal justice </a:t>
            </a:r>
            <a:r>
              <a:rPr lang="en-US" dirty="0"/>
              <a:t>system.  </a:t>
            </a:r>
          </a:p>
          <a:p>
            <a:r>
              <a:rPr lang="en-US" dirty="0"/>
              <a:t> </a:t>
            </a:r>
          </a:p>
          <a:p>
            <a:r>
              <a:rPr lang="de-DE" dirty="0" smtClean="0"/>
              <a:t>					</a:t>
            </a:r>
            <a:endParaRPr lang="en-US" u="sng" dirty="0"/>
          </a:p>
        </p:txBody>
      </p:sp>
    </p:spTree>
    <p:extLst>
      <p:ext uri="{BB962C8B-B14F-4D97-AF65-F5344CB8AC3E}">
        <p14:creationId xmlns:p14="http://schemas.microsoft.com/office/powerpoint/2010/main" val="1822126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Introduction to </a:t>
            </a:r>
            <a:r>
              <a:rPr lang="de-DE" dirty="0"/>
              <a:t>B</a:t>
            </a:r>
            <a:r>
              <a:rPr lang="de-DE" dirty="0" smtClean="0"/>
              <a:t>eccaria</a:t>
            </a:r>
            <a:endParaRPr lang="en-US" dirty="0"/>
          </a:p>
        </p:txBody>
      </p:sp>
      <p:sp>
        <p:nvSpPr>
          <p:cNvPr id="3" name="Content Placeholder 2"/>
          <p:cNvSpPr>
            <a:spLocks noGrp="1"/>
          </p:cNvSpPr>
          <p:nvPr>
            <p:ph idx="1"/>
          </p:nvPr>
        </p:nvSpPr>
        <p:spPr/>
        <p:txBody>
          <a:bodyPr>
            <a:normAutofit fontScale="85000" lnSpcReduction="20000"/>
          </a:bodyPr>
          <a:lstStyle/>
          <a:p>
            <a:r>
              <a:rPr lang="de-DE" dirty="0" smtClean="0"/>
              <a:t>Born in Milan, </a:t>
            </a:r>
            <a:r>
              <a:rPr lang="en-GB" dirty="0" smtClean="0"/>
              <a:t>Italy</a:t>
            </a:r>
            <a:r>
              <a:rPr lang="de-DE" dirty="0" smtClean="0"/>
              <a:t> on </a:t>
            </a:r>
            <a:r>
              <a:rPr lang="de-DE" dirty="0"/>
              <a:t>M</a:t>
            </a:r>
            <a:r>
              <a:rPr lang="de-DE" dirty="0" smtClean="0"/>
              <a:t>arch 15th, 1738</a:t>
            </a:r>
          </a:p>
          <a:p>
            <a:pPr lvl="0"/>
            <a:r>
              <a:rPr lang="en-US" dirty="0">
                <a:solidFill>
                  <a:prstClr val="black"/>
                </a:solidFill>
              </a:rPr>
              <a:t>Died Nov 28 </a:t>
            </a:r>
            <a:r>
              <a:rPr lang="en-US" dirty="0" smtClean="0">
                <a:solidFill>
                  <a:prstClr val="black"/>
                </a:solidFill>
              </a:rPr>
              <a:t>1794</a:t>
            </a:r>
            <a:endParaRPr lang="de-DE" dirty="0" smtClean="0"/>
          </a:p>
          <a:p>
            <a:r>
              <a:rPr lang="de-DE" dirty="0" err="1" smtClean="0"/>
              <a:t>Received</a:t>
            </a:r>
            <a:r>
              <a:rPr lang="de-DE" dirty="0" smtClean="0"/>
              <a:t> </a:t>
            </a:r>
            <a:r>
              <a:rPr lang="de-DE" dirty="0" err="1"/>
              <a:t>early</a:t>
            </a:r>
            <a:r>
              <a:rPr lang="de-DE" dirty="0"/>
              <a:t> </a:t>
            </a:r>
            <a:r>
              <a:rPr lang="de-DE" dirty="0" err="1"/>
              <a:t>education</a:t>
            </a:r>
            <a:r>
              <a:rPr lang="de-DE" dirty="0"/>
              <a:t> </a:t>
            </a:r>
            <a:r>
              <a:rPr lang="de-DE" dirty="0" err="1"/>
              <a:t>at</a:t>
            </a:r>
            <a:r>
              <a:rPr lang="de-DE" dirty="0"/>
              <a:t> </a:t>
            </a:r>
            <a:r>
              <a:rPr lang="de-DE" dirty="0" err="1"/>
              <a:t>the</a:t>
            </a:r>
            <a:r>
              <a:rPr lang="de-DE" dirty="0"/>
              <a:t> Jesuit </a:t>
            </a:r>
            <a:r>
              <a:rPr lang="de-DE" dirty="0" err="1"/>
              <a:t>college</a:t>
            </a:r>
            <a:r>
              <a:rPr lang="de-DE" dirty="0"/>
              <a:t> </a:t>
            </a:r>
            <a:r>
              <a:rPr lang="de-DE" dirty="0" smtClean="0"/>
              <a:t>in </a:t>
            </a:r>
            <a:r>
              <a:rPr lang="de-DE" dirty="0"/>
              <a:t>Parma </a:t>
            </a:r>
            <a:endParaRPr lang="de-DE" dirty="0" smtClean="0"/>
          </a:p>
          <a:p>
            <a:r>
              <a:rPr lang="en-US" dirty="0"/>
              <a:t>Studied </a:t>
            </a:r>
            <a:r>
              <a:rPr lang="en-US" u="sng" dirty="0"/>
              <a:t>Baron de Montesquieu</a:t>
            </a:r>
            <a:r>
              <a:rPr lang="en-US" dirty="0"/>
              <a:t> </a:t>
            </a:r>
          </a:p>
          <a:p>
            <a:r>
              <a:rPr lang="de-DE" dirty="0" err="1" smtClean="0"/>
              <a:t>Focused</a:t>
            </a:r>
            <a:r>
              <a:rPr lang="de-DE" dirty="0" smtClean="0"/>
              <a:t> </a:t>
            </a:r>
            <a:r>
              <a:rPr lang="de-DE" dirty="0"/>
              <a:t>on </a:t>
            </a:r>
            <a:r>
              <a:rPr lang="de-DE" dirty="0" err="1"/>
              <a:t>criminal</a:t>
            </a:r>
            <a:r>
              <a:rPr lang="de-DE" dirty="0"/>
              <a:t> </a:t>
            </a:r>
            <a:r>
              <a:rPr lang="de-DE" dirty="0" err="1"/>
              <a:t>justice</a:t>
            </a:r>
            <a:r>
              <a:rPr lang="de-DE" dirty="0"/>
              <a:t> </a:t>
            </a:r>
            <a:r>
              <a:rPr lang="de-DE" dirty="0" err="1"/>
              <a:t>system</a:t>
            </a:r>
            <a:r>
              <a:rPr lang="de-DE" dirty="0"/>
              <a:t> </a:t>
            </a:r>
          </a:p>
          <a:p>
            <a:r>
              <a:rPr lang="de-DE" dirty="0" smtClean="0"/>
              <a:t>In his mid 20s Cesare joined an </a:t>
            </a:r>
            <a:r>
              <a:rPr lang="en-GB" dirty="0" smtClean="0"/>
              <a:t>intellectual</a:t>
            </a:r>
            <a:r>
              <a:rPr lang="de-DE" dirty="0" smtClean="0"/>
              <a:t> </a:t>
            </a:r>
            <a:r>
              <a:rPr lang="de-DE" dirty="0" err="1" smtClean="0"/>
              <a:t>circle</a:t>
            </a:r>
            <a:r>
              <a:rPr lang="de-DE" dirty="0" smtClean="0"/>
              <a:t> </a:t>
            </a:r>
            <a:r>
              <a:rPr lang="de-DE" dirty="0" err="1" smtClean="0"/>
              <a:t>called</a:t>
            </a:r>
            <a:r>
              <a:rPr lang="de-DE" dirty="0" smtClean="0"/>
              <a:t> </a:t>
            </a:r>
            <a:r>
              <a:rPr lang="de-DE" dirty="0" err="1" smtClean="0"/>
              <a:t>the</a:t>
            </a:r>
            <a:r>
              <a:rPr lang="de-DE" dirty="0" smtClean="0"/>
              <a:t> “</a:t>
            </a:r>
            <a:r>
              <a:rPr lang="de-DE" dirty="0" err="1"/>
              <a:t>A</a:t>
            </a:r>
            <a:r>
              <a:rPr lang="de-DE" dirty="0" err="1" smtClean="0"/>
              <a:t>cademy</a:t>
            </a:r>
            <a:r>
              <a:rPr lang="de-DE" dirty="0" smtClean="0"/>
              <a:t> </a:t>
            </a:r>
            <a:r>
              <a:rPr lang="de-DE" dirty="0" err="1" smtClean="0"/>
              <a:t>of</a:t>
            </a:r>
            <a:r>
              <a:rPr lang="de-DE" dirty="0" smtClean="0"/>
              <a:t> </a:t>
            </a:r>
            <a:r>
              <a:rPr lang="de-DE" dirty="0"/>
              <a:t>F</a:t>
            </a:r>
            <a:r>
              <a:rPr lang="de-DE" dirty="0" smtClean="0"/>
              <a:t>ists“</a:t>
            </a:r>
            <a:endParaRPr lang="de-DE" dirty="0"/>
          </a:p>
          <a:p>
            <a:r>
              <a:rPr lang="de-DE" dirty="0" err="1" smtClean="0"/>
              <a:t>Became</a:t>
            </a:r>
            <a:r>
              <a:rPr lang="de-DE" dirty="0" smtClean="0"/>
              <a:t> </a:t>
            </a:r>
            <a:r>
              <a:rPr lang="de-DE" dirty="0" err="1" smtClean="0"/>
              <a:t>acquainted</a:t>
            </a:r>
            <a:r>
              <a:rPr lang="de-DE" dirty="0" smtClean="0"/>
              <a:t> </a:t>
            </a:r>
            <a:r>
              <a:rPr lang="de-DE" dirty="0" err="1" smtClean="0"/>
              <a:t>with</a:t>
            </a:r>
            <a:r>
              <a:rPr lang="de-DE" dirty="0" smtClean="0"/>
              <a:t> </a:t>
            </a:r>
            <a:r>
              <a:rPr lang="de-DE" dirty="0" err="1" smtClean="0"/>
              <a:t>other</a:t>
            </a:r>
            <a:r>
              <a:rPr lang="de-DE" dirty="0" smtClean="0"/>
              <a:t> </a:t>
            </a:r>
            <a:r>
              <a:rPr lang="de-DE" dirty="0" err="1" smtClean="0"/>
              <a:t>philosophers</a:t>
            </a:r>
            <a:r>
              <a:rPr lang="de-DE" dirty="0" smtClean="0"/>
              <a:t> such </a:t>
            </a:r>
            <a:r>
              <a:rPr lang="de-DE" dirty="0" err="1" smtClean="0"/>
              <a:t>as</a:t>
            </a:r>
            <a:r>
              <a:rPr lang="de-DE" dirty="0" smtClean="0"/>
              <a:t> Hobbes, Diderot, Helvetius, Montesquieu, Hume, </a:t>
            </a:r>
            <a:r>
              <a:rPr lang="de-DE" dirty="0" err="1" smtClean="0"/>
              <a:t>and</a:t>
            </a:r>
            <a:r>
              <a:rPr lang="de-DE" dirty="0" smtClean="0"/>
              <a:t> Voltaire</a:t>
            </a:r>
          </a:p>
          <a:p>
            <a:endParaRPr lang="en-US" dirty="0"/>
          </a:p>
        </p:txBody>
      </p:sp>
    </p:spTree>
    <p:extLst>
      <p:ext uri="{BB962C8B-B14F-4D97-AF65-F5344CB8AC3E}">
        <p14:creationId xmlns:p14="http://schemas.microsoft.com/office/powerpoint/2010/main" val="30016040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Central </a:t>
            </a:r>
            <a:r>
              <a:rPr lang="de-DE" dirty="0" err="1" smtClean="0"/>
              <a:t>arguments</a:t>
            </a:r>
            <a:endParaRPr lang="en-US" dirty="0"/>
          </a:p>
        </p:txBody>
      </p:sp>
      <p:sp>
        <p:nvSpPr>
          <p:cNvPr id="3" name="Content Placeholder 2"/>
          <p:cNvSpPr>
            <a:spLocks noGrp="1"/>
          </p:cNvSpPr>
          <p:nvPr>
            <p:ph idx="1"/>
          </p:nvPr>
        </p:nvSpPr>
        <p:spPr/>
        <p:txBody>
          <a:bodyPr/>
          <a:lstStyle/>
          <a:p>
            <a:endParaRPr lang="de-DE" dirty="0" smtClean="0"/>
          </a:p>
          <a:p>
            <a:r>
              <a:rPr lang="de-DE" dirty="0" smtClean="0"/>
              <a:t>Believed that punishment was part of society</a:t>
            </a:r>
          </a:p>
          <a:p>
            <a:r>
              <a:rPr lang="en-US" dirty="0" smtClean="0"/>
              <a:t>The amount and type of punishment of criminal should be determined by the affect of the crime on the whole community. </a:t>
            </a:r>
            <a:endParaRPr lang="en-US" u="sng" dirty="0" smtClean="0"/>
          </a:p>
          <a:p>
            <a:r>
              <a:rPr lang="en-US" dirty="0" smtClean="0"/>
              <a:t>Hated the idea of the death penalty</a:t>
            </a:r>
            <a:endParaRPr lang="de-DE" dirty="0" smtClean="0"/>
          </a:p>
        </p:txBody>
      </p:sp>
    </p:spTree>
    <p:extLst>
      <p:ext uri="{BB962C8B-B14F-4D97-AF65-F5344CB8AC3E}">
        <p14:creationId xmlns:p14="http://schemas.microsoft.com/office/powerpoint/2010/main" val="36633271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740" y="2508086"/>
            <a:ext cx="3068330" cy="2635414"/>
          </a:xfrm>
          <a:prstGeom prst="rect">
            <a:avLst/>
          </a:prstGeom>
        </p:spPr>
      </p:pic>
      <p:sp>
        <p:nvSpPr>
          <p:cNvPr id="2" name="Title 1"/>
          <p:cNvSpPr>
            <a:spLocks noGrp="1"/>
          </p:cNvSpPr>
          <p:nvPr>
            <p:ph type="title"/>
          </p:nvPr>
        </p:nvSpPr>
        <p:spPr/>
        <p:txBody>
          <a:bodyPr/>
          <a:lstStyle/>
          <a:p>
            <a:r>
              <a:rPr lang="de-DE" dirty="0" err="1" smtClean="0"/>
              <a:t>punishment</a:t>
            </a:r>
            <a:r>
              <a:rPr lang="de-DE" dirty="0" smtClean="0"/>
              <a:t> </a:t>
            </a:r>
            <a:r>
              <a:rPr lang="de-DE" dirty="0" err="1" smtClean="0"/>
              <a:t>and</a:t>
            </a:r>
            <a:r>
              <a:rPr lang="de-DE" dirty="0" smtClean="0"/>
              <a:t> </a:t>
            </a:r>
            <a:r>
              <a:rPr lang="de-DE" dirty="0" err="1" smtClean="0"/>
              <a:t>torture</a:t>
            </a:r>
            <a:r>
              <a:rPr lang="de-DE" dirty="0" smtClean="0"/>
              <a:t> </a:t>
            </a:r>
            <a:endParaRPr lang="en-US" dirty="0"/>
          </a:p>
        </p:txBody>
      </p:sp>
      <p:pic>
        <p:nvPicPr>
          <p:cNvPr id="5" name="Picture 4"/>
          <p:cNvPicPr>
            <a:picLocks noChangeAspect="1"/>
          </p:cNvPicPr>
          <p:nvPr/>
        </p:nvPicPr>
        <p:blipFill>
          <a:blip r:embed="rId3"/>
          <a:stretch>
            <a:fillRect/>
          </a:stretch>
        </p:blipFill>
        <p:spPr>
          <a:xfrm>
            <a:off x="5704513" y="2370177"/>
            <a:ext cx="3439487" cy="2773323"/>
          </a:xfrm>
          <a:prstGeom prst="rect">
            <a:avLst/>
          </a:prstGeom>
        </p:spPr>
      </p:pic>
      <p:sp>
        <p:nvSpPr>
          <p:cNvPr id="3" name="Content Placeholder 2"/>
          <p:cNvSpPr>
            <a:spLocks noGrp="1"/>
          </p:cNvSpPr>
          <p:nvPr>
            <p:ph idx="1"/>
          </p:nvPr>
        </p:nvSpPr>
        <p:spPr/>
        <p:txBody>
          <a:bodyPr/>
          <a:lstStyle/>
          <a:p>
            <a:r>
              <a:rPr lang="en-US" dirty="0"/>
              <a:t>Torture is a useless </a:t>
            </a:r>
            <a:r>
              <a:rPr lang="en-US" dirty="0" smtClean="0"/>
              <a:t>punishment</a:t>
            </a:r>
          </a:p>
          <a:p>
            <a:r>
              <a:rPr lang="en-US" dirty="0"/>
              <a:t>Published book </a:t>
            </a:r>
            <a:r>
              <a:rPr lang="en-US" u="sng" dirty="0"/>
              <a:t>On Crimes and punishment</a:t>
            </a:r>
            <a:r>
              <a:rPr lang="en-US" dirty="0"/>
              <a:t> </a:t>
            </a:r>
          </a:p>
          <a:p>
            <a:r>
              <a:rPr lang="en-US" dirty="0" err="1" smtClean="0"/>
              <a:t>Erned</a:t>
            </a:r>
            <a:r>
              <a:rPr lang="en-US" dirty="0" smtClean="0"/>
              <a:t> the title of “one of the most enlightened thinkers of his age”</a:t>
            </a:r>
            <a:endParaRPr lang="en-US" dirty="0"/>
          </a:p>
          <a:p>
            <a:endParaRPr lang="en-US" dirty="0"/>
          </a:p>
        </p:txBody>
      </p:sp>
    </p:spTree>
    <p:extLst>
      <p:ext uri="{BB962C8B-B14F-4D97-AF65-F5344CB8AC3E}">
        <p14:creationId xmlns:p14="http://schemas.microsoft.com/office/powerpoint/2010/main" val="41417999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Death </a:t>
            </a:r>
            <a:r>
              <a:rPr lang="de-DE" dirty="0"/>
              <a:t>P</a:t>
            </a:r>
            <a:r>
              <a:rPr lang="de-DE" dirty="0" smtClean="0"/>
              <a:t>enalty</a:t>
            </a:r>
            <a:endParaRPr lang="en-US" dirty="0"/>
          </a:p>
        </p:txBody>
      </p:sp>
      <p:sp>
        <p:nvSpPr>
          <p:cNvPr id="3" name="Content Placeholder 2"/>
          <p:cNvSpPr>
            <a:spLocks noGrp="1"/>
          </p:cNvSpPr>
          <p:nvPr>
            <p:ph idx="1"/>
          </p:nvPr>
        </p:nvSpPr>
        <p:spPr/>
        <p:txBody>
          <a:bodyPr/>
          <a:lstStyle/>
          <a:p>
            <a:r>
              <a:rPr lang="de-DE" dirty="0" smtClean="0"/>
              <a:t>State </a:t>
            </a:r>
            <a:r>
              <a:rPr lang="de-DE" dirty="0" err="1" smtClean="0"/>
              <a:t>should</a:t>
            </a:r>
            <a:r>
              <a:rPr lang="de-DE" dirty="0" smtClean="0"/>
              <a:t> not </a:t>
            </a:r>
            <a:r>
              <a:rPr lang="de-DE" dirty="0" err="1" smtClean="0"/>
              <a:t>have</a:t>
            </a:r>
            <a:r>
              <a:rPr lang="de-DE" dirty="0" smtClean="0"/>
              <a:t> </a:t>
            </a:r>
            <a:r>
              <a:rPr lang="de-DE" dirty="0" err="1" smtClean="0"/>
              <a:t>the</a:t>
            </a:r>
            <a:r>
              <a:rPr lang="de-DE" dirty="0" smtClean="0"/>
              <a:t> </a:t>
            </a:r>
            <a:r>
              <a:rPr lang="de-DE" dirty="0" err="1" smtClean="0"/>
              <a:t>right</a:t>
            </a:r>
            <a:r>
              <a:rPr lang="de-DE" dirty="0" smtClean="0"/>
              <a:t> </a:t>
            </a:r>
            <a:r>
              <a:rPr lang="de-DE" dirty="0" err="1" smtClean="0"/>
              <a:t>to</a:t>
            </a:r>
            <a:r>
              <a:rPr lang="de-DE" dirty="0" smtClean="0"/>
              <a:t> </a:t>
            </a:r>
            <a:r>
              <a:rPr lang="de-DE" dirty="0" err="1" smtClean="0"/>
              <a:t>take</a:t>
            </a:r>
            <a:r>
              <a:rPr lang="de-DE" dirty="0" smtClean="0"/>
              <a:t> </a:t>
            </a:r>
            <a:r>
              <a:rPr lang="de-DE" dirty="0" err="1" smtClean="0"/>
              <a:t>lives</a:t>
            </a:r>
            <a:endParaRPr lang="de-DE" dirty="0" smtClean="0"/>
          </a:p>
          <a:p>
            <a:r>
              <a:rPr lang="de-DE" dirty="0" smtClean="0"/>
              <a:t>Not a </a:t>
            </a:r>
            <a:r>
              <a:rPr lang="de-DE" dirty="0" err="1" smtClean="0"/>
              <a:t>usefull</a:t>
            </a:r>
            <a:r>
              <a:rPr lang="de-DE" dirty="0" smtClean="0"/>
              <a:t> form </a:t>
            </a:r>
            <a:r>
              <a:rPr lang="de-DE" dirty="0" err="1" smtClean="0"/>
              <a:t>of</a:t>
            </a:r>
            <a:r>
              <a:rPr lang="de-DE" dirty="0" smtClean="0"/>
              <a:t> </a:t>
            </a:r>
            <a:r>
              <a:rPr lang="de-DE" dirty="0" err="1" smtClean="0"/>
              <a:t>punishment</a:t>
            </a:r>
            <a:endParaRPr lang="de-DE" dirty="0" smtClean="0"/>
          </a:p>
          <a:p>
            <a:r>
              <a:rPr lang="en-US" dirty="0" smtClean="0"/>
              <a:t>Chapter </a:t>
            </a:r>
            <a:r>
              <a:rPr lang="en-US" dirty="0"/>
              <a:t>in </a:t>
            </a:r>
            <a:r>
              <a:rPr lang="en-US" u="sng" dirty="0"/>
              <a:t>On Crimes and punishments</a:t>
            </a:r>
            <a:r>
              <a:rPr lang="en-US" dirty="0"/>
              <a:t> talks about death penalty</a:t>
            </a:r>
          </a:p>
          <a:p>
            <a:r>
              <a:rPr lang="de-DE" dirty="0" err="1"/>
              <a:t>Defys</a:t>
            </a:r>
            <a:r>
              <a:rPr lang="de-DE" dirty="0"/>
              <a:t> </a:t>
            </a:r>
            <a:r>
              <a:rPr lang="de-DE" dirty="0" err="1"/>
              <a:t>social</a:t>
            </a:r>
            <a:r>
              <a:rPr lang="de-DE" dirty="0"/>
              <a:t> </a:t>
            </a:r>
            <a:r>
              <a:rPr lang="de-DE" dirty="0" err="1" smtClean="0"/>
              <a:t>contract</a:t>
            </a:r>
            <a:r>
              <a:rPr lang="de-DE" dirty="0" smtClean="0"/>
              <a:t> </a:t>
            </a:r>
          </a:p>
          <a:p>
            <a:endParaRPr lang="en-US" dirty="0" smtClean="0"/>
          </a:p>
        </p:txBody>
      </p:sp>
      <p:pic>
        <p:nvPicPr>
          <p:cNvPr id="4" name="Picture 3"/>
          <p:cNvPicPr>
            <a:picLocks noChangeAspect="1"/>
          </p:cNvPicPr>
          <p:nvPr/>
        </p:nvPicPr>
        <p:blipFill>
          <a:blip r:embed="rId2"/>
          <a:stretch>
            <a:fillRect/>
          </a:stretch>
        </p:blipFill>
        <p:spPr>
          <a:xfrm>
            <a:off x="3723628" y="2532730"/>
            <a:ext cx="3149932" cy="2610770"/>
          </a:xfrm>
          <a:prstGeom prst="rect">
            <a:avLst/>
          </a:prstGeom>
        </p:spPr>
      </p:pic>
    </p:spTree>
    <p:extLst>
      <p:ext uri="{BB962C8B-B14F-4D97-AF65-F5344CB8AC3E}">
        <p14:creationId xmlns:p14="http://schemas.microsoft.com/office/powerpoint/2010/main" val="33794262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Beccarias</a:t>
            </a:r>
            <a:r>
              <a:rPr lang="de-DE" dirty="0" smtClean="0"/>
              <a:t> </a:t>
            </a:r>
            <a:r>
              <a:rPr lang="de-DE" dirty="0" err="1" smtClean="0"/>
              <a:t>Theory</a:t>
            </a:r>
            <a:endParaRPr lang="en-US" dirty="0"/>
          </a:p>
        </p:txBody>
      </p:sp>
      <p:sp>
        <p:nvSpPr>
          <p:cNvPr id="3" name="Content Placeholder 2"/>
          <p:cNvSpPr>
            <a:spLocks noGrp="1"/>
          </p:cNvSpPr>
          <p:nvPr>
            <p:ph idx="1"/>
          </p:nvPr>
        </p:nvSpPr>
        <p:spPr>
          <a:xfrm>
            <a:off x="607001" y="1315105"/>
            <a:ext cx="7886700" cy="3263504"/>
          </a:xfrm>
        </p:spPr>
        <p:txBody>
          <a:bodyPr/>
          <a:lstStyle/>
          <a:p>
            <a:r>
              <a:rPr lang="en-US" dirty="0"/>
              <a:t>Three main legs…</a:t>
            </a:r>
          </a:p>
          <a:p>
            <a:r>
              <a:rPr lang="en-US" dirty="0">
                <a:solidFill>
                  <a:srgbClr val="FF0000"/>
                </a:solidFill>
              </a:rPr>
              <a:t>1</a:t>
            </a:r>
            <a:r>
              <a:rPr lang="en-US" baseline="30000" dirty="0">
                <a:solidFill>
                  <a:srgbClr val="FF0000"/>
                </a:solidFill>
              </a:rPr>
              <a:t>st</a:t>
            </a:r>
            <a:r>
              <a:rPr lang="en-US" dirty="0">
                <a:solidFill>
                  <a:srgbClr val="FF0000"/>
                </a:solidFill>
              </a:rPr>
              <a:t> </a:t>
            </a:r>
            <a:r>
              <a:rPr lang="en-US" dirty="0"/>
              <a:t>all individuals </a:t>
            </a:r>
            <a:r>
              <a:rPr lang="en-US" dirty="0" err="1"/>
              <a:t>posess</a:t>
            </a:r>
            <a:r>
              <a:rPr lang="en-US" dirty="0"/>
              <a:t> free will</a:t>
            </a:r>
          </a:p>
          <a:p>
            <a:r>
              <a:rPr lang="en-US" dirty="0">
                <a:solidFill>
                  <a:srgbClr val="008000"/>
                </a:solidFill>
              </a:rPr>
              <a:t>2</a:t>
            </a:r>
            <a:r>
              <a:rPr lang="en-US" baseline="30000" dirty="0">
                <a:solidFill>
                  <a:srgbClr val="008000"/>
                </a:solidFill>
              </a:rPr>
              <a:t>nd</a:t>
            </a:r>
            <a:r>
              <a:rPr lang="en-US" dirty="0">
                <a:solidFill>
                  <a:srgbClr val="008000"/>
                </a:solidFill>
              </a:rPr>
              <a:t> </a:t>
            </a:r>
            <a:r>
              <a:rPr lang="en-US" dirty="0"/>
              <a:t>all individuals rationally look out for their own personal satisfaction </a:t>
            </a:r>
          </a:p>
          <a:p>
            <a:r>
              <a:rPr lang="en-US" dirty="0">
                <a:solidFill>
                  <a:srgbClr val="0000FF"/>
                </a:solidFill>
              </a:rPr>
              <a:t>3</a:t>
            </a:r>
            <a:r>
              <a:rPr lang="en-US" baseline="30000" dirty="0">
                <a:solidFill>
                  <a:srgbClr val="0000FF"/>
                </a:solidFill>
              </a:rPr>
              <a:t>rd</a:t>
            </a:r>
            <a:r>
              <a:rPr lang="en-US" dirty="0">
                <a:solidFill>
                  <a:srgbClr val="0000FF"/>
                </a:solidFill>
              </a:rPr>
              <a:t> </a:t>
            </a:r>
            <a:r>
              <a:rPr lang="en-US" dirty="0"/>
              <a:t>all individuals rationally look out for their own self interest, making them controllable   </a:t>
            </a:r>
          </a:p>
          <a:p>
            <a:endParaRPr lang="en-US" dirty="0"/>
          </a:p>
        </p:txBody>
      </p:sp>
      <p:pic>
        <p:nvPicPr>
          <p:cNvPr id="4" name="Picture 3"/>
          <p:cNvPicPr>
            <a:picLocks noChangeAspect="1"/>
          </p:cNvPicPr>
          <p:nvPr/>
        </p:nvPicPr>
        <p:blipFill>
          <a:blip r:embed="rId2"/>
          <a:stretch>
            <a:fillRect/>
          </a:stretch>
        </p:blipFill>
        <p:spPr>
          <a:xfrm>
            <a:off x="3896182" y="3086205"/>
            <a:ext cx="2057296" cy="2057296"/>
          </a:xfrm>
          <a:prstGeom prst="rect">
            <a:avLst/>
          </a:prstGeom>
        </p:spPr>
      </p:pic>
      <p:cxnSp>
        <p:nvCxnSpPr>
          <p:cNvPr id="8" name="Curved Connector 7"/>
          <p:cNvCxnSpPr/>
          <p:nvPr/>
        </p:nvCxnSpPr>
        <p:spPr>
          <a:xfrm>
            <a:off x="627822" y="1872331"/>
            <a:ext cx="3918470" cy="2586632"/>
          </a:xfrm>
          <a:prstGeom prst="curvedConnector3">
            <a:avLst>
              <a:gd name="adj1" fmla="val -13536"/>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a:off x="671120" y="2294418"/>
            <a:ext cx="4124136" cy="2381000"/>
          </a:xfrm>
          <a:prstGeom prst="curvedConnector3">
            <a:avLst>
              <a:gd name="adj1" fmla="val -13780"/>
            </a:avLst>
          </a:prstGeom>
          <a:ln w="285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a:off x="703593" y="2922136"/>
            <a:ext cx="4394749" cy="1287905"/>
          </a:xfrm>
          <a:prstGeom prst="curvedConnector3">
            <a:avLst>
              <a:gd name="adj1" fmla="val -10099"/>
            </a:avLst>
          </a:prstGeom>
          <a:ln w="28575"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1344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How does he embody enlightenment?</a:t>
            </a:r>
            <a:endParaRPr lang="en-US" sz="3600" dirty="0"/>
          </a:p>
        </p:txBody>
      </p:sp>
      <p:pic>
        <p:nvPicPr>
          <p:cNvPr id="4" name="Picture 3"/>
          <p:cNvPicPr>
            <a:picLocks noChangeAspect="1"/>
          </p:cNvPicPr>
          <p:nvPr/>
        </p:nvPicPr>
        <p:blipFill>
          <a:blip r:embed="rId2"/>
          <a:stretch>
            <a:fillRect/>
          </a:stretch>
        </p:blipFill>
        <p:spPr>
          <a:xfrm>
            <a:off x="3139107" y="1144470"/>
            <a:ext cx="6004894" cy="3999031"/>
          </a:xfrm>
          <a:prstGeom prst="rect">
            <a:avLst/>
          </a:prstGeom>
        </p:spPr>
      </p:pic>
      <p:sp>
        <p:nvSpPr>
          <p:cNvPr id="3" name="Content Placeholder 2"/>
          <p:cNvSpPr>
            <a:spLocks noGrp="1"/>
          </p:cNvSpPr>
          <p:nvPr>
            <p:ph idx="1"/>
          </p:nvPr>
        </p:nvSpPr>
        <p:spPr/>
        <p:txBody>
          <a:bodyPr/>
          <a:lstStyle/>
          <a:p>
            <a:r>
              <a:rPr lang="en-US" dirty="0" smtClean="0"/>
              <a:t>He thinks for all the people not only one point of view</a:t>
            </a:r>
          </a:p>
          <a:p>
            <a:r>
              <a:rPr lang="en-US" dirty="0" smtClean="0"/>
              <a:t>He publishes books about crimes and </a:t>
            </a:r>
            <a:r>
              <a:rPr lang="en-US" dirty="0" err="1" smtClean="0"/>
              <a:t>jusctic</a:t>
            </a:r>
            <a:endParaRPr lang="en-US" dirty="0" smtClean="0"/>
          </a:p>
          <a:p>
            <a:r>
              <a:rPr lang="en-US" dirty="0" smtClean="0"/>
              <a:t>He joins the “academy of fists” to try and stop </a:t>
            </a:r>
            <a:r>
              <a:rPr lang="en-US" dirty="0" err="1" smtClean="0"/>
              <a:t>tortur</a:t>
            </a:r>
            <a:r>
              <a:rPr lang="en-US" dirty="0" smtClean="0"/>
              <a:t> </a:t>
            </a:r>
          </a:p>
          <a:p>
            <a:r>
              <a:rPr lang="en-US" dirty="0" smtClean="0"/>
              <a:t>He writes an article on the coin</a:t>
            </a:r>
            <a:endParaRPr lang="en-US" dirty="0"/>
          </a:p>
        </p:txBody>
      </p:sp>
    </p:spTree>
    <p:extLst>
      <p:ext uri="{BB962C8B-B14F-4D97-AF65-F5344CB8AC3E}">
        <p14:creationId xmlns:p14="http://schemas.microsoft.com/office/powerpoint/2010/main" val="25715605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his legacy?</a:t>
            </a:r>
            <a:endParaRPr lang="en-US" dirty="0"/>
          </a:p>
        </p:txBody>
      </p:sp>
      <p:sp>
        <p:nvSpPr>
          <p:cNvPr id="3" name="Content Placeholder 2"/>
          <p:cNvSpPr>
            <a:spLocks noGrp="1"/>
          </p:cNvSpPr>
          <p:nvPr>
            <p:ph idx="1"/>
          </p:nvPr>
        </p:nvSpPr>
        <p:spPr>
          <a:xfrm>
            <a:off x="767443" y="1344726"/>
            <a:ext cx="7886700" cy="3263504"/>
          </a:xfrm>
        </p:spPr>
        <p:txBody>
          <a:bodyPr/>
          <a:lstStyle/>
          <a:p>
            <a:r>
              <a:rPr lang="en-US" dirty="0" err="1" smtClean="0"/>
              <a:t>Deppressed</a:t>
            </a:r>
            <a:r>
              <a:rPr lang="en-US" dirty="0" smtClean="0"/>
              <a:t> from the </a:t>
            </a:r>
            <a:r>
              <a:rPr lang="en-US" dirty="0" err="1" smtClean="0"/>
              <a:t>french</a:t>
            </a:r>
            <a:r>
              <a:rPr lang="en-US" dirty="0" smtClean="0"/>
              <a:t> revolution</a:t>
            </a:r>
          </a:p>
          <a:p>
            <a:r>
              <a:rPr lang="en-US" dirty="0" err="1" smtClean="0"/>
              <a:t>Abbandoned</a:t>
            </a:r>
            <a:r>
              <a:rPr lang="en-US" dirty="0" smtClean="0"/>
              <a:t> his family and friends</a:t>
            </a:r>
          </a:p>
          <a:p>
            <a:r>
              <a:rPr lang="en-US" dirty="0" smtClean="0"/>
              <a:t>His influence with the world managed to partially shape the bill of rights and the constitution </a:t>
            </a:r>
          </a:p>
          <a:p>
            <a:r>
              <a:rPr lang="en-US" dirty="0" smtClean="0"/>
              <a:t>He worked as an economist in the government</a:t>
            </a:r>
            <a:endParaRPr lang="en-US" dirty="0"/>
          </a:p>
        </p:txBody>
      </p:sp>
    </p:spTree>
    <p:extLst>
      <p:ext uri="{BB962C8B-B14F-4D97-AF65-F5344CB8AC3E}">
        <p14:creationId xmlns:p14="http://schemas.microsoft.com/office/powerpoint/2010/main" val="4302264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Who did he inspire/get inspired by?</a:t>
            </a:r>
            <a:br>
              <a:rPr lang="en-US" sz="3600" dirty="0"/>
            </a:br>
            <a:endParaRPr lang="en-US" sz="3600" dirty="0"/>
          </a:p>
        </p:txBody>
      </p:sp>
      <p:sp>
        <p:nvSpPr>
          <p:cNvPr id="3" name="Content Placeholder 2"/>
          <p:cNvSpPr>
            <a:spLocks noGrp="1"/>
          </p:cNvSpPr>
          <p:nvPr>
            <p:ph idx="1"/>
          </p:nvPr>
        </p:nvSpPr>
        <p:spPr/>
        <p:txBody>
          <a:bodyPr/>
          <a:lstStyle/>
          <a:p>
            <a:r>
              <a:rPr lang="en-US" dirty="0" smtClean="0"/>
              <a:t>Inspired founding fathers of </a:t>
            </a:r>
            <a:r>
              <a:rPr lang="en-US" dirty="0"/>
              <a:t>A</a:t>
            </a:r>
            <a:r>
              <a:rPr lang="en-US" dirty="0" smtClean="0"/>
              <a:t>merica</a:t>
            </a:r>
          </a:p>
          <a:p>
            <a:r>
              <a:rPr lang="en-US" dirty="0" smtClean="0"/>
              <a:t>Inspired the common people </a:t>
            </a:r>
          </a:p>
          <a:p>
            <a:r>
              <a:rPr lang="en-US" dirty="0" smtClean="0"/>
              <a:t>Got inspired by Hobbes, JJ </a:t>
            </a:r>
            <a:r>
              <a:rPr lang="en-US" dirty="0" err="1" smtClean="0"/>
              <a:t>Rouseau</a:t>
            </a:r>
            <a:r>
              <a:rPr lang="en-US" dirty="0" smtClean="0"/>
              <a:t>, Voltaire, </a:t>
            </a:r>
            <a:r>
              <a:rPr lang="de-DE" dirty="0" smtClean="0"/>
              <a:t>Montesquieu</a:t>
            </a:r>
          </a:p>
          <a:p>
            <a:endParaRPr lang="en-US" dirty="0"/>
          </a:p>
        </p:txBody>
      </p:sp>
    </p:spTree>
    <p:extLst>
      <p:ext uri="{BB962C8B-B14F-4D97-AF65-F5344CB8AC3E}">
        <p14:creationId xmlns:p14="http://schemas.microsoft.com/office/powerpoint/2010/main" val="134617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lgn="ctr">
              <a:spcBef>
                <a:spcPts val="0"/>
              </a:spcBef>
              <a:buNone/>
            </a:pPr>
            <a:r>
              <a:rPr lang="de"/>
              <a:t>Quotes secondary sources</a:t>
            </a:r>
          </a:p>
        </p:txBody>
      </p:sp>
      <p:sp>
        <p:nvSpPr>
          <p:cNvPr id="104" name="Shape 104"/>
          <p:cNvSpPr txBox="1">
            <a:spLocks noGrp="1"/>
          </p:cNvSpPr>
          <p:nvPr>
            <p:ph type="body" idx="1"/>
          </p:nvPr>
        </p:nvSpPr>
        <p:spPr>
          <a:xfrm>
            <a:off x="311700" y="1063275"/>
            <a:ext cx="8520599" cy="3924600"/>
          </a:xfrm>
          <a:prstGeom prst="rect">
            <a:avLst/>
          </a:prstGeom>
        </p:spPr>
        <p:txBody>
          <a:bodyPr lIns="91425" tIns="91425" rIns="91425" bIns="91425" anchor="t" anchorCtr="0">
            <a:noAutofit/>
          </a:bodyPr>
          <a:lstStyle/>
          <a:p>
            <a:pPr rtl="0">
              <a:spcBef>
                <a:spcPts val="0"/>
              </a:spcBef>
              <a:buNone/>
            </a:pPr>
            <a:r>
              <a:rPr lang="de" sz="2800">
                <a:solidFill>
                  <a:srgbClr val="000000"/>
                </a:solidFill>
                <a:highlight>
                  <a:srgbClr val="FFFFFF"/>
                </a:highlight>
              </a:rPr>
              <a:t> “There is no more haunting paragraph in the whole of the </a:t>
            </a:r>
            <a:r>
              <a:rPr lang="de" sz="2800" i="1">
                <a:solidFill>
                  <a:srgbClr val="000000"/>
                </a:solidFill>
                <a:highlight>
                  <a:srgbClr val="FFFFFF"/>
                </a:highlight>
              </a:rPr>
              <a:t>Social Contract </a:t>
            </a:r>
            <a:r>
              <a:rPr lang="de" sz="2800">
                <a:solidFill>
                  <a:srgbClr val="000000"/>
                </a:solidFill>
                <a:highlight>
                  <a:srgbClr val="FFFFFF"/>
                </a:highlight>
              </a:rPr>
              <a:t>than that in which Rousseau speaks of forcing a man to be free” </a:t>
            </a:r>
            <a:r>
              <a:rPr lang="de">
                <a:solidFill>
                  <a:srgbClr val="000000"/>
                </a:solidFill>
                <a:highlight>
                  <a:srgbClr val="FFFFFF"/>
                </a:highlight>
              </a:rPr>
              <a:t>(Maurice Cranston, Introduction to </a:t>
            </a:r>
            <a:r>
              <a:rPr lang="de" i="1">
                <a:solidFill>
                  <a:srgbClr val="000000"/>
                </a:solidFill>
                <a:highlight>
                  <a:srgbClr val="FFFFFF"/>
                </a:highlight>
              </a:rPr>
              <a:t>The</a:t>
            </a:r>
            <a:r>
              <a:rPr lang="de">
                <a:solidFill>
                  <a:srgbClr val="000000"/>
                </a:solidFill>
                <a:highlight>
                  <a:srgbClr val="FFFFFF"/>
                </a:highlight>
              </a:rPr>
              <a:t> </a:t>
            </a:r>
            <a:r>
              <a:rPr lang="de" i="1">
                <a:solidFill>
                  <a:srgbClr val="000000"/>
                </a:solidFill>
                <a:highlight>
                  <a:srgbClr val="FFFFFF"/>
                </a:highlight>
              </a:rPr>
              <a:t>Social Contract, Penguin Classics 1981</a:t>
            </a:r>
            <a:r>
              <a:rPr lang="de">
                <a:solidFill>
                  <a:srgbClr val="000000"/>
                </a:solidFill>
                <a:highlight>
                  <a:srgbClr val="FFFFFF"/>
                </a:highlight>
              </a:rPr>
              <a:t>)</a:t>
            </a:r>
          </a:p>
          <a:p>
            <a:pPr>
              <a:spcBef>
                <a:spcPts val="0"/>
              </a:spcBef>
              <a:buNone/>
            </a:pPr>
            <a:endParaRPr sz="2800">
              <a:solidFill>
                <a:srgbClr val="000000"/>
              </a:solidFill>
              <a:highlight>
                <a:srgbClr val="FFFFFF"/>
              </a:highlight>
            </a:endParaRPr>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How</a:t>
            </a:r>
            <a:r>
              <a:rPr lang="de-DE" dirty="0" smtClean="0"/>
              <a:t> </a:t>
            </a:r>
            <a:r>
              <a:rPr lang="de-DE" dirty="0" err="1" smtClean="0"/>
              <a:t>his</a:t>
            </a:r>
            <a:r>
              <a:rPr lang="de-DE" dirty="0"/>
              <a:t> </a:t>
            </a:r>
            <a:r>
              <a:rPr lang="de-DE" dirty="0" err="1" smtClean="0"/>
              <a:t>ideas</a:t>
            </a:r>
            <a:r>
              <a:rPr lang="de-DE" dirty="0" smtClean="0"/>
              <a:t> </a:t>
            </a:r>
            <a:r>
              <a:rPr lang="de-DE" dirty="0" err="1"/>
              <a:t>e</a:t>
            </a:r>
            <a:r>
              <a:rPr lang="de-DE" dirty="0" err="1" smtClean="0"/>
              <a:t>ffect</a:t>
            </a:r>
            <a:r>
              <a:rPr lang="de-DE" dirty="0" smtClean="0"/>
              <a:t> </a:t>
            </a:r>
            <a:r>
              <a:rPr lang="de-DE" dirty="0" err="1" smtClean="0"/>
              <a:t>us</a:t>
            </a:r>
            <a:r>
              <a:rPr lang="de-DE" dirty="0" smtClean="0"/>
              <a:t> </a:t>
            </a:r>
            <a:r>
              <a:rPr lang="de-DE" dirty="0" err="1" smtClean="0"/>
              <a:t>today</a:t>
            </a:r>
            <a:endParaRPr lang="en-US" dirty="0"/>
          </a:p>
        </p:txBody>
      </p:sp>
      <p:sp>
        <p:nvSpPr>
          <p:cNvPr id="3" name="Content Placeholder 2"/>
          <p:cNvSpPr>
            <a:spLocks noGrp="1"/>
          </p:cNvSpPr>
          <p:nvPr>
            <p:ph idx="1"/>
          </p:nvPr>
        </p:nvSpPr>
        <p:spPr/>
        <p:txBody>
          <a:bodyPr/>
          <a:lstStyle/>
          <a:p>
            <a:r>
              <a:rPr lang="en-US" dirty="0" smtClean="0"/>
              <a:t>Reformed most of the European justice systems</a:t>
            </a:r>
          </a:p>
          <a:p>
            <a:r>
              <a:rPr lang="en-US" dirty="0" smtClean="0"/>
              <a:t>Reformed some in America</a:t>
            </a:r>
          </a:p>
          <a:p>
            <a:endParaRPr lang="en-US" dirty="0" smtClean="0"/>
          </a:p>
        </p:txBody>
      </p:sp>
    </p:spTree>
    <p:extLst>
      <p:ext uri="{BB962C8B-B14F-4D97-AF65-F5344CB8AC3E}">
        <p14:creationId xmlns:p14="http://schemas.microsoft.com/office/powerpoint/2010/main" val="35864057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a:t>
            </a:r>
            <a:endParaRPr lang="en-GB" dirty="0"/>
          </a:p>
        </p:txBody>
      </p:sp>
      <p:sp>
        <p:nvSpPr>
          <p:cNvPr id="3" name="Content Placeholder 2"/>
          <p:cNvSpPr>
            <a:spLocks noGrp="1"/>
          </p:cNvSpPr>
          <p:nvPr>
            <p:ph idx="1"/>
          </p:nvPr>
        </p:nvSpPr>
        <p:spPr/>
        <p:txBody>
          <a:bodyPr/>
          <a:lstStyle/>
          <a:p>
            <a:r>
              <a:rPr lang="en-GB" dirty="0">
                <a:hlinkClick r:id="rId2"/>
              </a:rPr>
              <a:t>https://en.wikipedia.org/wiki/</a:t>
            </a:r>
            <a:r>
              <a:rPr lang="en-GB" dirty="0" smtClean="0">
                <a:hlinkClick r:id="rId2"/>
              </a:rPr>
              <a:t>Cesare_Beccaria</a:t>
            </a:r>
            <a:endParaRPr lang="en-GB" dirty="0"/>
          </a:p>
          <a:p>
            <a:r>
              <a:rPr lang="en-GB" dirty="0">
                <a:hlinkClick r:id="rId3"/>
              </a:rPr>
              <a:t>https://en.wikipedia.org/wiki/</a:t>
            </a:r>
            <a:r>
              <a:rPr lang="en-GB" dirty="0" smtClean="0">
                <a:hlinkClick r:id="rId3"/>
              </a:rPr>
              <a:t>On_Crimes_and_Punishments</a:t>
            </a:r>
            <a:endParaRPr lang="en-GB" dirty="0" smtClean="0"/>
          </a:p>
          <a:p>
            <a:r>
              <a:rPr lang="en-GB" dirty="0">
                <a:hlinkClick r:id="rId4"/>
              </a:rPr>
              <a:t>http://www.biography.com/people/cesare-beccaria-</a:t>
            </a:r>
            <a:r>
              <a:rPr lang="en-GB" dirty="0" smtClean="0">
                <a:hlinkClick r:id="rId4"/>
              </a:rPr>
              <a:t>39630</a:t>
            </a:r>
            <a:endParaRPr lang="en-GB" dirty="0" smtClean="0"/>
          </a:p>
          <a:p>
            <a:r>
              <a:rPr lang="en-GB" dirty="0">
                <a:hlinkClick r:id="rId5"/>
              </a:rPr>
              <a:t>https://legacy.fordham.edu/halsall/mod/</a:t>
            </a:r>
            <a:r>
              <a:rPr lang="en-GB" dirty="0" smtClean="0">
                <a:hlinkClick r:id="rId5"/>
              </a:rPr>
              <a:t>18beccaria.asp</a:t>
            </a:r>
            <a:endParaRPr lang="en-GB" dirty="0" smtClean="0"/>
          </a:p>
          <a:p>
            <a:r>
              <a:rPr lang="en-GB" dirty="0">
                <a:hlinkClick r:id="rId6"/>
              </a:rPr>
              <a:t>http://study.com/academy/lesson/cesare-beccaria-theories-impact-</a:t>
            </a:r>
            <a:r>
              <a:rPr lang="en-GB" dirty="0" smtClean="0">
                <a:hlinkClick r:id="rId6"/>
              </a:rPr>
              <a:t>jurisprudence.html</a:t>
            </a:r>
            <a:endParaRPr lang="en-GB" smtClean="0"/>
          </a:p>
          <a:p>
            <a:endParaRPr lang="en-GB" dirty="0" smtClean="0"/>
          </a:p>
        </p:txBody>
      </p:sp>
    </p:spTree>
    <p:extLst>
      <p:ext uri="{BB962C8B-B14F-4D97-AF65-F5344CB8AC3E}">
        <p14:creationId xmlns:p14="http://schemas.microsoft.com/office/powerpoint/2010/main" val="39120120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11700" y="1731800"/>
            <a:ext cx="8042700" cy="2124599"/>
          </a:xfrm>
          <a:prstGeom prst="rect">
            <a:avLst/>
          </a:prstGeom>
          <a:noFill/>
          <a:ln>
            <a:noFill/>
          </a:ln>
        </p:spPr>
        <p:txBody>
          <a:bodyPr lIns="91425" tIns="91425" rIns="91425" bIns="91425" anchor="b" anchorCtr="0">
            <a:noAutofit/>
          </a:bodyPr>
          <a:lstStyle/>
          <a:p>
            <a:pPr rtl="0">
              <a:spcBef>
                <a:spcPts val="0"/>
              </a:spcBef>
              <a:buNone/>
            </a:pPr>
            <a:r>
              <a:rPr lang="en" sz="6200" b="1">
                <a:latin typeface="Times New Roman"/>
                <a:ea typeface="Times New Roman"/>
                <a:cs typeface="Times New Roman"/>
                <a:sym typeface="Times New Roman"/>
              </a:rPr>
              <a:t>Mary Wollstonecraft</a:t>
            </a:r>
          </a:p>
          <a:p>
            <a:pPr lvl="0">
              <a:lnSpc>
                <a:spcPct val="115000"/>
              </a:lnSpc>
              <a:spcBef>
                <a:spcPts val="0"/>
              </a:spcBef>
              <a:spcAft>
                <a:spcPts val="1600"/>
              </a:spcAft>
              <a:buClr>
                <a:schemeClr val="dk1"/>
              </a:buClr>
              <a:buSzPct val="39285"/>
              <a:buFont typeface="Arial"/>
              <a:buNone/>
            </a:pPr>
            <a:r>
              <a:rPr lang="en" sz="2800">
                <a:solidFill>
                  <a:srgbClr val="252525"/>
                </a:solidFill>
                <a:highlight>
                  <a:srgbClr val="FFFFFF"/>
                </a:highlight>
              </a:rPr>
              <a:t>27 April 1759 – 10 September 1797</a:t>
            </a:r>
          </a:p>
        </p:txBody>
      </p:sp>
      <p:sp>
        <p:nvSpPr>
          <p:cNvPr id="54" name="Shape 54"/>
          <p:cNvSpPr txBox="1">
            <a:spLocks noGrp="1"/>
          </p:cNvSpPr>
          <p:nvPr>
            <p:ph type="subTitle" idx="1"/>
          </p:nvPr>
        </p:nvSpPr>
        <p:spPr>
          <a:xfrm>
            <a:off x="311700" y="3949275"/>
            <a:ext cx="8520599" cy="792600"/>
          </a:xfrm>
          <a:prstGeom prst="rect">
            <a:avLst/>
          </a:prstGeom>
        </p:spPr>
        <p:txBody>
          <a:bodyPr lIns="91425" tIns="91425" rIns="91425" bIns="91425" anchor="t" anchorCtr="0">
            <a:noAutofit/>
          </a:bodyPr>
          <a:lstStyle/>
          <a:p>
            <a:pPr>
              <a:spcBef>
                <a:spcPts val="0"/>
              </a:spcBef>
              <a:buNone/>
            </a:pPr>
            <a:r>
              <a:rPr lang="en" sz="1800">
                <a:latin typeface="Times New Roman"/>
                <a:ea typeface="Times New Roman"/>
                <a:cs typeface="Times New Roman"/>
                <a:sym typeface="Times New Roman"/>
              </a:rPr>
              <a:t>Jasper Vonderau, Linnea Noll, Helena Zeppos</a:t>
            </a:r>
          </a:p>
        </p:txBody>
      </p:sp>
      <p:pic>
        <p:nvPicPr>
          <p:cNvPr id="55" name="Shape 55"/>
          <p:cNvPicPr preferRelativeResize="0"/>
          <p:nvPr/>
        </p:nvPicPr>
        <p:blipFill>
          <a:blip r:embed="rId3">
            <a:alphaModFix amt="57000"/>
          </a:blip>
          <a:stretch>
            <a:fillRect/>
          </a:stretch>
        </p:blipFill>
        <p:spPr>
          <a:xfrm>
            <a:off x="824350" y="418525"/>
            <a:ext cx="7102149" cy="4323350"/>
          </a:xfrm>
          <a:prstGeom prst="rect">
            <a:avLst/>
          </a:prstGeom>
          <a:noFill/>
          <a:ln>
            <a:noFill/>
          </a:ln>
        </p:spPr>
      </p:pic>
      <p:sp>
        <p:nvSpPr>
          <p:cNvPr id="56" name="Shape 56"/>
          <p:cNvSpPr txBox="1"/>
          <p:nvPr/>
        </p:nvSpPr>
        <p:spPr>
          <a:xfrm>
            <a:off x="722925" y="3004100"/>
            <a:ext cx="7304999" cy="852299"/>
          </a:xfrm>
          <a:prstGeom prst="rect">
            <a:avLst/>
          </a:prstGeom>
          <a:noFill/>
          <a:ln>
            <a:noFill/>
          </a:ln>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49432486"/>
      </p:ext>
    </p:extLst>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356275"/>
            <a:ext cx="8520599" cy="572699"/>
          </a:xfrm>
          <a:prstGeom prst="rect">
            <a:avLst/>
          </a:prstGeom>
        </p:spPr>
        <p:txBody>
          <a:bodyPr lIns="91425" tIns="91425" rIns="91425" bIns="91425" anchor="t" anchorCtr="0">
            <a:noAutofit/>
          </a:bodyPr>
          <a:lstStyle/>
          <a:p>
            <a:pPr>
              <a:spcBef>
                <a:spcPts val="0"/>
              </a:spcBef>
              <a:buNone/>
            </a:pPr>
            <a:r>
              <a:rPr lang="en" sz="3600" b="1">
                <a:latin typeface="Times New Roman"/>
                <a:ea typeface="Times New Roman"/>
                <a:cs typeface="Times New Roman"/>
                <a:sym typeface="Times New Roman"/>
              </a:rPr>
              <a:t>Thesis Statement</a:t>
            </a:r>
          </a:p>
        </p:txBody>
      </p:sp>
      <p:sp>
        <p:nvSpPr>
          <p:cNvPr id="62" name="Shape 62"/>
          <p:cNvSpPr txBox="1">
            <a:spLocks noGrp="1"/>
          </p:cNvSpPr>
          <p:nvPr>
            <p:ph type="body" idx="1"/>
          </p:nvPr>
        </p:nvSpPr>
        <p:spPr>
          <a:xfrm>
            <a:off x="311700" y="1152475"/>
            <a:ext cx="8520599" cy="3416400"/>
          </a:xfrm>
          <a:prstGeom prst="rect">
            <a:avLst/>
          </a:prstGeom>
          <a:ln w="9525"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sz="2800"/>
          </a:p>
          <a:p>
            <a:pPr lvl="0" rtl="0">
              <a:spcBef>
                <a:spcPts val="0"/>
              </a:spcBef>
              <a:buNone/>
            </a:pPr>
            <a:r>
              <a:rPr lang="en" sz="2800">
                <a:solidFill>
                  <a:srgbClr val="000000"/>
                </a:solidFill>
                <a:latin typeface="Times New Roman"/>
                <a:ea typeface="Times New Roman"/>
                <a:cs typeface="Times New Roman"/>
                <a:sym typeface="Times New Roman"/>
              </a:rPr>
              <a:t>Among the most </a:t>
            </a:r>
            <a:r>
              <a:rPr lang="en" sz="2800" u="sng">
                <a:solidFill>
                  <a:srgbClr val="000000"/>
                </a:solidFill>
                <a:latin typeface="Times New Roman"/>
                <a:ea typeface="Times New Roman"/>
                <a:cs typeface="Times New Roman"/>
                <a:sym typeface="Times New Roman"/>
              </a:rPr>
              <a:t>revolutionary</a:t>
            </a:r>
            <a:r>
              <a:rPr lang="en" sz="2800">
                <a:solidFill>
                  <a:srgbClr val="000000"/>
                </a:solidFill>
                <a:latin typeface="Times New Roman"/>
                <a:ea typeface="Times New Roman"/>
                <a:cs typeface="Times New Roman"/>
                <a:sym typeface="Times New Roman"/>
              </a:rPr>
              <a:t> philosophers, Mary Wollstonecraft </a:t>
            </a:r>
            <a:r>
              <a:rPr lang="en" sz="2800" u="sng">
                <a:solidFill>
                  <a:srgbClr val="000000"/>
                </a:solidFill>
                <a:latin typeface="Times New Roman"/>
                <a:ea typeface="Times New Roman"/>
                <a:cs typeface="Times New Roman"/>
                <a:sym typeface="Times New Roman"/>
              </a:rPr>
              <a:t>challenged</a:t>
            </a:r>
            <a:r>
              <a:rPr lang="en" sz="2800">
                <a:solidFill>
                  <a:srgbClr val="000000"/>
                </a:solidFill>
                <a:latin typeface="Times New Roman"/>
                <a:ea typeface="Times New Roman"/>
                <a:cs typeface="Times New Roman"/>
                <a:sym typeface="Times New Roman"/>
              </a:rPr>
              <a:t> many of the ideas about aristocracy and the rights of women. </a:t>
            </a:r>
          </a:p>
          <a:p>
            <a:pPr>
              <a:spcBef>
                <a:spcPts val="0"/>
              </a:spcBef>
              <a:buNone/>
            </a:pPr>
            <a:endParaRPr sz="2800"/>
          </a:p>
        </p:txBody>
      </p:sp>
    </p:spTree>
    <p:extLst>
      <p:ext uri="{BB962C8B-B14F-4D97-AF65-F5344CB8AC3E}">
        <p14:creationId xmlns:p14="http://schemas.microsoft.com/office/powerpoint/2010/main" val="862869331"/>
      </p:ext>
    </p:extLst>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220575" y="433275"/>
            <a:ext cx="7958400" cy="4084800"/>
          </a:xfrm>
          <a:prstGeom prst="rect">
            <a:avLst/>
          </a:prstGeom>
        </p:spPr>
        <p:txBody>
          <a:bodyPr lIns="91425" tIns="91425" rIns="91425" bIns="91425" anchor="t" anchorCtr="0">
            <a:noAutofit/>
          </a:bodyPr>
          <a:lstStyle/>
          <a:p>
            <a:pPr lvl="0" rtl="0">
              <a:lnSpc>
                <a:spcPct val="138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lvl="0" rtl="0">
              <a:lnSpc>
                <a:spcPct val="138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457200" indent="457200" algn="ctr" rtl="0">
              <a:lnSpc>
                <a:spcPct val="115000"/>
              </a:lnSpc>
              <a:spcBef>
                <a:spcPts val="0"/>
              </a:spcBef>
              <a:spcAft>
                <a:spcPts val="0"/>
              </a:spcAft>
              <a:buNone/>
            </a:pPr>
            <a:r>
              <a:rPr lang="en" sz="2800">
                <a:solidFill>
                  <a:schemeClr val="dk1"/>
                </a:solidFill>
                <a:latin typeface="Times New Roman"/>
                <a:ea typeface="Times New Roman"/>
                <a:cs typeface="Times New Roman"/>
                <a:sym typeface="Times New Roman"/>
              </a:rPr>
              <a:t>“Virtue can only flourish among equals.” </a:t>
            </a:r>
          </a:p>
          <a:p>
            <a:pPr marL="457200" lvl="0" indent="457200" algn="ctr" rtl="0">
              <a:lnSpc>
                <a:spcPct val="115000"/>
              </a:lnSpc>
              <a:spcBef>
                <a:spcPts val="0"/>
              </a:spcBef>
              <a:spcAft>
                <a:spcPts val="0"/>
              </a:spcAft>
              <a:buNone/>
            </a:pPr>
            <a:r>
              <a:rPr lang="en" sz="2800">
                <a:solidFill>
                  <a:schemeClr val="dk1"/>
                </a:solidFill>
                <a:latin typeface="Times New Roman"/>
                <a:ea typeface="Times New Roman"/>
                <a:cs typeface="Times New Roman"/>
                <a:sym typeface="Times New Roman"/>
              </a:rPr>
              <a:t>- Mary Wollstonecraft </a:t>
            </a:r>
          </a:p>
          <a:p>
            <a:pPr lvl="0" rtl="0">
              <a:lnSpc>
                <a:spcPct val="115000"/>
              </a:lnSpc>
              <a:spcBef>
                <a:spcPts val="0"/>
              </a:spcBef>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1030633195"/>
      </p:ext>
    </p:extLst>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20725"/>
            <a:ext cx="8520599" cy="572699"/>
          </a:xfrm>
          <a:prstGeom prst="rect">
            <a:avLst/>
          </a:prstGeom>
        </p:spPr>
        <p:txBody>
          <a:bodyPr lIns="91425" tIns="91425" rIns="91425" bIns="91425" anchor="t" anchorCtr="0">
            <a:noAutofit/>
          </a:bodyPr>
          <a:lstStyle/>
          <a:p>
            <a:pPr lvl="0" rtl="0">
              <a:spcBef>
                <a:spcPts val="0"/>
              </a:spcBef>
              <a:buNone/>
            </a:pPr>
            <a:r>
              <a:rPr lang="en" sz="3600">
                <a:latin typeface="Times New Roman"/>
                <a:ea typeface="Times New Roman"/>
                <a:cs typeface="Times New Roman"/>
                <a:sym typeface="Times New Roman"/>
              </a:rPr>
              <a:t>The </a:t>
            </a:r>
            <a:r>
              <a:rPr lang="en" sz="3600" i="1">
                <a:latin typeface="Times New Roman"/>
                <a:ea typeface="Times New Roman"/>
                <a:cs typeface="Times New Roman"/>
                <a:sym typeface="Times New Roman"/>
              </a:rPr>
              <a:t>Vindication of the Rights of Men</a:t>
            </a:r>
          </a:p>
        </p:txBody>
      </p:sp>
      <p:sp>
        <p:nvSpPr>
          <p:cNvPr id="73" name="Shape 73"/>
          <p:cNvSpPr txBox="1">
            <a:spLocks noGrp="1"/>
          </p:cNvSpPr>
          <p:nvPr>
            <p:ph type="body" idx="1"/>
          </p:nvPr>
        </p:nvSpPr>
        <p:spPr>
          <a:xfrm>
            <a:off x="344150" y="815200"/>
            <a:ext cx="8520599" cy="4269900"/>
          </a:xfrm>
          <a:prstGeom prst="rect">
            <a:avLst/>
          </a:prstGeom>
        </p:spPr>
        <p:txBody>
          <a:bodyPr lIns="91425" tIns="91425" rIns="91425" bIns="91425" anchor="t" anchorCtr="0">
            <a:noAutofit/>
          </a:bodyPr>
          <a:lstStyle/>
          <a:p>
            <a:pPr rtl="0">
              <a:lnSpc>
                <a:spcPct val="100000"/>
              </a:lnSpc>
              <a:spcBef>
                <a:spcPts val="0"/>
              </a:spcBef>
              <a:buNone/>
            </a:pPr>
            <a:r>
              <a:rPr lang="en" sz="2800">
                <a:solidFill>
                  <a:srgbClr val="000000"/>
                </a:solidFill>
                <a:latin typeface="Times New Roman"/>
                <a:ea typeface="Times New Roman"/>
                <a:cs typeface="Times New Roman"/>
                <a:sym typeface="Times New Roman"/>
              </a:rPr>
              <a:t>In the </a:t>
            </a:r>
            <a:r>
              <a:rPr lang="en" sz="2800" i="1">
                <a:solidFill>
                  <a:srgbClr val="000000"/>
                </a:solidFill>
                <a:latin typeface="Times New Roman"/>
                <a:ea typeface="Times New Roman"/>
                <a:cs typeface="Times New Roman"/>
                <a:sym typeface="Times New Roman"/>
              </a:rPr>
              <a:t>Vindication of the Rights of Men </a:t>
            </a:r>
            <a:r>
              <a:rPr lang="en" sz="2800">
                <a:solidFill>
                  <a:srgbClr val="000000"/>
                </a:solidFill>
                <a:latin typeface="Times New Roman"/>
                <a:ea typeface="Times New Roman"/>
                <a:cs typeface="Times New Roman"/>
                <a:sym typeface="Times New Roman"/>
              </a:rPr>
              <a:t>Wollstonecraft argues against </a:t>
            </a:r>
            <a:r>
              <a:rPr lang="en" sz="2800" b="1">
                <a:solidFill>
                  <a:srgbClr val="000000"/>
                </a:solidFill>
                <a:latin typeface="Times New Roman"/>
                <a:ea typeface="Times New Roman"/>
                <a:cs typeface="Times New Roman"/>
                <a:sym typeface="Times New Roman"/>
              </a:rPr>
              <a:t>aristocracy</a:t>
            </a:r>
            <a:r>
              <a:rPr lang="en" sz="2800">
                <a:solidFill>
                  <a:srgbClr val="000000"/>
                </a:solidFill>
                <a:latin typeface="Times New Roman"/>
                <a:ea typeface="Times New Roman"/>
                <a:cs typeface="Times New Roman"/>
                <a:sym typeface="Times New Roman"/>
              </a:rPr>
              <a:t>. A few things she wants to change are:</a:t>
            </a:r>
          </a:p>
          <a:p>
            <a:pPr marL="457200" lvl="0" indent="-228600" rtl="0">
              <a:spcBef>
                <a:spcPts val="0"/>
              </a:spcBef>
              <a:buClr>
                <a:srgbClr val="000000"/>
              </a:buClr>
              <a:buSzPct val="100000"/>
              <a:buFont typeface="Times New Roman"/>
            </a:pPr>
            <a:r>
              <a:rPr lang="en" sz="2800">
                <a:solidFill>
                  <a:srgbClr val="000000"/>
                </a:solidFill>
                <a:latin typeface="Times New Roman"/>
                <a:ea typeface="Times New Roman"/>
                <a:cs typeface="Times New Roman"/>
                <a:sym typeface="Times New Roman"/>
              </a:rPr>
              <a:t>That a </a:t>
            </a:r>
            <a:r>
              <a:rPr lang="en" sz="2800" u="sng">
                <a:solidFill>
                  <a:srgbClr val="000000"/>
                </a:solidFill>
                <a:latin typeface="Times New Roman"/>
                <a:ea typeface="Times New Roman"/>
                <a:cs typeface="Times New Roman"/>
                <a:sym typeface="Times New Roman"/>
              </a:rPr>
              <a:t>common  man </a:t>
            </a:r>
            <a:r>
              <a:rPr lang="en" sz="2800">
                <a:solidFill>
                  <a:srgbClr val="000000"/>
                </a:solidFill>
                <a:latin typeface="Times New Roman"/>
                <a:ea typeface="Times New Roman"/>
                <a:cs typeface="Times New Roman"/>
                <a:sym typeface="Times New Roman"/>
              </a:rPr>
              <a:t>should be able to use public offices without making money contributions of any type</a:t>
            </a:r>
          </a:p>
          <a:p>
            <a:pPr marL="457200" lvl="0" indent="-228600" rtl="0">
              <a:spcBef>
                <a:spcPts val="0"/>
              </a:spcBef>
              <a:buClr>
                <a:srgbClr val="000000"/>
              </a:buClr>
              <a:buSzPct val="100000"/>
              <a:buFont typeface="Times New Roman"/>
            </a:pPr>
            <a:r>
              <a:rPr lang="en" sz="2800" i="1">
                <a:solidFill>
                  <a:srgbClr val="000000"/>
                </a:solidFill>
                <a:latin typeface="Times New Roman"/>
                <a:ea typeface="Times New Roman"/>
                <a:cs typeface="Times New Roman"/>
                <a:sym typeface="Times New Roman"/>
              </a:rPr>
              <a:t> </a:t>
            </a:r>
            <a:r>
              <a:rPr lang="en" sz="2800" u="sng">
                <a:solidFill>
                  <a:srgbClr val="000000"/>
                </a:solidFill>
                <a:latin typeface="Times New Roman"/>
                <a:ea typeface="Times New Roman"/>
                <a:cs typeface="Times New Roman"/>
                <a:sym typeface="Times New Roman"/>
              </a:rPr>
              <a:t>All members</a:t>
            </a:r>
            <a:r>
              <a:rPr lang="en" sz="2800">
                <a:solidFill>
                  <a:srgbClr val="000000"/>
                </a:solidFill>
                <a:latin typeface="Times New Roman"/>
                <a:ea typeface="Times New Roman"/>
                <a:cs typeface="Times New Roman"/>
                <a:sym typeface="Times New Roman"/>
              </a:rPr>
              <a:t> of society should be able to vote</a:t>
            </a:r>
          </a:p>
          <a:p>
            <a:pPr marL="457200" lvl="0" indent="-228600" rtl="0">
              <a:spcBef>
                <a:spcPts val="0"/>
              </a:spcBef>
              <a:buClr>
                <a:srgbClr val="000000"/>
              </a:buClr>
              <a:buSzPct val="100000"/>
              <a:buFont typeface="Times New Roman"/>
            </a:pPr>
            <a:r>
              <a:rPr lang="en" sz="2800">
                <a:solidFill>
                  <a:srgbClr val="000000"/>
                </a:solidFill>
                <a:latin typeface="Times New Roman"/>
                <a:ea typeface="Times New Roman"/>
                <a:cs typeface="Times New Roman"/>
                <a:sym typeface="Times New Roman"/>
              </a:rPr>
              <a:t> Criminal punishment in England</a:t>
            </a:r>
          </a:p>
        </p:txBody>
      </p:sp>
    </p:spTree>
    <p:extLst>
      <p:ext uri="{BB962C8B-B14F-4D97-AF65-F5344CB8AC3E}">
        <p14:creationId xmlns:p14="http://schemas.microsoft.com/office/powerpoint/2010/main" val="4114470488"/>
      </p:ext>
    </p:extLst>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194575" y="376200"/>
            <a:ext cx="8637599" cy="4293900"/>
          </a:xfrm>
          <a:prstGeom prst="rect">
            <a:avLst/>
          </a:prstGeom>
        </p:spPr>
        <p:txBody>
          <a:bodyPr lIns="91425" tIns="91425" rIns="91425" bIns="91425" anchor="t" anchorCtr="0">
            <a:noAutofit/>
          </a:bodyPr>
          <a:lstStyle/>
          <a:p>
            <a:pPr rtl="0">
              <a:lnSpc>
                <a:spcPct val="138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lvl="0" rtl="0">
              <a:lnSpc>
                <a:spcPct val="138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lvl="0" algn="ctr" rtl="0">
              <a:lnSpc>
                <a:spcPct val="138000"/>
              </a:lnSpc>
              <a:spcBef>
                <a:spcPts val="0"/>
              </a:spcBef>
              <a:spcAft>
                <a:spcPts val="0"/>
              </a:spcAft>
              <a:buNone/>
            </a:pPr>
            <a:r>
              <a:rPr lang="en" sz="2800">
                <a:solidFill>
                  <a:schemeClr val="dk1"/>
                </a:solidFill>
                <a:latin typeface="Times New Roman"/>
                <a:ea typeface="Times New Roman"/>
                <a:cs typeface="Times New Roman"/>
                <a:sym typeface="Times New Roman"/>
              </a:rPr>
              <a:t>   "I do not wish them (women) to have power over men, but over themselves." -Mary Wollstonecraft</a:t>
            </a:r>
          </a:p>
          <a:p>
            <a:pPr>
              <a:spcBef>
                <a:spcPts val="0"/>
              </a:spcBef>
              <a:buNone/>
            </a:pPr>
            <a:endParaRPr/>
          </a:p>
        </p:txBody>
      </p:sp>
    </p:spTree>
    <p:extLst>
      <p:ext uri="{BB962C8B-B14F-4D97-AF65-F5344CB8AC3E}">
        <p14:creationId xmlns:p14="http://schemas.microsoft.com/office/powerpoint/2010/main" val="705574595"/>
      </p:ext>
    </p:extLst>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92125"/>
            <a:ext cx="8520599" cy="688499"/>
          </a:xfrm>
          <a:prstGeom prst="rect">
            <a:avLst/>
          </a:prstGeom>
        </p:spPr>
        <p:txBody>
          <a:bodyPr lIns="91425" tIns="91425" rIns="91425" bIns="91425" anchor="t" anchorCtr="0">
            <a:noAutofit/>
          </a:bodyPr>
          <a:lstStyle/>
          <a:p>
            <a:pPr>
              <a:spcBef>
                <a:spcPts val="0"/>
              </a:spcBef>
              <a:buNone/>
            </a:pPr>
            <a:r>
              <a:rPr lang="en" sz="3600">
                <a:latin typeface="Times New Roman"/>
                <a:ea typeface="Times New Roman"/>
                <a:cs typeface="Times New Roman"/>
                <a:sym typeface="Times New Roman"/>
              </a:rPr>
              <a:t>The </a:t>
            </a:r>
            <a:r>
              <a:rPr lang="en" sz="3600" i="1">
                <a:latin typeface="Times New Roman"/>
                <a:ea typeface="Times New Roman"/>
                <a:cs typeface="Times New Roman"/>
                <a:sym typeface="Times New Roman"/>
              </a:rPr>
              <a:t>Vindication of the Rights of Women </a:t>
            </a:r>
          </a:p>
        </p:txBody>
      </p:sp>
      <p:sp>
        <p:nvSpPr>
          <p:cNvPr id="84" name="Shape 84"/>
          <p:cNvSpPr txBox="1">
            <a:spLocks noGrp="1"/>
          </p:cNvSpPr>
          <p:nvPr>
            <p:ph type="body" idx="1"/>
          </p:nvPr>
        </p:nvSpPr>
        <p:spPr>
          <a:xfrm>
            <a:off x="311700" y="768575"/>
            <a:ext cx="8520599" cy="4256099"/>
          </a:xfrm>
          <a:prstGeom prst="rect">
            <a:avLst/>
          </a:prstGeom>
        </p:spPr>
        <p:txBody>
          <a:bodyPr lIns="91425" tIns="91425" rIns="91425" bIns="91425" anchor="t" anchorCtr="0">
            <a:noAutofit/>
          </a:bodyPr>
          <a:lstStyle/>
          <a:p>
            <a:pPr rtl="0">
              <a:spcBef>
                <a:spcPts val="0"/>
              </a:spcBef>
              <a:buNone/>
            </a:pPr>
            <a:r>
              <a:rPr lang="en" sz="2800">
                <a:solidFill>
                  <a:srgbClr val="000000"/>
                </a:solidFill>
                <a:latin typeface="Times New Roman"/>
                <a:ea typeface="Times New Roman"/>
                <a:cs typeface="Times New Roman"/>
                <a:sym typeface="Times New Roman"/>
              </a:rPr>
              <a:t>In the </a:t>
            </a:r>
            <a:r>
              <a:rPr lang="en" sz="2800" i="1">
                <a:solidFill>
                  <a:srgbClr val="000000"/>
                </a:solidFill>
                <a:latin typeface="Times New Roman"/>
                <a:ea typeface="Times New Roman"/>
                <a:cs typeface="Times New Roman"/>
                <a:sym typeface="Times New Roman"/>
              </a:rPr>
              <a:t>Vindication of the Rights of Women </a:t>
            </a:r>
            <a:r>
              <a:rPr lang="en" sz="2800">
                <a:solidFill>
                  <a:srgbClr val="000000"/>
                </a:solidFill>
                <a:latin typeface="Times New Roman"/>
                <a:ea typeface="Times New Roman"/>
                <a:cs typeface="Times New Roman"/>
                <a:sym typeface="Times New Roman"/>
              </a:rPr>
              <a:t>Wollstonecraft  has quite a few </a:t>
            </a:r>
            <a:r>
              <a:rPr lang="en" sz="2800" b="1">
                <a:solidFill>
                  <a:srgbClr val="000000"/>
                </a:solidFill>
                <a:latin typeface="Times New Roman"/>
                <a:ea typeface="Times New Roman"/>
                <a:cs typeface="Times New Roman"/>
                <a:sym typeface="Times New Roman"/>
              </a:rPr>
              <a:t>main arguments</a:t>
            </a:r>
            <a:r>
              <a:rPr lang="en" sz="2800">
                <a:solidFill>
                  <a:srgbClr val="000000"/>
                </a:solidFill>
                <a:latin typeface="Times New Roman"/>
                <a:ea typeface="Times New Roman"/>
                <a:cs typeface="Times New Roman"/>
                <a:sym typeface="Times New Roman"/>
              </a:rPr>
              <a:t>. The most important arguments are: </a:t>
            </a:r>
          </a:p>
          <a:p>
            <a:pPr marL="457200" lvl="0" indent="-228600" rtl="0">
              <a:spcBef>
                <a:spcPts val="0"/>
              </a:spcBef>
              <a:buClr>
                <a:srgbClr val="000000"/>
              </a:buClr>
              <a:buSzPct val="100000"/>
              <a:buFont typeface="Times New Roman"/>
            </a:pPr>
            <a:r>
              <a:rPr lang="en" sz="2800">
                <a:solidFill>
                  <a:srgbClr val="000000"/>
                </a:solidFill>
                <a:latin typeface="Times New Roman"/>
                <a:ea typeface="Times New Roman"/>
                <a:cs typeface="Times New Roman"/>
                <a:sym typeface="Times New Roman"/>
              </a:rPr>
              <a:t>Women  are not</a:t>
            </a:r>
            <a:r>
              <a:rPr lang="en" sz="2800" b="1">
                <a:solidFill>
                  <a:srgbClr val="000000"/>
                </a:solidFill>
                <a:latin typeface="Times New Roman"/>
                <a:ea typeface="Times New Roman"/>
                <a:cs typeface="Times New Roman"/>
                <a:sym typeface="Times New Roman"/>
              </a:rPr>
              <a:t> just</a:t>
            </a:r>
            <a:r>
              <a:rPr lang="en" sz="2800">
                <a:solidFill>
                  <a:srgbClr val="000000"/>
                </a:solidFill>
                <a:latin typeface="Times New Roman"/>
                <a:ea typeface="Times New Roman"/>
                <a:cs typeface="Times New Roman"/>
                <a:sym typeface="Times New Roman"/>
              </a:rPr>
              <a:t> </a:t>
            </a:r>
            <a:r>
              <a:rPr lang="en" sz="2800" u="sng">
                <a:solidFill>
                  <a:srgbClr val="000000"/>
                </a:solidFill>
                <a:latin typeface="Times New Roman"/>
                <a:ea typeface="Times New Roman"/>
                <a:cs typeface="Times New Roman"/>
                <a:sym typeface="Times New Roman"/>
              </a:rPr>
              <a:t>wives, mistresses and mothers</a:t>
            </a:r>
            <a:r>
              <a:rPr lang="en" sz="2800">
                <a:solidFill>
                  <a:srgbClr val="000000"/>
                </a:solidFill>
                <a:latin typeface="Times New Roman"/>
                <a:ea typeface="Times New Roman"/>
                <a:cs typeface="Times New Roman"/>
                <a:sym typeface="Times New Roman"/>
              </a:rPr>
              <a:t> </a:t>
            </a:r>
          </a:p>
          <a:p>
            <a:pPr marL="457200" lvl="0" indent="-228600" rtl="0">
              <a:spcBef>
                <a:spcPts val="0"/>
              </a:spcBef>
              <a:buClr>
                <a:srgbClr val="000000"/>
              </a:buClr>
              <a:buSzPct val="100000"/>
              <a:buFont typeface="Times New Roman"/>
            </a:pPr>
            <a:r>
              <a:rPr lang="en" sz="2800">
                <a:solidFill>
                  <a:srgbClr val="000000"/>
                </a:solidFill>
                <a:latin typeface="Times New Roman"/>
                <a:ea typeface="Times New Roman"/>
                <a:cs typeface="Times New Roman"/>
                <a:sym typeface="Times New Roman"/>
              </a:rPr>
              <a:t>Women deserve to have their </a:t>
            </a:r>
            <a:r>
              <a:rPr lang="en" sz="2800" u="sng">
                <a:solidFill>
                  <a:srgbClr val="000000"/>
                </a:solidFill>
                <a:latin typeface="Times New Roman"/>
                <a:ea typeface="Times New Roman"/>
                <a:cs typeface="Times New Roman"/>
                <a:sym typeface="Times New Roman"/>
              </a:rPr>
              <a:t>virtues and thoughts respected.  </a:t>
            </a:r>
          </a:p>
          <a:p>
            <a:pPr marL="457200" lvl="0" indent="-228600">
              <a:spcBef>
                <a:spcPts val="0"/>
              </a:spcBef>
              <a:buClr>
                <a:srgbClr val="000000"/>
              </a:buClr>
              <a:buSzPct val="100000"/>
              <a:buFont typeface="Times New Roman"/>
            </a:pPr>
            <a:r>
              <a:rPr lang="en" sz="2800">
                <a:solidFill>
                  <a:srgbClr val="000000"/>
                </a:solidFill>
                <a:latin typeface="Times New Roman"/>
                <a:ea typeface="Times New Roman"/>
                <a:cs typeface="Times New Roman"/>
                <a:sym typeface="Times New Roman"/>
              </a:rPr>
              <a:t>Women do not recognise their power, which becomes an </a:t>
            </a:r>
            <a:r>
              <a:rPr lang="en" sz="2800" u="sng">
                <a:solidFill>
                  <a:srgbClr val="000000"/>
                </a:solidFill>
                <a:latin typeface="Times New Roman"/>
                <a:ea typeface="Times New Roman"/>
                <a:cs typeface="Times New Roman"/>
                <a:sym typeface="Times New Roman"/>
              </a:rPr>
              <a:t>“artificial weakness”</a:t>
            </a:r>
            <a:r>
              <a:rPr lang="en" sz="2800">
                <a:solidFill>
                  <a:srgbClr val="000000"/>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3555466967"/>
      </p:ext>
    </p:extLst>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4375" y="908950"/>
            <a:ext cx="3345300" cy="759300"/>
          </a:xfrm>
          <a:prstGeom prst="rect">
            <a:avLst/>
          </a:prstGeom>
        </p:spPr>
        <p:txBody>
          <a:bodyPr lIns="91425" tIns="91425" rIns="91425" bIns="91425" anchor="t" anchorCtr="0">
            <a:noAutofit/>
          </a:bodyPr>
          <a:lstStyle/>
          <a:p>
            <a:pPr>
              <a:spcBef>
                <a:spcPts val="0"/>
              </a:spcBef>
              <a:buNone/>
            </a:pPr>
            <a:r>
              <a:rPr lang="en" sz="3600">
                <a:latin typeface="Times New Roman"/>
                <a:ea typeface="Times New Roman"/>
                <a:cs typeface="Times New Roman"/>
                <a:sym typeface="Times New Roman"/>
              </a:rPr>
              <a:t>Political Cartoon</a:t>
            </a:r>
          </a:p>
        </p:txBody>
      </p:sp>
      <p:pic>
        <p:nvPicPr>
          <p:cNvPr id="90" name="Shape 90"/>
          <p:cNvPicPr preferRelativeResize="0"/>
          <p:nvPr/>
        </p:nvPicPr>
        <p:blipFill>
          <a:blip r:embed="rId3">
            <a:alphaModFix/>
          </a:blip>
          <a:stretch>
            <a:fillRect/>
          </a:stretch>
        </p:blipFill>
        <p:spPr>
          <a:xfrm>
            <a:off x="3475325" y="626125"/>
            <a:ext cx="4371799" cy="4166074"/>
          </a:xfrm>
          <a:prstGeom prst="rect">
            <a:avLst/>
          </a:prstGeom>
          <a:noFill/>
          <a:ln>
            <a:noFill/>
          </a:ln>
        </p:spPr>
      </p:pic>
    </p:spTree>
    <p:extLst>
      <p:ext uri="{BB962C8B-B14F-4D97-AF65-F5344CB8AC3E}">
        <p14:creationId xmlns:p14="http://schemas.microsoft.com/office/powerpoint/2010/main" val="2725133550"/>
      </p:ext>
    </p:extLst>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311700" y="363575"/>
            <a:ext cx="8520599" cy="4205400"/>
          </a:xfrm>
          <a:prstGeom prst="rect">
            <a:avLst/>
          </a:prstGeom>
        </p:spPr>
        <p:txBody>
          <a:bodyPr lIns="91425" tIns="91425" rIns="91425" bIns="91425" anchor="t" anchorCtr="0">
            <a:noAutofit/>
          </a:bodyPr>
          <a:lstStyle/>
          <a:p>
            <a:pPr rtl="0">
              <a:spcBef>
                <a:spcPts val="0"/>
              </a:spcBef>
              <a:buNone/>
            </a:pPr>
            <a:endParaRPr sz="2800"/>
          </a:p>
          <a:p>
            <a:pPr marL="0" indent="0" rtl="0">
              <a:spcBef>
                <a:spcPts val="0"/>
              </a:spcBef>
              <a:buNone/>
            </a:pPr>
            <a:r>
              <a:rPr lang="en" sz="2800">
                <a:solidFill>
                  <a:srgbClr val="000000"/>
                </a:solidFill>
                <a:latin typeface="Times New Roman"/>
                <a:ea typeface="Times New Roman"/>
                <a:cs typeface="Times New Roman"/>
                <a:sym typeface="Times New Roman"/>
              </a:rPr>
              <a:t>“Unfortunately, Mary Wollstonecraft’s arguments, dated though they may be, have more than historical importance, for her particular battle has not altogether been won.”- Carolyn W. Korsmeyer</a:t>
            </a:r>
          </a:p>
        </p:txBody>
      </p:sp>
    </p:spTree>
    <p:extLst>
      <p:ext uri="{BB962C8B-B14F-4D97-AF65-F5344CB8AC3E}">
        <p14:creationId xmlns:p14="http://schemas.microsoft.com/office/powerpoint/2010/main" val="3908931727"/>
      </p:ext>
    </p:extLst>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4833</Words>
  <Application>Microsoft Office PowerPoint</Application>
  <PresentationFormat>On-screen Show (16:9)</PresentationFormat>
  <Paragraphs>505</Paragraphs>
  <Slides>102</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Economica</vt:lpstr>
      <vt:lpstr>Roboto</vt:lpstr>
      <vt:lpstr>Times New Roman</vt:lpstr>
      <vt:lpstr>Verdana</vt:lpstr>
      <vt:lpstr>simple-light-2</vt:lpstr>
      <vt:lpstr>Enlightenment Presentations </vt:lpstr>
      <vt:lpstr>Jean-Jaques Rousseau </vt:lpstr>
      <vt:lpstr>PowerPoint Presentation</vt:lpstr>
      <vt:lpstr>PowerPoint Presentation</vt:lpstr>
      <vt:lpstr>What is Rousseau’s view of human nature?</vt:lpstr>
      <vt:lpstr>PowerPoint Presentation</vt:lpstr>
      <vt:lpstr>What is Rousseau’s theory of human development?</vt:lpstr>
      <vt:lpstr>Direct Quotes from the Social Contract</vt:lpstr>
      <vt:lpstr>Quotes secondary sources</vt:lpstr>
      <vt:lpstr>Rousseau Enlightenment Questions</vt:lpstr>
      <vt:lpstr>Bibliography </vt:lpstr>
      <vt:lpstr>John Locke</vt:lpstr>
      <vt:lpstr>PowerPoint Presentation</vt:lpstr>
      <vt:lpstr>Basic Facts of John Locke:</vt:lpstr>
      <vt:lpstr>John Locke’s Blank Slate Theory</vt:lpstr>
      <vt:lpstr>Locke’s Views on Religion and Religious Tolerance</vt:lpstr>
      <vt:lpstr>Why is property so important to Locke in political thinking? </vt:lpstr>
      <vt:lpstr>Why is Property So Important to Locke in Political thinking?    </vt:lpstr>
      <vt:lpstr>How Does Locke Embody The Enlightenment Thought?</vt:lpstr>
      <vt:lpstr>John Locke’s Influence</vt:lpstr>
      <vt:lpstr>Short Quotes </vt:lpstr>
      <vt:lpstr>Short Quotes  </vt:lpstr>
      <vt:lpstr>PowerPoint Presentation</vt:lpstr>
      <vt:lpstr>Montesquieu</vt:lpstr>
      <vt:lpstr>Thesis Statement</vt:lpstr>
      <vt:lpstr>Short Bio</vt:lpstr>
      <vt:lpstr>Information</vt:lpstr>
      <vt:lpstr>Continued Info</vt:lpstr>
      <vt:lpstr>PowerPoint Presentation</vt:lpstr>
      <vt:lpstr>Inspiration</vt:lpstr>
      <vt:lpstr>Montesquieu</vt:lpstr>
      <vt:lpstr>Thesis Statement</vt:lpstr>
      <vt:lpstr>Short Bio</vt:lpstr>
      <vt:lpstr>Information</vt:lpstr>
      <vt:lpstr>Continued Info</vt:lpstr>
      <vt:lpstr>PowerPoint Presentation</vt:lpstr>
      <vt:lpstr>Inspiration</vt:lpstr>
      <vt:lpstr>The Separation Of Powers</vt:lpstr>
      <vt:lpstr>Continued Separation of Powers</vt:lpstr>
      <vt:lpstr>PowerPoint Presentation</vt:lpstr>
      <vt:lpstr>View on Slavery </vt:lpstr>
      <vt:lpstr>   How Does He Embody Enlightenment Thought? </vt:lpstr>
      <vt:lpstr>What is the legacy and impact of the philosopher?</vt:lpstr>
      <vt:lpstr>The Separation Of Powers</vt:lpstr>
      <vt:lpstr>Continued Separation of Powers</vt:lpstr>
      <vt:lpstr>PowerPoint Presentation</vt:lpstr>
      <vt:lpstr>View on Slavery </vt:lpstr>
      <vt:lpstr>   How Does He Embody Enlightenment Thought? </vt:lpstr>
      <vt:lpstr>What is the legacy and impact of the philosopher?</vt:lpstr>
      <vt:lpstr>Voltaire</vt:lpstr>
      <vt:lpstr>Thesis: Why was Voltaire enlightened? </vt:lpstr>
      <vt:lpstr>Who is Voltaire?</vt:lpstr>
      <vt:lpstr>What (events and people) Inspired Voltaire?</vt:lpstr>
      <vt:lpstr>Free Speech</vt:lpstr>
      <vt:lpstr>Free Speech Quote</vt:lpstr>
      <vt:lpstr>Free Religion</vt:lpstr>
      <vt:lpstr>Quotes On Religion</vt:lpstr>
      <vt:lpstr>Government: Absolute Rule</vt:lpstr>
      <vt:lpstr>Separation of Church and state</vt:lpstr>
      <vt:lpstr>Quote on Separation of Church and state</vt:lpstr>
      <vt:lpstr>Fun Facts</vt:lpstr>
      <vt:lpstr>Bibliography</vt:lpstr>
      <vt:lpstr>Adam Smith and His Ideals</vt:lpstr>
      <vt:lpstr>Presentation table of contents</vt:lpstr>
      <vt:lpstr>Thesis Statement</vt:lpstr>
      <vt:lpstr>Basic biographical information about Adam Smith</vt:lpstr>
      <vt:lpstr>Arguments in The Wealth of Nations</vt:lpstr>
      <vt:lpstr>The division of labor</vt:lpstr>
      <vt:lpstr>The division of labor (continued)</vt:lpstr>
      <vt:lpstr>What is the invisible hand? How does it work?</vt:lpstr>
      <vt:lpstr>The introduction of GDP</vt:lpstr>
      <vt:lpstr>Smith’s arguments for the free market</vt:lpstr>
      <vt:lpstr>Arguments for the free market (continued)</vt:lpstr>
      <vt:lpstr>How/why he is an Enlightened thinker</vt:lpstr>
      <vt:lpstr>Adam Smith’s impact on the world</vt:lpstr>
      <vt:lpstr>Philosopher’s with similar ideals to Smtih’s</vt:lpstr>
      <vt:lpstr>Bibliography</vt:lpstr>
      <vt:lpstr>Conclusion</vt:lpstr>
      <vt:lpstr>Cesare Beccaria</vt:lpstr>
      <vt:lpstr>Table of contents</vt:lpstr>
      <vt:lpstr>Thesis Statement</vt:lpstr>
      <vt:lpstr>Introduction to Beccaria</vt:lpstr>
      <vt:lpstr>Central arguments</vt:lpstr>
      <vt:lpstr>punishment and torture </vt:lpstr>
      <vt:lpstr>Death Penalty</vt:lpstr>
      <vt:lpstr>Beccarias Theory</vt:lpstr>
      <vt:lpstr>How does he embody enlightenment?</vt:lpstr>
      <vt:lpstr>What is his legacy?</vt:lpstr>
      <vt:lpstr>Who did he inspire/get inspired by? </vt:lpstr>
      <vt:lpstr>How his ideas effect us today</vt:lpstr>
      <vt:lpstr>Sources </vt:lpstr>
      <vt:lpstr>Mary Wollstonecraft 27 April 1759 – 10 September 1797</vt:lpstr>
      <vt:lpstr>Thesis Statement</vt:lpstr>
      <vt:lpstr>PowerPoint Presentation</vt:lpstr>
      <vt:lpstr>The Vindication of the Rights of Men</vt:lpstr>
      <vt:lpstr>PowerPoint Presentation</vt:lpstr>
      <vt:lpstr>The Vindication of the Rights of Women </vt:lpstr>
      <vt:lpstr>Political Cartoon</vt:lpstr>
      <vt:lpstr>PowerPoint Presentation</vt:lpstr>
      <vt:lpstr>Concluding Slide</vt:lpstr>
      <vt:lpstr>Bibliography</vt:lpstr>
      <vt:lpstr>Thanks For Watching our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Jean-Jaques Rousseau</dc:title>
  <dc:creator>Teacher</dc:creator>
  <cp:lastModifiedBy>Teacher</cp:lastModifiedBy>
  <cp:revision>3</cp:revision>
  <dcterms:modified xsi:type="dcterms:W3CDTF">2015-12-09T10:47:53Z</dcterms:modified>
</cp:coreProperties>
</file>