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0" r:id="rId3"/>
    <p:sldId id="257" r:id="rId4"/>
    <p:sldId id="302" r:id="rId5"/>
    <p:sldId id="258" r:id="rId6"/>
    <p:sldId id="259" r:id="rId7"/>
    <p:sldId id="260" r:id="rId8"/>
    <p:sldId id="261" r:id="rId9"/>
    <p:sldId id="263" r:id="rId10"/>
    <p:sldId id="264" r:id="rId11"/>
    <p:sldId id="265" r:id="rId12"/>
    <p:sldId id="266" r:id="rId13"/>
    <p:sldId id="271" r:id="rId14"/>
    <p:sldId id="272" r:id="rId15"/>
    <p:sldId id="275" r:id="rId16"/>
    <p:sldId id="274" r:id="rId17"/>
    <p:sldId id="273" r:id="rId18"/>
    <p:sldId id="277" r:id="rId19"/>
    <p:sldId id="280" r:id="rId20"/>
    <p:sldId id="279" r:id="rId21"/>
    <p:sldId id="282" r:id="rId22"/>
    <p:sldId id="285" r:id="rId23"/>
    <p:sldId id="288" r:id="rId24"/>
    <p:sldId id="289" r:id="rId25"/>
    <p:sldId id="290" r:id="rId26"/>
    <p:sldId id="303" r:id="rId27"/>
    <p:sldId id="304" r:id="rId28"/>
    <p:sldId id="296" r:id="rId29"/>
    <p:sldId id="297" r:id="rId30"/>
    <p:sldId id="298" r:id="rId31"/>
    <p:sldId id="299"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A87F81-834E-4F60-9119-F52D2DA27F3D}" type="datetimeFigureOut">
              <a:rPr lang="en-US" smtClean="0"/>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4E304-954B-42DA-9313-0E1E911E6B01}" type="slidenum">
              <a:rPr lang="en-US" smtClean="0"/>
              <a:t>‹#›</a:t>
            </a:fld>
            <a:endParaRPr lang="en-US"/>
          </a:p>
        </p:txBody>
      </p:sp>
    </p:spTree>
    <p:extLst>
      <p:ext uri="{BB962C8B-B14F-4D97-AF65-F5344CB8AC3E}">
        <p14:creationId xmlns:p14="http://schemas.microsoft.com/office/powerpoint/2010/main" val="2458405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A87F81-834E-4F60-9119-F52D2DA27F3D}" type="datetimeFigureOut">
              <a:rPr lang="en-US" smtClean="0"/>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4E304-954B-42DA-9313-0E1E911E6B01}" type="slidenum">
              <a:rPr lang="en-US" smtClean="0"/>
              <a:t>‹#›</a:t>
            </a:fld>
            <a:endParaRPr lang="en-US"/>
          </a:p>
        </p:txBody>
      </p:sp>
    </p:spTree>
    <p:extLst>
      <p:ext uri="{BB962C8B-B14F-4D97-AF65-F5344CB8AC3E}">
        <p14:creationId xmlns:p14="http://schemas.microsoft.com/office/powerpoint/2010/main" val="3098419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A87F81-834E-4F60-9119-F52D2DA27F3D}" type="datetimeFigureOut">
              <a:rPr lang="en-US" smtClean="0"/>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4E304-954B-42DA-9313-0E1E911E6B01}" type="slidenum">
              <a:rPr lang="en-US" smtClean="0"/>
              <a:t>‹#›</a:t>
            </a:fld>
            <a:endParaRPr lang="en-US"/>
          </a:p>
        </p:txBody>
      </p:sp>
    </p:spTree>
    <p:extLst>
      <p:ext uri="{BB962C8B-B14F-4D97-AF65-F5344CB8AC3E}">
        <p14:creationId xmlns:p14="http://schemas.microsoft.com/office/powerpoint/2010/main" val="43977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A87F81-834E-4F60-9119-F52D2DA27F3D}" type="datetimeFigureOut">
              <a:rPr lang="en-US" smtClean="0"/>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4E304-954B-42DA-9313-0E1E911E6B01}" type="slidenum">
              <a:rPr lang="en-US" smtClean="0"/>
              <a:t>‹#›</a:t>
            </a:fld>
            <a:endParaRPr lang="en-US"/>
          </a:p>
        </p:txBody>
      </p:sp>
    </p:spTree>
    <p:extLst>
      <p:ext uri="{BB962C8B-B14F-4D97-AF65-F5344CB8AC3E}">
        <p14:creationId xmlns:p14="http://schemas.microsoft.com/office/powerpoint/2010/main" val="981527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A87F81-834E-4F60-9119-F52D2DA27F3D}" type="datetimeFigureOut">
              <a:rPr lang="en-US" smtClean="0"/>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4E304-954B-42DA-9313-0E1E911E6B01}" type="slidenum">
              <a:rPr lang="en-US" smtClean="0"/>
              <a:t>‹#›</a:t>
            </a:fld>
            <a:endParaRPr lang="en-US"/>
          </a:p>
        </p:txBody>
      </p:sp>
    </p:spTree>
    <p:extLst>
      <p:ext uri="{BB962C8B-B14F-4D97-AF65-F5344CB8AC3E}">
        <p14:creationId xmlns:p14="http://schemas.microsoft.com/office/powerpoint/2010/main" val="2129484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A87F81-834E-4F60-9119-F52D2DA27F3D}" type="datetimeFigureOut">
              <a:rPr lang="en-US" smtClean="0"/>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4E304-954B-42DA-9313-0E1E911E6B01}" type="slidenum">
              <a:rPr lang="en-US" smtClean="0"/>
              <a:t>‹#›</a:t>
            </a:fld>
            <a:endParaRPr lang="en-US"/>
          </a:p>
        </p:txBody>
      </p:sp>
    </p:spTree>
    <p:extLst>
      <p:ext uri="{BB962C8B-B14F-4D97-AF65-F5344CB8AC3E}">
        <p14:creationId xmlns:p14="http://schemas.microsoft.com/office/powerpoint/2010/main" val="3876893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A87F81-834E-4F60-9119-F52D2DA27F3D}" type="datetimeFigureOut">
              <a:rPr lang="en-US" smtClean="0"/>
              <a:t>10/23/2015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84E304-954B-42DA-9313-0E1E911E6B01}" type="slidenum">
              <a:rPr lang="en-US" smtClean="0"/>
              <a:t>‹#›</a:t>
            </a:fld>
            <a:endParaRPr lang="en-US"/>
          </a:p>
        </p:txBody>
      </p:sp>
    </p:spTree>
    <p:extLst>
      <p:ext uri="{BB962C8B-B14F-4D97-AF65-F5344CB8AC3E}">
        <p14:creationId xmlns:p14="http://schemas.microsoft.com/office/powerpoint/2010/main" val="2502601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A87F81-834E-4F60-9119-F52D2DA27F3D}" type="datetimeFigureOut">
              <a:rPr lang="en-US" smtClean="0"/>
              <a:t>10/23/2015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84E304-954B-42DA-9313-0E1E911E6B01}" type="slidenum">
              <a:rPr lang="en-US" smtClean="0"/>
              <a:t>‹#›</a:t>
            </a:fld>
            <a:endParaRPr lang="en-US"/>
          </a:p>
        </p:txBody>
      </p:sp>
    </p:spTree>
    <p:extLst>
      <p:ext uri="{BB962C8B-B14F-4D97-AF65-F5344CB8AC3E}">
        <p14:creationId xmlns:p14="http://schemas.microsoft.com/office/powerpoint/2010/main" val="683675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A87F81-834E-4F60-9119-F52D2DA27F3D}" type="datetimeFigureOut">
              <a:rPr lang="en-US" smtClean="0"/>
              <a:t>10/23/2015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84E304-954B-42DA-9313-0E1E911E6B01}" type="slidenum">
              <a:rPr lang="en-US" smtClean="0"/>
              <a:t>‹#›</a:t>
            </a:fld>
            <a:endParaRPr lang="en-US"/>
          </a:p>
        </p:txBody>
      </p:sp>
    </p:spTree>
    <p:extLst>
      <p:ext uri="{BB962C8B-B14F-4D97-AF65-F5344CB8AC3E}">
        <p14:creationId xmlns:p14="http://schemas.microsoft.com/office/powerpoint/2010/main" val="3694049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A87F81-834E-4F60-9119-F52D2DA27F3D}" type="datetimeFigureOut">
              <a:rPr lang="en-US" smtClean="0"/>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4E304-954B-42DA-9313-0E1E911E6B01}" type="slidenum">
              <a:rPr lang="en-US" smtClean="0"/>
              <a:t>‹#›</a:t>
            </a:fld>
            <a:endParaRPr lang="en-US"/>
          </a:p>
        </p:txBody>
      </p:sp>
    </p:spTree>
    <p:extLst>
      <p:ext uri="{BB962C8B-B14F-4D97-AF65-F5344CB8AC3E}">
        <p14:creationId xmlns:p14="http://schemas.microsoft.com/office/powerpoint/2010/main" val="410393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A87F81-834E-4F60-9119-F52D2DA27F3D}" type="datetimeFigureOut">
              <a:rPr lang="en-US" smtClean="0"/>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4E304-954B-42DA-9313-0E1E911E6B01}" type="slidenum">
              <a:rPr lang="en-US" smtClean="0"/>
              <a:t>‹#›</a:t>
            </a:fld>
            <a:endParaRPr lang="en-US"/>
          </a:p>
        </p:txBody>
      </p:sp>
    </p:spTree>
    <p:extLst>
      <p:ext uri="{BB962C8B-B14F-4D97-AF65-F5344CB8AC3E}">
        <p14:creationId xmlns:p14="http://schemas.microsoft.com/office/powerpoint/2010/main" val="126832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A87F81-834E-4F60-9119-F52D2DA27F3D}" type="datetimeFigureOut">
              <a:rPr lang="en-US" smtClean="0"/>
              <a:t>10/23/2015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4E304-954B-42DA-9313-0E1E911E6B01}" type="slidenum">
              <a:rPr lang="en-US" smtClean="0"/>
              <a:t>‹#›</a:t>
            </a:fld>
            <a:endParaRPr lang="en-US"/>
          </a:p>
        </p:txBody>
      </p:sp>
    </p:spTree>
    <p:extLst>
      <p:ext uri="{BB962C8B-B14F-4D97-AF65-F5344CB8AC3E}">
        <p14:creationId xmlns:p14="http://schemas.microsoft.com/office/powerpoint/2010/main" val="31345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accent1">
                <a:lumMod val="5000"/>
                <a:lumOff val="95000"/>
              </a:schemeClr>
            </a:gs>
            <a:gs pos="69000">
              <a:schemeClr val="accent1">
                <a:lumMod val="45000"/>
                <a:lumOff val="55000"/>
              </a:schemeClr>
            </a:gs>
            <a:gs pos="86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53428"/>
            <a:ext cx="9144000" cy="2387600"/>
          </a:xfrm>
        </p:spPr>
        <p:txBody>
          <a:bodyPr>
            <a:noAutofit/>
          </a:bodyPr>
          <a:lstStyle/>
          <a:p>
            <a:r>
              <a:rPr lang="en-US" sz="4000" b="1" dirty="0" smtClean="0"/>
              <a:t/>
            </a:r>
            <a:br>
              <a:rPr lang="en-US" sz="4000" b="1" dirty="0" smtClean="0"/>
            </a:br>
            <a:r>
              <a:rPr lang="en-US" sz="4000" b="1" dirty="0"/>
              <a:t/>
            </a:r>
            <a:br>
              <a:rPr lang="en-US" sz="4000" b="1" dirty="0"/>
            </a:br>
            <a:r>
              <a:rPr lang="en-US" sz="4000" b="1" dirty="0" smtClean="0"/>
              <a:t/>
            </a:r>
            <a:br>
              <a:rPr lang="en-US" sz="4000" b="1" dirty="0" smtClean="0"/>
            </a:br>
            <a:r>
              <a:rPr lang="en-US" sz="4000" b="1" dirty="0"/>
              <a:t/>
            </a:r>
            <a:br>
              <a:rPr lang="en-US" sz="4000" b="1" dirty="0"/>
            </a:br>
            <a:r>
              <a:rPr lang="en-US" sz="4000" b="1" dirty="0" smtClean="0"/>
              <a:t/>
            </a:r>
            <a:br>
              <a:rPr lang="en-US" sz="4000" b="1" dirty="0" smtClean="0"/>
            </a:br>
            <a:r>
              <a:rPr lang="en-US" sz="4000" b="1" dirty="0"/>
              <a:t/>
            </a:r>
            <a:br>
              <a:rPr lang="en-US" sz="4000" b="1" dirty="0"/>
            </a:br>
            <a:r>
              <a:rPr lang="en-US" sz="4000" b="1" dirty="0" smtClean="0"/>
              <a:t>The Enlightenment: </a:t>
            </a:r>
            <a:br>
              <a:rPr lang="en-US" sz="4000" b="1" dirty="0" smtClean="0"/>
            </a:br>
            <a:r>
              <a:rPr lang="en-US" sz="4000" b="1" dirty="0" smtClean="0"/>
              <a:t>Constructing a New Paradigm of Man and Society </a:t>
            </a:r>
            <a:br>
              <a:rPr lang="en-US" sz="4000" b="1" dirty="0" smtClean="0"/>
            </a:br>
            <a:r>
              <a:rPr lang="en-US" sz="4000" b="1" dirty="0"/>
              <a:t/>
            </a:r>
            <a:br>
              <a:rPr lang="en-US" sz="4000" b="1" dirty="0"/>
            </a:br>
            <a:endParaRPr lang="en-US" sz="4000" b="1" dirty="0"/>
          </a:p>
        </p:txBody>
      </p:sp>
      <p:sp>
        <p:nvSpPr>
          <p:cNvPr id="3" name="Subtitle 2"/>
          <p:cNvSpPr>
            <a:spLocks noGrp="1"/>
          </p:cNvSpPr>
          <p:nvPr>
            <p:ph type="subTitle" idx="1"/>
          </p:nvPr>
        </p:nvSpPr>
        <p:spPr>
          <a:xfrm>
            <a:off x="1524000" y="4439165"/>
            <a:ext cx="9144000" cy="1655762"/>
          </a:xfrm>
        </p:spPr>
        <p:txBody>
          <a:bodyPr>
            <a:normAutofit/>
          </a:bodyPr>
          <a:lstStyle/>
          <a:p>
            <a:r>
              <a:rPr lang="en-US" sz="2800" dirty="0" smtClean="0">
                <a:solidFill>
                  <a:srgbClr val="7030A0"/>
                </a:solidFill>
              </a:rPr>
              <a:t>Mr. Daniel Lazar</a:t>
            </a:r>
            <a:endParaRPr lang="en-US" sz="2800" dirty="0">
              <a:solidFill>
                <a:srgbClr val="7030A0"/>
              </a:solidFill>
            </a:endParaRPr>
          </a:p>
        </p:txBody>
      </p:sp>
    </p:spTree>
    <p:extLst>
      <p:ext uri="{BB962C8B-B14F-4D97-AF65-F5344CB8AC3E}">
        <p14:creationId xmlns:p14="http://schemas.microsoft.com/office/powerpoint/2010/main" val="771446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accent1">
                <a:lumMod val="5000"/>
                <a:lumOff val="95000"/>
              </a:schemeClr>
            </a:gs>
            <a:gs pos="69000">
              <a:schemeClr val="accent1">
                <a:lumMod val="45000"/>
                <a:lumOff val="55000"/>
              </a:schemeClr>
            </a:gs>
            <a:gs pos="86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 in the State of Nature</a:t>
            </a:r>
            <a:endParaRPr lang="en-US" dirty="0"/>
          </a:p>
        </p:txBody>
      </p:sp>
      <p:sp>
        <p:nvSpPr>
          <p:cNvPr id="3" name="Content Placeholder 2"/>
          <p:cNvSpPr>
            <a:spLocks noGrp="1"/>
          </p:cNvSpPr>
          <p:nvPr>
            <p:ph idx="1"/>
          </p:nvPr>
        </p:nvSpPr>
        <p:spPr/>
        <p:txBody>
          <a:bodyPr/>
          <a:lstStyle/>
          <a:p>
            <a:pPr marL="0" indent="0">
              <a:buNone/>
            </a:pPr>
            <a:r>
              <a:rPr lang="en-US" dirty="0"/>
              <a:t>"Man being, by nature all free, equal, and independent, no one can be put out of his state </a:t>
            </a:r>
            <a:r>
              <a:rPr lang="en-US" dirty="0" smtClean="0"/>
              <a:t>of nature </a:t>
            </a:r>
            <a:r>
              <a:rPr lang="en-US" dirty="0"/>
              <a:t>and subjected to the political will of another without his own consent, which is done by agreeing with other men, to join and unite into a </a:t>
            </a:r>
            <a:r>
              <a:rPr lang="en-US" dirty="0" smtClean="0"/>
              <a:t>community (</a:t>
            </a:r>
            <a:r>
              <a:rPr lang="en-US" dirty="0"/>
              <a:t>social contract) for their enjoyment of their personal properties</a:t>
            </a:r>
            <a:r>
              <a:rPr lang="en-US" dirty="0" smtClean="0"/>
              <a:t>.”</a:t>
            </a:r>
          </a:p>
          <a:p>
            <a:endParaRPr lang="en-US" dirty="0"/>
          </a:p>
          <a:p>
            <a:pPr marL="0" indent="0">
              <a:buNone/>
            </a:pPr>
            <a:r>
              <a:rPr lang="en-US" dirty="0" smtClean="0"/>
              <a:t>							-John Locke</a:t>
            </a:r>
          </a:p>
        </p:txBody>
      </p:sp>
    </p:spTree>
    <p:extLst>
      <p:ext uri="{BB962C8B-B14F-4D97-AF65-F5344CB8AC3E}">
        <p14:creationId xmlns:p14="http://schemas.microsoft.com/office/powerpoint/2010/main" val="2826590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accent1">
                <a:lumMod val="5000"/>
                <a:lumOff val="95000"/>
              </a:schemeClr>
            </a:gs>
            <a:gs pos="69000">
              <a:schemeClr val="accent1">
                <a:lumMod val="45000"/>
                <a:lumOff val="55000"/>
              </a:schemeClr>
            </a:gs>
            <a:gs pos="86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 in the State of Nature</a:t>
            </a: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dirty="0"/>
              <a:t>fewer rules the better. "The best society is the society that governs the least." </a:t>
            </a:r>
            <a:endParaRPr lang="en-US" dirty="0" smtClean="0"/>
          </a:p>
          <a:p>
            <a:r>
              <a:rPr lang="en-US" dirty="0" smtClean="0"/>
              <a:t>A </a:t>
            </a:r>
            <a:r>
              <a:rPr lang="en-US" dirty="0"/>
              <a:t>valid social contract will preserve, in a sense, the original state of nature as much as </a:t>
            </a:r>
            <a:r>
              <a:rPr lang="en-US" dirty="0" smtClean="0"/>
              <a:t>possible.. </a:t>
            </a:r>
            <a:r>
              <a:rPr lang="en-US" dirty="0"/>
              <a:t>Hence the social contract was to protect </a:t>
            </a:r>
            <a:r>
              <a:rPr lang="en-US" dirty="0" smtClean="0"/>
              <a:t>"</a:t>
            </a:r>
            <a:r>
              <a:rPr lang="en-US" b="1" dirty="0" smtClean="0">
                <a:solidFill>
                  <a:srgbClr val="FF0000"/>
                </a:solidFill>
              </a:rPr>
              <a:t>life, liberty, and property </a:t>
            </a:r>
            <a:r>
              <a:rPr lang="en-US" dirty="0" smtClean="0"/>
              <a:t>"— </a:t>
            </a:r>
            <a:r>
              <a:rPr lang="en-US" dirty="0"/>
              <a:t>the Enlightenment secular trinity</a:t>
            </a:r>
            <a:r>
              <a:rPr lang="en-US" dirty="0" smtClean="0"/>
              <a:t>.</a:t>
            </a:r>
          </a:p>
          <a:p>
            <a:pPr lvl="1"/>
            <a:r>
              <a:rPr lang="en-US" dirty="0" smtClean="0"/>
              <a:t>Do </a:t>
            </a:r>
            <a:r>
              <a:rPr lang="en-US" dirty="0"/>
              <a:t>these institutions as they presently exist promote life, liberty, and the pursuit of happiness</a:t>
            </a:r>
            <a:r>
              <a:rPr lang="en-US" dirty="0" smtClean="0"/>
              <a:t>? </a:t>
            </a:r>
            <a:r>
              <a:rPr lang="en-US" dirty="0"/>
              <a:t>If they do not serve well these ideals, they should be significantly modified, reformed, or even abolished.</a:t>
            </a:r>
            <a:endParaRPr lang="en-US" dirty="0" smtClean="0"/>
          </a:p>
          <a:p>
            <a:r>
              <a:rPr lang="en-US" dirty="0" smtClean="0"/>
              <a:t>Even the best religion should “govern least”: </a:t>
            </a:r>
            <a:r>
              <a:rPr lang="en-US" dirty="0"/>
              <a:t>"To worship God and to leave every other man free to worship Him in his own way— this is my religion." </a:t>
            </a:r>
            <a:r>
              <a:rPr lang="en-US" dirty="0" smtClean="0"/>
              <a:t>(Voltaire)</a:t>
            </a:r>
            <a:endParaRPr lang="en-US" dirty="0"/>
          </a:p>
        </p:txBody>
      </p:sp>
    </p:spTree>
    <p:extLst>
      <p:ext uri="{BB962C8B-B14F-4D97-AF65-F5344CB8AC3E}">
        <p14:creationId xmlns:p14="http://schemas.microsoft.com/office/powerpoint/2010/main" val="1071064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accent1">
                <a:lumMod val="5000"/>
                <a:lumOff val="95000"/>
              </a:schemeClr>
            </a:gs>
            <a:gs pos="69000">
              <a:schemeClr val="accent1">
                <a:lumMod val="45000"/>
                <a:lumOff val="55000"/>
              </a:schemeClr>
            </a:gs>
            <a:gs pos="86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 in the State of Nature</a:t>
            </a:r>
            <a:endParaRPr lang="en-US" dirty="0"/>
          </a:p>
        </p:txBody>
      </p:sp>
      <p:sp>
        <p:nvSpPr>
          <p:cNvPr id="3" name="Content Placeholder 2"/>
          <p:cNvSpPr>
            <a:spLocks noGrp="1"/>
          </p:cNvSpPr>
          <p:nvPr>
            <p:ph idx="1"/>
          </p:nvPr>
        </p:nvSpPr>
        <p:spPr/>
        <p:txBody>
          <a:bodyPr/>
          <a:lstStyle/>
          <a:p>
            <a:pPr marL="0" indent="0">
              <a:buNone/>
            </a:pPr>
            <a:r>
              <a:rPr lang="en-US" sz="3600" dirty="0" smtClean="0"/>
              <a:t>“Man </a:t>
            </a:r>
            <a:r>
              <a:rPr lang="en-US" sz="3600" dirty="0"/>
              <a:t>is not born wicked; he becomes so in the same way that he becomes sick</a:t>
            </a:r>
            <a:r>
              <a:rPr lang="en-US" sz="3600" dirty="0" smtClean="0"/>
              <a:t>.”</a:t>
            </a:r>
          </a:p>
          <a:p>
            <a:pPr marL="0" indent="0">
              <a:buNone/>
            </a:pPr>
            <a:endParaRPr lang="en-US" dirty="0"/>
          </a:p>
          <a:p>
            <a:pPr marL="0" indent="0">
              <a:buNone/>
            </a:pPr>
            <a:r>
              <a:rPr lang="en-US" dirty="0" smtClean="0"/>
              <a:t>						-Voltaire </a:t>
            </a:r>
            <a:endParaRPr lang="en-US" dirty="0"/>
          </a:p>
        </p:txBody>
      </p:sp>
    </p:spTree>
    <p:extLst>
      <p:ext uri="{BB962C8B-B14F-4D97-AF65-F5344CB8AC3E}">
        <p14:creationId xmlns:p14="http://schemas.microsoft.com/office/powerpoint/2010/main" val="4174741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accent1">
                <a:lumMod val="5000"/>
                <a:lumOff val="95000"/>
              </a:schemeClr>
            </a:gs>
            <a:gs pos="69000">
              <a:schemeClr val="accent1">
                <a:lumMod val="45000"/>
                <a:lumOff val="55000"/>
              </a:schemeClr>
            </a:gs>
            <a:gs pos="86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Enlightened Governance </a:t>
            </a:r>
            <a:endParaRPr lang="en-US" dirty="0"/>
          </a:p>
        </p:txBody>
      </p:sp>
      <p:sp>
        <p:nvSpPr>
          <p:cNvPr id="3" name="Content Placeholder 2"/>
          <p:cNvSpPr>
            <a:spLocks noGrp="1"/>
          </p:cNvSpPr>
          <p:nvPr>
            <p:ph idx="1"/>
          </p:nvPr>
        </p:nvSpPr>
        <p:spPr/>
        <p:txBody>
          <a:bodyPr>
            <a:normAutofit/>
          </a:bodyPr>
          <a:lstStyle/>
          <a:p>
            <a:r>
              <a:rPr lang="en-US" dirty="0"/>
              <a:t>Enlightenment thinkers </a:t>
            </a:r>
            <a:r>
              <a:rPr lang="en-US" dirty="0" smtClean="0"/>
              <a:t>did </a:t>
            </a:r>
            <a:r>
              <a:rPr lang="en-US" dirty="0"/>
              <a:t>not believe </a:t>
            </a:r>
            <a:r>
              <a:rPr lang="en-US" dirty="0" smtClean="0"/>
              <a:t>divine right. </a:t>
            </a:r>
            <a:r>
              <a:rPr lang="en-US" dirty="0"/>
              <a:t>So where </a:t>
            </a:r>
            <a:r>
              <a:rPr lang="en-US" dirty="0" smtClean="0"/>
              <a:t>should governmental </a:t>
            </a:r>
            <a:r>
              <a:rPr lang="en-US" dirty="0"/>
              <a:t>authority come from? </a:t>
            </a:r>
            <a:endParaRPr lang="en-US" dirty="0" smtClean="0"/>
          </a:p>
          <a:p>
            <a:pPr lvl="1"/>
            <a:r>
              <a:rPr lang="en-US" sz="2800" dirty="0" smtClean="0"/>
              <a:t>power </a:t>
            </a:r>
            <a:r>
              <a:rPr lang="en-US" sz="2800" dirty="0"/>
              <a:t>is derived </a:t>
            </a:r>
            <a:r>
              <a:rPr lang="en-US" sz="2800" b="1" dirty="0">
                <a:solidFill>
                  <a:srgbClr val="FF0000"/>
                </a:solidFill>
              </a:rPr>
              <a:t>from the </a:t>
            </a:r>
            <a:r>
              <a:rPr lang="en-US" sz="2800" b="1" dirty="0" smtClean="0">
                <a:solidFill>
                  <a:srgbClr val="FF0000"/>
                </a:solidFill>
              </a:rPr>
              <a:t>people</a:t>
            </a:r>
          </a:p>
          <a:p>
            <a:pPr lvl="1"/>
            <a:r>
              <a:rPr lang="en-US" sz="2800" dirty="0" smtClean="0"/>
              <a:t>the </a:t>
            </a:r>
            <a:r>
              <a:rPr lang="en-US" sz="2800" dirty="0"/>
              <a:t>establishment of government is a </a:t>
            </a:r>
            <a:r>
              <a:rPr lang="en-US" sz="2800" b="1" dirty="0">
                <a:solidFill>
                  <a:srgbClr val="FF0000"/>
                </a:solidFill>
              </a:rPr>
              <a:t>contract</a:t>
            </a:r>
            <a:r>
              <a:rPr lang="en-US" sz="2800" b="1" dirty="0"/>
              <a:t> </a:t>
            </a:r>
            <a:r>
              <a:rPr lang="en-US" sz="2800" dirty="0"/>
              <a:t>between the governed and those who govern. </a:t>
            </a:r>
            <a:endParaRPr lang="en-US" sz="2800" dirty="0" smtClean="0"/>
          </a:p>
          <a:p>
            <a:pPr lvl="1"/>
            <a:endParaRPr lang="en-US" sz="2800" dirty="0" smtClean="0"/>
          </a:p>
          <a:p>
            <a:endParaRPr lang="en-US" dirty="0"/>
          </a:p>
        </p:txBody>
      </p:sp>
    </p:spTree>
    <p:extLst>
      <p:ext uri="{BB962C8B-B14F-4D97-AF65-F5344CB8AC3E}">
        <p14:creationId xmlns:p14="http://schemas.microsoft.com/office/powerpoint/2010/main" val="690607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accent1">
                <a:lumMod val="5000"/>
                <a:lumOff val="95000"/>
              </a:schemeClr>
            </a:gs>
            <a:gs pos="69000">
              <a:schemeClr val="accent1">
                <a:lumMod val="45000"/>
                <a:lumOff val="55000"/>
              </a:schemeClr>
            </a:gs>
            <a:gs pos="86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Enlightened Governance </a:t>
            </a:r>
            <a:endParaRPr lang="en-US" dirty="0"/>
          </a:p>
        </p:txBody>
      </p:sp>
      <p:sp>
        <p:nvSpPr>
          <p:cNvPr id="3" name="Content Placeholder 2"/>
          <p:cNvSpPr>
            <a:spLocks noGrp="1"/>
          </p:cNvSpPr>
          <p:nvPr>
            <p:ph idx="1"/>
          </p:nvPr>
        </p:nvSpPr>
        <p:spPr/>
        <p:txBody>
          <a:bodyPr/>
          <a:lstStyle/>
          <a:p>
            <a:r>
              <a:rPr lang="en-US" dirty="0" smtClean="0"/>
              <a:t>No consensus on Enlightened governance </a:t>
            </a:r>
          </a:p>
          <a:p>
            <a:pPr lvl="1"/>
            <a:r>
              <a:rPr lang="en-US" dirty="0" smtClean="0"/>
              <a:t>Voltaire </a:t>
            </a:r>
            <a:r>
              <a:rPr lang="en-US" dirty="0"/>
              <a:t>and Hobbes called for </a:t>
            </a:r>
            <a:r>
              <a:rPr lang="en-US" b="1" dirty="0" smtClean="0">
                <a:solidFill>
                  <a:srgbClr val="FF0000"/>
                </a:solidFill>
              </a:rPr>
              <a:t>enlightened </a:t>
            </a:r>
            <a:r>
              <a:rPr lang="en-US" b="1" dirty="0">
                <a:solidFill>
                  <a:srgbClr val="FF0000"/>
                </a:solidFill>
              </a:rPr>
              <a:t>despotism</a:t>
            </a:r>
            <a:r>
              <a:rPr lang="en-US" dirty="0"/>
              <a:t>. </a:t>
            </a:r>
            <a:endParaRPr lang="en-US" dirty="0" smtClean="0"/>
          </a:p>
          <a:p>
            <a:pPr lvl="1"/>
            <a:r>
              <a:rPr lang="en-US" dirty="0" smtClean="0"/>
              <a:t>Locke</a:t>
            </a:r>
            <a:r>
              <a:rPr lang="en-US" dirty="0"/>
              <a:t>, Jefferson, and Montesquieu argued for the </a:t>
            </a:r>
            <a:r>
              <a:rPr lang="en-US" b="1" dirty="0">
                <a:solidFill>
                  <a:srgbClr val="FF0000"/>
                </a:solidFill>
              </a:rPr>
              <a:t>separation of </a:t>
            </a:r>
            <a:r>
              <a:rPr lang="en-US" b="1" dirty="0" smtClean="0">
                <a:solidFill>
                  <a:srgbClr val="FF0000"/>
                </a:solidFill>
              </a:rPr>
              <a:t>powers </a:t>
            </a:r>
            <a:r>
              <a:rPr lang="en-US" dirty="0"/>
              <a:t>and constitutional </a:t>
            </a:r>
            <a:r>
              <a:rPr lang="en-US" b="1" dirty="0">
                <a:solidFill>
                  <a:srgbClr val="FF0000"/>
                </a:solidFill>
              </a:rPr>
              <a:t>checks </a:t>
            </a:r>
            <a:r>
              <a:rPr lang="en-US" b="1" dirty="0" smtClean="0">
                <a:solidFill>
                  <a:srgbClr val="FF0000"/>
                </a:solidFill>
              </a:rPr>
              <a:t>and balances </a:t>
            </a:r>
          </a:p>
          <a:p>
            <a:pPr lvl="1"/>
            <a:r>
              <a:rPr lang="en-US" dirty="0" smtClean="0"/>
              <a:t>Rousseau</a:t>
            </a:r>
            <a:r>
              <a:rPr lang="en-US" dirty="0"/>
              <a:t>, the most radical </a:t>
            </a:r>
            <a:r>
              <a:rPr lang="en-US" dirty="0" smtClean="0"/>
              <a:t>among them, argued </a:t>
            </a:r>
            <a:r>
              <a:rPr lang="en-US" dirty="0"/>
              <a:t>that </a:t>
            </a:r>
            <a:r>
              <a:rPr lang="en-US" b="1" dirty="0">
                <a:solidFill>
                  <a:srgbClr val="FF0000"/>
                </a:solidFill>
              </a:rPr>
              <a:t>democracy</a:t>
            </a:r>
            <a:r>
              <a:rPr lang="en-US" dirty="0"/>
              <a:t> was the most suitable form of government, for it would allow all citizens to equally participate in promoting the </a:t>
            </a:r>
            <a:r>
              <a:rPr lang="en-US" b="1" dirty="0"/>
              <a:t>"</a:t>
            </a:r>
            <a:r>
              <a:rPr lang="en-US" b="1" dirty="0">
                <a:solidFill>
                  <a:srgbClr val="FF0000"/>
                </a:solidFill>
              </a:rPr>
              <a:t>general </a:t>
            </a:r>
            <a:r>
              <a:rPr lang="en-US" b="1" dirty="0" smtClean="0">
                <a:solidFill>
                  <a:srgbClr val="FF0000"/>
                </a:solidFill>
              </a:rPr>
              <a:t>will</a:t>
            </a:r>
            <a:r>
              <a:rPr lang="en-US" b="1" dirty="0" smtClean="0"/>
              <a:t>"</a:t>
            </a:r>
            <a:endParaRPr lang="en-US" b="1" dirty="0"/>
          </a:p>
          <a:p>
            <a:endParaRPr lang="en-US" dirty="0"/>
          </a:p>
        </p:txBody>
      </p:sp>
    </p:spTree>
    <p:extLst>
      <p:ext uri="{BB962C8B-B14F-4D97-AF65-F5344CB8AC3E}">
        <p14:creationId xmlns:p14="http://schemas.microsoft.com/office/powerpoint/2010/main" val="2246765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accent1">
                <a:lumMod val="5000"/>
                <a:lumOff val="95000"/>
              </a:schemeClr>
            </a:gs>
            <a:gs pos="69000">
              <a:schemeClr val="accent1">
                <a:lumMod val="45000"/>
                <a:lumOff val="55000"/>
              </a:schemeClr>
            </a:gs>
            <a:gs pos="86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Enlightened Governance </a:t>
            </a:r>
            <a:endParaRPr lang="en-US" dirty="0"/>
          </a:p>
        </p:txBody>
      </p:sp>
      <p:sp>
        <p:nvSpPr>
          <p:cNvPr id="3" name="Content Placeholder 2"/>
          <p:cNvSpPr>
            <a:spLocks noGrp="1"/>
          </p:cNvSpPr>
          <p:nvPr>
            <p:ph idx="1"/>
          </p:nvPr>
        </p:nvSpPr>
        <p:spPr/>
        <p:txBody>
          <a:bodyPr/>
          <a:lstStyle/>
          <a:p>
            <a:pPr marL="0" indent="0">
              <a:buNone/>
            </a:pPr>
            <a:r>
              <a:rPr lang="en-US" dirty="0" smtClean="0"/>
              <a:t>“We </a:t>
            </a:r>
            <a:r>
              <a:rPr lang="en-US" dirty="0"/>
              <a:t>each of us place, in common, his person and all his power under the supreme direction of the General Will; and we receive into the body-politic each member as an indivisible part of the whole...In this form of association the person and property of each individual, while united with all, shall obey only himself, and remain free</a:t>
            </a:r>
            <a:r>
              <a:rPr lang="en-US" dirty="0" smtClean="0"/>
              <a:t>...”</a:t>
            </a:r>
            <a:endParaRPr lang="en-US" dirty="0"/>
          </a:p>
          <a:p>
            <a:pPr marL="0" indent="0">
              <a:buNone/>
            </a:pPr>
            <a:endParaRPr lang="en-US" dirty="0" smtClean="0"/>
          </a:p>
          <a:p>
            <a:pPr marL="0" indent="0">
              <a:buNone/>
            </a:pPr>
            <a:r>
              <a:rPr lang="en-US" dirty="0"/>
              <a:t>	</a:t>
            </a:r>
            <a:r>
              <a:rPr lang="en-US" dirty="0" smtClean="0"/>
              <a:t>			-John Jacques Rousseau</a:t>
            </a:r>
            <a:r>
              <a:rPr lang="en-US" dirty="0"/>
              <a:t>, </a:t>
            </a:r>
            <a:r>
              <a:rPr lang="en-US" i="1" dirty="0" smtClean="0"/>
              <a:t>The </a:t>
            </a:r>
            <a:r>
              <a:rPr lang="en-US" i="1" dirty="0"/>
              <a:t>Social Contract	</a:t>
            </a:r>
            <a:endParaRPr lang="en-US" dirty="0"/>
          </a:p>
          <a:p>
            <a:endParaRPr lang="en-US" dirty="0"/>
          </a:p>
        </p:txBody>
      </p:sp>
    </p:spTree>
    <p:extLst>
      <p:ext uri="{BB962C8B-B14F-4D97-AF65-F5344CB8AC3E}">
        <p14:creationId xmlns:p14="http://schemas.microsoft.com/office/powerpoint/2010/main" val="2125512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accent1">
                <a:lumMod val="5000"/>
                <a:lumOff val="95000"/>
              </a:schemeClr>
            </a:gs>
            <a:gs pos="69000">
              <a:schemeClr val="accent1">
                <a:lumMod val="45000"/>
                <a:lumOff val="55000"/>
              </a:schemeClr>
            </a:gs>
            <a:gs pos="86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Enlightened Governance </a:t>
            </a:r>
            <a:endParaRPr lang="en-US" dirty="0"/>
          </a:p>
        </p:txBody>
      </p:sp>
      <p:sp>
        <p:nvSpPr>
          <p:cNvPr id="3" name="Content Placeholder 2"/>
          <p:cNvSpPr>
            <a:spLocks noGrp="1"/>
          </p:cNvSpPr>
          <p:nvPr>
            <p:ph idx="1"/>
          </p:nvPr>
        </p:nvSpPr>
        <p:spPr/>
        <p:txBody>
          <a:bodyPr/>
          <a:lstStyle/>
          <a:p>
            <a:pPr marL="0" indent="0">
              <a:buNone/>
            </a:pPr>
            <a:r>
              <a:rPr lang="en-US" dirty="0" smtClean="0"/>
              <a:t>“Man </a:t>
            </a:r>
            <a:r>
              <a:rPr lang="en-US" dirty="0"/>
              <a:t>being, by nature all free, equal and independent, no one can be put out of this state and subjected to the political will of another without his own consent, which is done by agreeing with other men, to join and unite into a community for their enjoyment of their personal properties</a:t>
            </a:r>
            <a:r>
              <a:rPr lang="en-US" dirty="0" smtClean="0"/>
              <a:t>...”</a:t>
            </a:r>
          </a:p>
          <a:p>
            <a:pPr marL="0" indent="0">
              <a:buNone/>
            </a:pPr>
            <a:endParaRPr lang="en-US" dirty="0"/>
          </a:p>
          <a:p>
            <a:pPr marL="0" indent="0">
              <a:buNone/>
            </a:pPr>
            <a:r>
              <a:rPr lang="en-US" dirty="0" smtClean="0"/>
              <a:t>				-John </a:t>
            </a:r>
            <a:r>
              <a:rPr lang="en-US" dirty="0"/>
              <a:t>Locke, </a:t>
            </a:r>
            <a:r>
              <a:rPr lang="en-US" i="1" dirty="0"/>
              <a:t>Two Treatises on Government</a:t>
            </a:r>
            <a:endParaRPr lang="en-US" dirty="0"/>
          </a:p>
          <a:p>
            <a:endParaRPr lang="en-US" dirty="0"/>
          </a:p>
        </p:txBody>
      </p:sp>
    </p:spTree>
    <p:extLst>
      <p:ext uri="{BB962C8B-B14F-4D97-AF65-F5344CB8AC3E}">
        <p14:creationId xmlns:p14="http://schemas.microsoft.com/office/powerpoint/2010/main" val="745017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accent1">
                <a:lumMod val="5000"/>
                <a:lumOff val="95000"/>
              </a:schemeClr>
            </a:gs>
            <a:gs pos="69000">
              <a:schemeClr val="accent1">
                <a:lumMod val="45000"/>
                <a:lumOff val="55000"/>
              </a:schemeClr>
            </a:gs>
            <a:gs pos="86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Enlightened Governance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“When in the course of human events, it becomes necessary for one people to dissolve the political bonds which have connected them with another, and to assume among the powers of the earth, the separate and equal station to which the laws of nature and nature's God entitled them...We hold these truths to be self-evident, that all men are created equal, that they are endowed by their Creator with certain inalienable Rights, that among these are Life, Liberty and the pursuit of Happiness. That to secure these rights, governments are instituted among men, deriving their just powers from the consent of the governed. That whenever any form of government becomes destructive of these ends, it is the right of the people to alter or to abolish it, and to institute new government, laying its foundation on such principles and organizing its powers in such form, as to them shall seem most likely to effect their safety and happiness.”</a:t>
            </a:r>
          </a:p>
          <a:p>
            <a:pPr marL="0" indent="0">
              <a:buNone/>
            </a:pPr>
            <a:r>
              <a:rPr lang="en-US" dirty="0" smtClean="0"/>
              <a:t>				-Thomas Jefferson, </a:t>
            </a:r>
            <a:r>
              <a:rPr lang="en-US" i="1" dirty="0" smtClean="0"/>
              <a:t>Declaration of Independence</a:t>
            </a:r>
          </a:p>
          <a:p>
            <a:pPr marL="0" indent="0">
              <a:buNone/>
            </a:pPr>
            <a:endParaRPr lang="en-US" dirty="0"/>
          </a:p>
        </p:txBody>
      </p:sp>
    </p:spTree>
    <p:extLst>
      <p:ext uri="{BB962C8B-B14F-4D97-AF65-F5344CB8AC3E}">
        <p14:creationId xmlns:p14="http://schemas.microsoft.com/office/powerpoint/2010/main" val="1338675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accent1">
                <a:lumMod val="5000"/>
                <a:lumOff val="95000"/>
              </a:schemeClr>
            </a:gs>
            <a:gs pos="69000">
              <a:schemeClr val="accent1">
                <a:lumMod val="45000"/>
                <a:lumOff val="55000"/>
              </a:schemeClr>
            </a:gs>
            <a:gs pos="86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Enlightened Political Economy </a:t>
            </a:r>
            <a:endParaRPr lang="en-US" dirty="0"/>
          </a:p>
        </p:txBody>
      </p:sp>
      <p:sp>
        <p:nvSpPr>
          <p:cNvPr id="3" name="Content Placeholder 2"/>
          <p:cNvSpPr>
            <a:spLocks noGrp="1"/>
          </p:cNvSpPr>
          <p:nvPr>
            <p:ph idx="1"/>
          </p:nvPr>
        </p:nvSpPr>
        <p:spPr/>
        <p:txBody>
          <a:bodyPr/>
          <a:lstStyle/>
          <a:p>
            <a:r>
              <a:rPr lang="en-US" dirty="0" smtClean="0"/>
              <a:t>In </a:t>
            </a:r>
            <a:r>
              <a:rPr lang="en-US" i="1" dirty="0" smtClean="0"/>
              <a:t>Wealth </a:t>
            </a:r>
            <a:r>
              <a:rPr lang="en-US" i="1" dirty="0"/>
              <a:t>of Nations, </a:t>
            </a:r>
            <a:r>
              <a:rPr lang="en-US" dirty="0" smtClean="0"/>
              <a:t>Adam Smith argues that the best </a:t>
            </a:r>
            <a:r>
              <a:rPr lang="en-US" dirty="0"/>
              <a:t>way to release </a:t>
            </a:r>
            <a:r>
              <a:rPr lang="en-US" dirty="0" smtClean="0"/>
              <a:t>the </a:t>
            </a:r>
            <a:r>
              <a:rPr lang="en-US" dirty="0"/>
              <a:t>productive </a:t>
            </a:r>
            <a:r>
              <a:rPr lang="en-US" dirty="0" smtClean="0"/>
              <a:t>energies of a people/nation </a:t>
            </a:r>
            <a:r>
              <a:rPr lang="en-US" dirty="0"/>
              <a:t>is through a governmental policy of </a:t>
            </a:r>
            <a:r>
              <a:rPr lang="en-US" b="1" i="1" dirty="0">
                <a:solidFill>
                  <a:srgbClr val="FF0000"/>
                </a:solidFill>
              </a:rPr>
              <a:t>laissez-faire</a:t>
            </a:r>
            <a:r>
              <a:rPr lang="en-US" b="1" dirty="0"/>
              <a:t>. </a:t>
            </a:r>
            <a:endParaRPr lang="en-US" dirty="0" smtClean="0"/>
          </a:p>
          <a:p>
            <a:pPr lvl="1"/>
            <a:r>
              <a:rPr lang="en-US" dirty="0" smtClean="0"/>
              <a:t>Marketplace forces </a:t>
            </a:r>
            <a:r>
              <a:rPr lang="en-US" dirty="0"/>
              <a:t>of </a:t>
            </a:r>
            <a:r>
              <a:rPr lang="en-US" b="1" dirty="0">
                <a:solidFill>
                  <a:srgbClr val="FF0000"/>
                </a:solidFill>
              </a:rPr>
              <a:t>supply and </a:t>
            </a:r>
            <a:r>
              <a:rPr lang="en-US" b="1" dirty="0" smtClean="0">
                <a:solidFill>
                  <a:srgbClr val="FF0000"/>
                </a:solidFill>
              </a:rPr>
              <a:t>demand</a:t>
            </a:r>
            <a:r>
              <a:rPr lang="en-US" dirty="0" smtClean="0"/>
              <a:t> </a:t>
            </a:r>
            <a:r>
              <a:rPr lang="en-US" dirty="0"/>
              <a:t>are the </a:t>
            </a:r>
            <a:r>
              <a:rPr lang="en-US" b="1" dirty="0">
                <a:solidFill>
                  <a:srgbClr val="FF0000"/>
                </a:solidFill>
              </a:rPr>
              <a:t>natural</a:t>
            </a:r>
            <a:r>
              <a:rPr lang="en-US" dirty="0"/>
              <a:t>, hence correct mechanisms that determine wages, prices, and the kind of goods that a society produces</a:t>
            </a:r>
            <a:r>
              <a:rPr lang="en-US" dirty="0" smtClean="0"/>
              <a:t>.</a:t>
            </a:r>
          </a:p>
          <a:p>
            <a:pPr lvl="1"/>
            <a:r>
              <a:rPr lang="en-US" dirty="0"/>
              <a:t>R</a:t>
            </a:r>
            <a:r>
              <a:rPr lang="en-US" dirty="0" smtClean="0"/>
              <a:t>oyal monopolies, tariff restrictions, quotas, craft-guilds, fixed prices, etc. are all inefficient and harmful practices which restrict economic freedom and, thus, the growth of a nation's wealth. </a:t>
            </a:r>
          </a:p>
          <a:p>
            <a:pPr lvl="1"/>
            <a:r>
              <a:rPr lang="en-US" dirty="0" smtClean="0"/>
              <a:t>By allowing each person to freely pursue his own economic interests will ultimately benefit the society as a whole.</a:t>
            </a:r>
          </a:p>
          <a:p>
            <a:pPr lvl="1"/>
            <a:endParaRPr lang="en-US" dirty="0"/>
          </a:p>
        </p:txBody>
      </p:sp>
    </p:spTree>
    <p:extLst>
      <p:ext uri="{BB962C8B-B14F-4D97-AF65-F5344CB8AC3E}">
        <p14:creationId xmlns:p14="http://schemas.microsoft.com/office/powerpoint/2010/main" val="1914952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accent1">
                <a:lumMod val="5000"/>
                <a:lumOff val="95000"/>
              </a:schemeClr>
            </a:gs>
            <a:gs pos="69000">
              <a:schemeClr val="accent1">
                <a:lumMod val="45000"/>
                <a:lumOff val="55000"/>
              </a:schemeClr>
            </a:gs>
            <a:gs pos="86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Enlightened Political Economy </a:t>
            </a:r>
            <a:endParaRPr lang="en-US" dirty="0"/>
          </a:p>
        </p:txBody>
      </p:sp>
      <p:sp>
        <p:nvSpPr>
          <p:cNvPr id="3" name="Content Placeholder 2"/>
          <p:cNvSpPr>
            <a:spLocks noGrp="1"/>
          </p:cNvSpPr>
          <p:nvPr>
            <p:ph idx="1"/>
          </p:nvPr>
        </p:nvSpPr>
        <p:spPr/>
        <p:txBody>
          <a:bodyPr/>
          <a:lstStyle/>
          <a:p>
            <a:pPr marL="0" indent="0">
              <a:buNone/>
            </a:pPr>
            <a:r>
              <a:rPr lang="en-US" sz="3600" dirty="0" smtClean="0"/>
              <a:t>“It </a:t>
            </a:r>
            <a:r>
              <a:rPr lang="en-US" sz="3600" dirty="0"/>
              <a:t>is not from the social compassion of the butcher, the brewer or the baker that we expect our dinner, but from their regard to their own self-interest</a:t>
            </a:r>
            <a:r>
              <a:rPr lang="en-US" sz="3600" dirty="0" smtClean="0"/>
              <a:t>...”</a:t>
            </a:r>
            <a:endParaRPr lang="en-US" sz="3600" dirty="0"/>
          </a:p>
          <a:p>
            <a:pPr marL="0" indent="0">
              <a:buNone/>
            </a:pPr>
            <a:endParaRPr lang="en-US" dirty="0" smtClean="0"/>
          </a:p>
          <a:p>
            <a:pPr marL="0" indent="0">
              <a:buNone/>
            </a:pPr>
            <a:r>
              <a:rPr lang="en-US" dirty="0"/>
              <a:t>	</a:t>
            </a:r>
            <a:r>
              <a:rPr lang="en-US" dirty="0" smtClean="0"/>
              <a:t>						-Adam </a:t>
            </a:r>
            <a:r>
              <a:rPr lang="en-US" dirty="0"/>
              <a:t>Smith</a:t>
            </a:r>
          </a:p>
          <a:p>
            <a:endParaRPr lang="en-US" dirty="0"/>
          </a:p>
        </p:txBody>
      </p:sp>
    </p:spTree>
    <p:extLst>
      <p:ext uri="{BB962C8B-B14F-4D97-AF65-F5344CB8AC3E}">
        <p14:creationId xmlns:p14="http://schemas.microsoft.com/office/powerpoint/2010/main" val="692023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accent1">
                <a:lumMod val="5000"/>
                <a:lumOff val="95000"/>
              </a:schemeClr>
            </a:gs>
            <a:gs pos="69000">
              <a:schemeClr val="accent1">
                <a:lumMod val="45000"/>
                <a:lumOff val="55000"/>
              </a:schemeClr>
            </a:gs>
            <a:gs pos="86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Outline </a:t>
            </a:r>
            <a:endParaRPr lang="en-US" dirty="0"/>
          </a:p>
        </p:txBody>
      </p:sp>
      <p:sp>
        <p:nvSpPr>
          <p:cNvPr id="3" name="Content Placeholder 2"/>
          <p:cNvSpPr>
            <a:spLocks noGrp="1"/>
          </p:cNvSpPr>
          <p:nvPr>
            <p:ph idx="1"/>
          </p:nvPr>
        </p:nvSpPr>
        <p:spPr/>
        <p:txBody>
          <a:bodyPr/>
          <a:lstStyle/>
          <a:p>
            <a:r>
              <a:rPr lang="en-US" dirty="0" smtClean="0"/>
              <a:t>Operational Definition</a:t>
            </a:r>
          </a:p>
          <a:p>
            <a:r>
              <a:rPr lang="en-US" dirty="0" smtClean="0"/>
              <a:t>The Road to Enlightenment</a:t>
            </a:r>
          </a:p>
          <a:p>
            <a:r>
              <a:rPr lang="en-US" dirty="0" smtClean="0"/>
              <a:t>The State of Nature</a:t>
            </a:r>
          </a:p>
          <a:p>
            <a:r>
              <a:rPr lang="en-US" dirty="0" smtClean="0"/>
              <a:t>Enlightened Governance</a:t>
            </a:r>
          </a:p>
          <a:p>
            <a:r>
              <a:rPr lang="en-US" dirty="0" smtClean="0"/>
              <a:t>Enlightened</a:t>
            </a:r>
            <a:r>
              <a:rPr lang="en-US" dirty="0" smtClean="0"/>
              <a:t> Economics</a:t>
            </a:r>
          </a:p>
          <a:p>
            <a:r>
              <a:rPr lang="en-US" dirty="0" smtClean="0"/>
              <a:t>Enlightened Education</a:t>
            </a:r>
          </a:p>
          <a:p>
            <a:r>
              <a:rPr lang="en-US" dirty="0" smtClean="0"/>
              <a:t>Enlightenment</a:t>
            </a:r>
            <a:r>
              <a:rPr lang="en-US" dirty="0" smtClean="0"/>
              <a:t> vs. Religion </a:t>
            </a:r>
          </a:p>
          <a:p>
            <a:r>
              <a:rPr lang="en-US" dirty="0" smtClean="0"/>
              <a:t>Challenges to Enlightenment </a:t>
            </a:r>
          </a:p>
          <a:p>
            <a:endParaRPr lang="en-US" dirty="0" smtClean="0"/>
          </a:p>
          <a:p>
            <a:endParaRPr lang="en-US" dirty="0" smtClean="0"/>
          </a:p>
          <a:p>
            <a:endParaRPr lang="en-US" dirty="0"/>
          </a:p>
        </p:txBody>
      </p:sp>
    </p:spTree>
    <p:extLst>
      <p:ext uri="{BB962C8B-B14F-4D97-AF65-F5344CB8AC3E}">
        <p14:creationId xmlns:p14="http://schemas.microsoft.com/office/powerpoint/2010/main" val="2199602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accent1">
                <a:lumMod val="5000"/>
                <a:lumOff val="95000"/>
              </a:schemeClr>
            </a:gs>
            <a:gs pos="69000">
              <a:schemeClr val="accent1">
                <a:lumMod val="45000"/>
                <a:lumOff val="55000"/>
              </a:schemeClr>
            </a:gs>
            <a:gs pos="86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Enlightened Political Economy </a:t>
            </a:r>
            <a:endParaRPr lang="en-US" dirty="0"/>
          </a:p>
        </p:txBody>
      </p:sp>
      <p:sp>
        <p:nvSpPr>
          <p:cNvPr id="3" name="Content Placeholder 2"/>
          <p:cNvSpPr>
            <a:spLocks noGrp="1"/>
          </p:cNvSpPr>
          <p:nvPr>
            <p:ph idx="1"/>
          </p:nvPr>
        </p:nvSpPr>
        <p:spPr/>
        <p:txBody>
          <a:bodyPr/>
          <a:lstStyle/>
          <a:p>
            <a:pPr marL="0" indent="0">
              <a:buNone/>
            </a:pPr>
            <a:r>
              <a:rPr lang="en-US" sz="3200" dirty="0" smtClean="0"/>
              <a:t>“Every </a:t>
            </a:r>
            <a:r>
              <a:rPr lang="en-US" sz="3200" dirty="0"/>
              <a:t>individual is continually exerting himself to find the most advan­tageous employment of whatever wealth he can command. But in the pursuit of his own individual gain, without the interference of governmen­tal intervention, his individual actions will ultimately, through the invis­ible law of supply and demand, most advantageously benefit the society as a whole</a:t>
            </a:r>
            <a:r>
              <a:rPr lang="en-US" sz="3200" dirty="0" smtClean="0"/>
              <a:t>...”</a:t>
            </a:r>
            <a:endParaRPr lang="en-US" sz="3200" dirty="0"/>
          </a:p>
          <a:p>
            <a:pPr marL="0" indent="0">
              <a:buNone/>
            </a:pPr>
            <a:endParaRPr lang="en-US" dirty="0" smtClean="0"/>
          </a:p>
          <a:p>
            <a:pPr marL="0" indent="0">
              <a:buNone/>
            </a:pPr>
            <a:r>
              <a:rPr lang="en-US" dirty="0"/>
              <a:t>	</a:t>
            </a:r>
            <a:r>
              <a:rPr lang="en-US" dirty="0" smtClean="0"/>
              <a:t>						-Adam </a:t>
            </a:r>
            <a:r>
              <a:rPr lang="en-US" dirty="0"/>
              <a:t>Smith</a:t>
            </a:r>
          </a:p>
        </p:txBody>
      </p:sp>
    </p:spTree>
    <p:extLst>
      <p:ext uri="{BB962C8B-B14F-4D97-AF65-F5344CB8AC3E}">
        <p14:creationId xmlns:p14="http://schemas.microsoft.com/office/powerpoint/2010/main" val="3009716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accent1">
                <a:lumMod val="5000"/>
                <a:lumOff val="95000"/>
              </a:schemeClr>
            </a:gs>
            <a:gs pos="69000">
              <a:schemeClr val="accent1">
                <a:lumMod val="45000"/>
                <a:lumOff val="55000"/>
              </a:schemeClr>
            </a:gs>
            <a:gs pos="86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Enlightened Education </a:t>
            </a:r>
            <a:endParaRPr lang="en-US" dirty="0"/>
          </a:p>
        </p:txBody>
      </p:sp>
      <p:sp>
        <p:nvSpPr>
          <p:cNvPr id="3" name="Content Placeholder 2"/>
          <p:cNvSpPr>
            <a:spLocks noGrp="1"/>
          </p:cNvSpPr>
          <p:nvPr>
            <p:ph idx="1"/>
          </p:nvPr>
        </p:nvSpPr>
        <p:spPr/>
        <p:txBody>
          <a:bodyPr>
            <a:normAutofit fontScale="92500"/>
          </a:bodyPr>
          <a:lstStyle/>
          <a:p>
            <a:r>
              <a:rPr lang="en-US" dirty="0" smtClean="0"/>
              <a:t>Prior </a:t>
            </a:r>
            <a:r>
              <a:rPr lang="en-US" dirty="0"/>
              <a:t>to the Enlightenment, education was in the hands of the church. Students were not seen as children, but as </a:t>
            </a:r>
            <a:r>
              <a:rPr lang="en-US" dirty="0" smtClean="0"/>
              <a:t>small, sinful, ignorant adults </a:t>
            </a:r>
          </a:p>
          <a:p>
            <a:r>
              <a:rPr lang="en-US" dirty="0" smtClean="0"/>
              <a:t>The </a:t>
            </a:r>
            <a:r>
              <a:rPr lang="en-US" dirty="0"/>
              <a:t>rod, </a:t>
            </a:r>
            <a:r>
              <a:rPr lang="en-US" dirty="0" smtClean="0"/>
              <a:t>rote </a:t>
            </a:r>
            <a:r>
              <a:rPr lang="en-US" dirty="0"/>
              <a:t>memorization, and hard benches. </a:t>
            </a:r>
            <a:endParaRPr lang="en-US" dirty="0" smtClean="0"/>
          </a:p>
          <a:p>
            <a:r>
              <a:rPr lang="en-US" dirty="0" smtClean="0"/>
              <a:t>Curricula derived from </a:t>
            </a:r>
            <a:r>
              <a:rPr lang="en-US" dirty="0"/>
              <a:t>Scriptures and a few classical texts. </a:t>
            </a:r>
            <a:endParaRPr lang="en-US" dirty="0" smtClean="0"/>
          </a:p>
          <a:p>
            <a:r>
              <a:rPr lang="en-US" dirty="0"/>
              <a:t>T</a:t>
            </a:r>
            <a:r>
              <a:rPr lang="en-US" dirty="0" smtClean="0"/>
              <a:t>eacher </a:t>
            </a:r>
            <a:r>
              <a:rPr lang="en-US" dirty="0"/>
              <a:t>stood before the </a:t>
            </a:r>
            <a:r>
              <a:rPr lang="en-US" dirty="0" smtClean="0"/>
              <a:t>class </a:t>
            </a:r>
            <a:r>
              <a:rPr lang="en-US" dirty="0"/>
              <a:t>with absolute </a:t>
            </a:r>
            <a:r>
              <a:rPr lang="en-US" dirty="0" smtClean="0"/>
              <a:t>authority</a:t>
            </a:r>
            <a:endParaRPr lang="en-US" dirty="0"/>
          </a:p>
          <a:p>
            <a:r>
              <a:rPr lang="en-US" dirty="0" smtClean="0"/>
              <a:t>Locke </a:t>
            </a:r>
            <a:r>
              <a:rPr lang="en-US" dirty="0"/>
              <a:t>and </a:t>
            </a:r>
            <a:r>
              <a:rPr lang="en-US" dirty="0" smtClean="0"/>
              <a:t>Rousseau </a:t>
            </a:r>
            <a:r>
              <a:rPr lang="en-US" dirty="0"/>
              <a:t>argued that bad environments, not bad children, are the true source of ignorance and human underdevelopment. </a:t>
            </a:r>
            <a:endParaRPr lang="en-US" dirty="0" smtClean="0"/>
          </a:p>
          <a:p>
            <a:r>
              <a:rPr lang="en-US" dirty="0" smtClean="0"/>
              <a:t>Rousseau </a:t>
            </a:r>
            <a:r>
              <a:rPr lang="en-US" dirty="0"/>
              <a:t>argued that traditional education had failed because it treated children as </a:t>
            </a:r>
            <a:r>
              <a:rPr lang="en-US" dirty="0" smtClean="0"/>
              <a:t>mini adults; curriculum </a:t>
            </a:r>
            <a:r>
              <a:rPr lang="en-US" dirty="0"/>
              <a:t>should be built around a child's intellectual, physical, and emotional development.</a:t>
            </a:r>
          </a:p>
        </p:txBody>
      </p:sp>
    </p:spTree>
    <p:extLst>
      <p:ext uri="{BB962C8B-B14F-4D97-AF65-F5344CB8AC3E}">
        <p14:creationId xmlns:p14="http://schemas.microsoft.com/office/powerpoint/2010/main" val="4243520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accent1">
                <a:lumMod val="5000"/>
                <a:lumOff val="95000"/>
              </a:schemeClr>
            </a:gs>
            <a:gs pos="69000">
              <a:schemeClr val="accent1">
                <a:lumMod val="45000"/>
                <a:lumOff val="55000"/>
              </a:schemeClr>
            </a:gs>
            <a:gs pos="86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Enlightenment vs. Religion </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The </a:t>
            </a:r>
            <a:r>
              <a:rPr lang="en-US" b="1" dirty="0" smtClean="0">
                <a:solidFill>
                  <a:srgbClr val="FF0000"/>
                </a:solidFill>
              </a:rPr>
              <a:t>power of science</a:t>
            </a:r>
            <a:r>
              <a:rPr lang="en-US" dirty="0" smtClean="0"/>
              <a:t>—Newton had revealed the universe to be guided by natural laws. As Galileo commented, "Where is God? Well, he's not up there, spinning the universe like some vast toy."</a:t>
            </a:r>
          </a:p>
          <a:p>
            <a:pPr marL="514350" indent="-514350">
              <a:buFont typeface="+mj-lt"/>
              <a:buAutoNum type="arabicPeriod"/>
            </a:pPr>
            <a:r>
              <a:rPr lang="en-US" dirty="0" smtClean="0"/>
              <a:t>Increasing awareness of a wider world in the </a:t>
            </a:r>
            <a:r>
              <a:rPr lang="en-US" b="1" dirty="0" smtClean="0">
                <a:solidFill>
                  <a:srgbClr val="FF0000"/>
                </a:solidFill>
              </a:rPr>
              <a:t>Age of Exploration </a:t>
            </a:r>
          </a:p>
          <a:p>
            <a:pPr marL="514350" indent="-514350">
              <a:buFont typeface="+mj-lt"/>
              <a:buAutoNum type="arabicPeriod"/>
            </a:pPr>
            <a:r>
              <a:rPr lang="en-US" dirty="0" smtClean="0"/>
              <a:t>Maturing </a:t>
            </a:r>
            <a:r>
              <a:rPr lang="en-US" b="1" dirty="0" smtClean="0">
                <a:solidFill>
                  <a:srgbClr val="FF0000"/>
                </a:solidFill>
              </a:rPr>
              <a:t>historical scholarship </a:t>
            </a:r>
            <a:r>
              <a:rPr lang="en-US" dirty="0" smtClean="0"/>
              <a:t>probed into the Christian past with increasingly antagonistic sophistication (e.g. </a:t>
            </a:r>
            <a:r>
              <a:rPr lang="en-US" i="1" dirty="0" smtClean="0"/>
              <a:t>Gibbon's Decline and Fall of the Roman Empire</a:t>
            </a:r>
            <a:r>
              <a:rPr lang="en-US" dirty="0" smtClean="0"/>
              <a:t>)</a:t>
            </a:r>
          </a:p>
          <a:p>
            <a:pPr marL="514350" indent="-514350">
              <a:buFont typeface="+mj-lt"/>
              <a:buAutoNum type="arabicPeriod"/>
            </a:pPr>
            <a:r>
              <a:rPr lang="en-US" dirty="0" smtClean="0"/>
              <a:t>Widespread </a:t>
            </a:r>
            <a:r>
              <a:rPr lang="en-US" b="1" dirty="0" smtClean="0">
                <a:solidFill>
                  <a:srgbClr val="FF0000"/>
                </a:solidFill>
              </a:rPr>
              <a:t>disgust with the fanaticism of the religious conflicts </a:t>
            </a:r>
            <a:r>
              <a:rPr lang="en-US" dirty="0" smtClean="0"/>
              <a:t>of the late 16th and early 17th centuries.</a:t>
            </a:r>
          </a:p>
          <a:p>
            <a:pPr marL="514350" indent="-514350">
              <a:buFont typeface="+mj-lt"/>
              <a:buAutoNum type="arabicPeriod"/>
            </a:pPr>
            <a:r>
              <a:rPr lang="en-US" dirty="0" smtClean="0"/>
              <a:t>18th century was a time of </a:t>
            </a:r>
            <a:r>
              <a:rPr lang="en-US" b="1" dirty="0" smtClean="0">
                <a:solidFill>
                  <a:srgbClr val="FF0000"/>
                </a:solidFill>
              </a:rPr>
              <a:t>prosperity and relative peace</a:t>
            </a:r>
            <a:r>
              <a:rPr lang="en-US" dirty="0" smtClean="0"/>
              <a:t>. Wars were limited in scope and short in duration. It seems to be an anthropological-psychological fact that times of crisis turn people's eyes to the heavens. Hence the inverse also seems to be true.</a:t>
            </a:r>
          </a:p>
          <a:p>
            <a:pPr marL="514350" indent="-514350">
              <a:buFont typeface="+mj-lt"/>
              <a:buAutoNum type="arabicPeriod"/>
            </a:pPr>
            <a:endParaRPr lang="en-US" dirty="0"/>
          </a:p>
        </p:txBody>
      </p:sp>
    </p:spTree>
    <p:extLst>
      <p:ext uri="{BB962C8B-B14F-4D97-AF65-F5344CB8AC3E}">
        <p14:creationId xmlns:p14="http://schemas.microsoft.com/office/powerpoint/2010/main" val="3852435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accent1">
                <a:lumMod val="5000"/>
                <a:lumOff val="95000"/>
              </a:schemeClr>
            </a:gs>
            <a:gs pos="69000">
              <a:schemeClr val="accent1">
                <a:lumMod val="45000"/>
                <a:lumOff val="55000"/>
              </a:schemeClr>
            </a:gs>
            <a:gs pos="86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Enlightenment vs. Religion </a:t>
            </a:r>
            <a:endParaRPr lang="en-US" dirty="0"/>
          </a:p>
        </p:txBody>
      </p:sp>
      <p:sp>
        <p:nvSpPr>
          <p:cNvPr id="3" name="Content Placeholder 2"/>
          <p:cNvSpPr>
            <a:spLocks noGrp="1"/>
          </p:cNvSpPr>
          <p:nvPr>
            <p:ph idx="1"/>
          </p:nvPr>
        </p:nvSpPr>
        <p:spPr/>
        <p:txBody>
          <a:bodyPr>
            <a:normAutofit/>
          </a:bodyPr>
          <a:lstStyle/>
          <a:p>
            <a:r>
              <a:rPr lang="en-US" dirty="0" smtClean="0"/>
              <a:t>Enlightenment </a:t>
            </a:r>
            <a:r>
              <a:rPr lang="en-US" i="1" dirty="0"/>
              <a:t>philosophe</a:t>
            </a:r>
            <a:r>
              <a:rPr lang="en-US" dirty="0"/>
              <a:t>s were suspicious of religion. </a:t>
            </a:r>
            <a:endParaRPr lang="en-US" dirty="0" smtClean="0"/>
          </a:p>
          <a:p>
            <a:r>
              <a:rPr lang="en-US" dirty="0" smtClean="0"/>
              <a:t>The Reformation </a:t>
            </a:r>
            <a:r>
              <a:rPr lang="en-US" dirty="0"/>
              <a:t>had produced 150 years of religious </a:t>
            </a:r>
            <a:r>
              <a:rPr lang="en-US" dirty="0" smtClean="0"/>
              <a:t>and political conflict</a:t>
            </a:r>
            <a:r>
              <a:rPr lang="en-US" dirty="0"/>
              <a:t>, the </a:t>
            </a:r>
            <a:r>
              <a:rPr lang="en-US" i="1" dirty="0"/>
              <a:t>philosophes </a:t>
            </a:r>
            <a:r>
              <a:rPr lang="en-US" dirty="0"/>
              <a:t>argued for </a:t>
            </a:r>
            <a:endParaRPr lang="en-US" dirty="0" smtClean="0"/>
          </a:p>
          <a:p>
            <a:pPr lvl="1"/>
            <a:r>
              <a:rPr lang="en-US" dirty="0" smtClean="0"/>
              <a:t>religious </a:t>
            </a:r>
          </a:p>
          <a:p>
            <a:pPr lvl="1"/>
            <a:r>
              <a:rPr lang="en-US" dirty="0" smtClean="0"/>
              <a:t>separation </a:t>
            </a:r>
            <a:r>
              <a:rPr lang="en-US" dirty="0"/>
              <a:t>of church and </a:t>
            </a:r>
            <a:r>
              <a:rPr lang="en-US" dirty="0" smtClean="0"/>
              <a:t>state</a:t>
            </a:r>
          </a:p>
          <a:p>
            <a:pPr lvl="1"/>
            <a:r>
              <a:rPr lang="en-US" dirty="0" smtClean="0"/>
              <a:t>atheism </a:t>
            </a:r>
          </a:p>
          <a:p>
            <a:pPr lvl="1"/>
            <a:r>
              <a:rPr lang="en-US" dirty="0" smtClean="0"/>
              <a:t>deism - God </a:t>
            </a:r>
            <a:r>
              <a:rPr lang="en-US" dirty="0"/>
              <a:t>was a Great </a:t>
            </a:r>
            <a:r>
              <a:rPr lang="en-US" dirty="0" smtClean="0"/>
              <a:t>Clock-Maker</a:t>
            </a:r>
          </a:p>
          <a:p>
            <a:pPr lvl="1"/>
            <a:r>
              <a:rPr lang="en-US" dirty="0"/>
              <a:t>the new </a:t>
            </a:r>
            <a:r>
              <a:rPr lang="en-US" dirty="0" smtClean="0"/>
              <a:t>heaven: "perfectibility </a:t>
            </a:r>
            <a:r>
              <a:rPr lang="en-US" dirty="0"/>
              <a:t>of man"</a:t>
            </a:r>
            <a:endParaRPr lang="en-US" dirty="0" smtClean="0"/>
          </a:p>
          <a:p>
            <a:r>
              <a:rPr lang="en-US" dirty="0"/>
              <a:t>Jesus was viewed primarily as an ethical teacher, a moral philosopher closer to Socrates than the Hebrew prophets</a:t>
            </a:r>
          </a:p>
        </p:txBody>
      </p:sp>
    </p:spTree>
    <p:extLst>
      <p:ext uri="{BB962C8B-B14F-4D97-AF65-F5344CB8AC3E}">
        <p14:creationId xmlns:p14="http://schemas.microsoft.com/office/powerpoint/2010/main" val="2313505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accent1">
                <a:lumMod val="5000"/>
                <a:lumOff val="95000"/>
              </a:schemeClr>
            </a:gs>
            <a:gs pos="69000">
              <a:schemeClr val="accent1">
                <a:lumMod val="45000"/>
                <a:lumOff val="55000"/>
              </a:schemeClr>
            </a:gs>
            <a:gs pos="86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Enlightenment vs. Religion </a:t>
            </a:r>
            <a:endParaRPr lang="en-US" dirty="0"/>
          </a:p>
        </p:txBody>
      </p:sp>
      <p:sp>
        <p:nvSpPr>
          <p:cNvPr id="3" name="Content Placeholder 2"/>
          <p:cNvSpPr>
            <a:spLocks noGrp="1"/>
          </p:cNvSpPr>
          <p:nvPr>
            <p:ph idx="1"/>
          </p:nvPr>
        </p:nvSpPr>
        <p:spPr/>
        <p:txBody>
          <a:bodyPr/>
          <a:lstStyle/>
          <a:p>
            <a:pPr marL="0" indent="0">
              <a:buNone/>
            </a:pPr>
            <a:r>
              <a:rPr lang="en-US" dirty="0" smtClean="0"/>
              <a:t>"</a:t>
            </a:r>
            <a:r>
              <a:rPr lang="en-US" dirty="0"/>
              <a:t>A miracle is a violation of the laws of nature and therefore cannot happen."</a:t>
            </a:r>
          </a:p>
          <a:p>
            <a:pPr marL="0" indent="0">
              <a:buNone/>
            </a:pPr>
            <a:r>
              <a:rPr lang="en-US" dirty="0" smtClean="0"/>
              <a:t>								-David </a:t>
            </a:r>
            <a:r>
              <a:rPr lang="en-US" dirty="0"/>
              <a:t>Hume</a:t>
            </a:r>
          </a:p>
          <a:p>
            <a:pPr marL="0" indent="0">
              <a:buNone/>
            </a:pPr>
            <a:endParaRPr lang="en-US" dirty="0" smtClean="0"/>
          </a:p>
          <a:p>
            <a:pPr marL="0" indent="0">
              <a:buNone/>
            </a:pPr>
            <a:endParaRPr lang="en-US" dirty="0"/>
          </a:p>
          <a:p>
            <a:pPr marL="0" indent="0">
              <a:buNone/>
            </a:pPr>
            <a:r>
              <a:rPr lang="en-US" dirty="0" smtClean="0"/>
              <a:t>"</a:t>
            </a:r>
            <a:r>
              <a:rPr lang="en-US" dirty="0"/>
              <a:t>Theology amuses me, for there we find man's insanity in all its </a:t>
            </a:r>
            <a:r>
              <a:rPr lang="en-US" dirty="0" smtClean="0"/>
              <a:t>abundance</a:t>
            </a:r>
            <a:r>
              <a:rPr lang="en-US" dirty="0"/>
              <a:t>."</a:t>
            </a:r>
          </a:p>
          <a:p>
            <a:pPr marL="0" indent="0">
              <a:buNone/>
            </a:pPr>
            <a:r>
              <a:rPr lang="en-US" dirty="0" smtClean="0"/>
              <a:t>								-Voltaire</a:t>
            </a:r>
            <a:endParaRPr lang="en-US" dirty="0"/>
          </a:p>
          <a:p>
            <a:endParaRPr lang="en-US" dirty="0"/>
          </a:p>
        </p:txBody>
      </p:sp>
    </p:spTree>
    <p:extLst>
      <p:ext uri="{BB962C8B-B14F-4D97-AF65-F5344CB8AC3E}">
        <p14:creationId xmlns:p14="http://schemas.microsoft.com/office/powerpoint/2010/main" val="2436923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accent1">
                <a:lumMod val="5000"/>
                <a:lumOff val="95000"/>
              </a:schemeClr>
            </a:gs>
            <a:gs pos="69000">
              <a:schemeClr val="accent1">
                <a:lumMod val="45000"/>
                <a:lumOff val="55000"/>
              </a:schemeClr>
            </a:gs>
            <a:gs pos="86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Enlightenment vs. Religion </a:t>
            </a:r>
            <a:endParaRPr lang="en-US" dirty="0"/>
          </a:p>
        </p:txBody>
      </p:sp>
      <p:sp>
        <p:nvSpPr>
          <p:cNvPr id="3" name="Content Placeholder 2"/>
          <p:cNvSpPr>
            <a:spLocks noGrp="1"/>
          </p:cNvSpPr>
          <p:nvPr>
            <p:ph idx="1"/>
          </p:nvPr>
        </p:nvSpPr>
        <p:spPr/>
        <p:txBody>
          <a:bodyPr/>
          <a:lstStyle/>
          <a:p>
            <a:pPr marL="0" indent="0">
              <a:buNone/>
            </a:pPr>
            <a:r>
              <a:rPr lang="en-US" dirty="0" smtClean="0"/>
              <a:t>"I do not find in Christianity one redeeming feature... "         		            						-Thomas Jefferson</a:t>
            </a:r>
          </a:p>
          <a:p>
            <a:pPr marL="0" indent="0">
              <a:buNone/>
            </a:pPr>
            <a:endParaRPr lang="en-US" dirty="0" smtClean="0"/>
          </a:p>
          <a:p>
            <a:pPr marL="0" indent="0">
              <a:buNone/>
            </a:pPr>
            <a:r>
              <a:rPr lang="en-US" dirty="0"/>
              <a:t>"What has been Christianity's fruits? Superstition, bigotry, and persecution."             	</a:t>
            </a:r>
            <a:endParaRPr lang="en-US" dirty="0" smtClean="0"/>
          </a:p>
          <a:p>
            <a:pPr marL="0" indent="0">
              <a:buNone/>
            </a:pPr>
            <a:r>
              <a:rPr lang="en-US" dirty="0" smtClean="0"/>
              <a:t>						-James Madison</a:t>
            </a:r>
          </a:p>
          <a:p>
            <a:pPr marL="0" indent="0">
              <a:buNone/>
            </a:pPr>
            <a:endParaRPr lang="en-US" dirty="0"/>
          </a:p>
          <a:p>
            <a:pPr marL="0" indent="0">
              <a:buNone/>
            </a:pPr>
            <a:r>
              <a:rPr lang="en-US" dirty="0"/>
              <a:t>"Religion is excellent stuff for keeping the common people quiet..."</a:t>
            </a:r>
          </a:p>
          <a:p>
            <a:pPr marL="0" indent="0">
              <a:buNone/>
            </a:pPr>
            <a:r>
              <a:rPr lang="en-US" dirty="0" smtClean="0"/>
              <a:t>						-Napoleon</a:t>
            </a:r>
            <a:endParaRPr lang="en-US" dirty="0"/>
          </a:p>
          <a:p>
            <a:endParaRPr lang="en-US" dirty="0"/>
          </a:p>
        </p:txBody>
      </p:sp>
    </p:spTree>
    <p:extLst>
      <p:ext uri="{BB962C8B-B14F-4D97-AF65-F5344CB8AC3E}">
        <p14:creationId xmlns:p14="http://schemas.microsoft.com/office/powerpoint/2010/main" val="4158263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accent1">
                <a:lumMod val="5000"/>
                <a:lumOff val="95000"/>
              </a:schemeClr>
            </a:gs>
            <a:gs pos="69000">
              <a:schemeClr val="accent1">
                <a:lumMod val="45000"/>
                <a:lumOff val="55000"/>
              </a:schemeClr>
            </a:gs>
            <a:gs pos="86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7577" y="365125"/>
            <a:ext cx="11096223" cy="1325563"/>
          </a:xfrm>
        </p:spPr>
        <p:txBody>
          <a:bodyPr/>
          <a:lstStyle/>
          <a:p>
            <a:r>
              <a:rPr lang="en-US" dirty="0" smtClean="0"/>
              <a:t>The Revolutionary Challenge to Enlightenment  </a:t>
            </a:r>
            <a:endParaRPr lang="en-US" dirty="0"/>
          </a:p>
        </p:txBody>
      </p:sp>
      <p:pic>
        <p:nvPicPr>
          <p:cNvPr id="4" name="Content Placeholder 3"/>
          <p:cNvPicPr>
            <a:picLocks noGrp="1" noChangeAspect="1"/>
          </p:cNvPicPr>
          <p:nvPr>
            <p:ph idx="1"/>
          </p:nvPr>
        </p:nvPicPr>
        <p:blipFill>
          <a:blip r:embed="rId2"/>
          <a:stretch>
            <a:fillRect/>
          </a:stretch>
        </p:blipFill>
        <p:spPr>
          <a:xfrm>
            <a:off x="462836" y="1971548"/>
            <a:ext cx="5472192" cy="4098861"/>
          </a:xfrm>
          <a:prstGeom prst="rect">
            <a:avLst/>
          </a:prstGeom>
        </p:spPr>
      </p:pic>
      <p:pic>
        <p:nvPicPr>
          <p:cNvPr id="5" name="Picture 4"/>
          <p:cNvPicPr>
            <a:picLocks noChangeAspect="1"/>
          </p:cNvPicPr>
          <p:nvPr/>
        </p:nvPicPr>
        <p:blipFill>
          <a:blip r:embed="rId3"/>
          <a:stretch>
            <a:fillRect/>
          </a:stretch>
        </p:blipFill>
        <p:spPr>
          <a:xfrm>
            <a:off x="6415374" y="1971548"/>
            <a:ext cx="5085459" cy="4098861"/>
          </a:xfrm>
          <a:prstGeom prst="rect">
            <a:avLst/>
          </a:prstGeom>
        </p:spPr>
      </p:pic>
    </p:spTree>
    <p:extLst>
      <p:ext uri="{BB962C8B-B14F-4D97-AF65-F5344CB8AC3E}">
        <p14:creationId xmlns:p14="http://schemas.microsoft.com/office/powerpoint/2010/main" val="2038417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accent1">
                <a:lumMod val="5000"/>
                <a:lumOff val="95000"/>
              </a:schemeClr>
            </a:gs>
            <a:gs pos="69000">
              <a:schemeClr val="accent1">
                <a:lumMod val="45000"/>
                <a:lumOff val="55000"/>
              </a:schemeClr>
            </a:gs>
            <a:gs pos="86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The Romantic </a:t>
            </a:r>
            <a:r>
              <a:rPr lang="en-US" dirty="0" smtClean="0"/>
              <a:t>Challenge to Enlightenment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7065150"/>
              </p:ext>
            </p:extLst>
          </p:nvPr>
        </p:nvGraphicFramePr>
        <p:xfrm>
          <a:off x="838200" y="1477895"/>
          <a:ext cx="10515600" cy="5090160"/>
        </p:xfrm>
        <a:graphic>
          <a:graphicData uri="http://schemas.openxmlformats.org/drawingml/2006/table">
            <a:tbl>
              <a:tblPr firstRow="1" bandRow="1">
                <a:tableStyleId>{5C22544A-7EE6-4342-B048-85BDC9FD1C3A}</a:tableStyleId>
              </a:tblPr>
              <a:tblGrid>
                <a:gridCol w="4764110"/>
                <a:gridCol w="575149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800" u="none" dirty="0" smtClean="0">
                          <a:solidFill>
                            <a:srgbClr val="FF0000"/>
                          </a:solidFill>
                        </a:rPr>
                        <a:t>Enlightenment</a:t>
                      </a:r>
                    </a:p>
                    <a:p>
                      <a:pPr algn="ctr"/>
                      <a:endParaRPr lang="en-US" sz="2800" u="none"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800" u="none" dirty="0" smtClean="0">
                          <a:solidFill>
                            <a:srgbClr val="FF0000"/>
                          </a:solidFill>
                        </a:rPr>
                        <a:t>Romanticism</a:t>
                      </a:r>
                    </a:p>
                    <a:p>
                      <a:pPr algn="ctr"/>
                      <a:endParaRPr lang="en-US" sz="2800" u="none" dirty="0">
                        <a:solidFill>
                          <a:srgbClr val="FF0000"/>
                        </a:solidFill>
                      </a:endParaRPr>
                    </a:p>
                  </a:txBody>
                  <a:tcPr/>
                </a:tc>
              </a:tr>
              <a:tr h="370840">
                <a:tc>
                  <a:txBody>
                    <a:bodyPr/>
                    <a:lstStyle/>
                    <a:p>
                      <a:pPr algn="ctr"/>
                      <a:r>
                        <a:rPr lang="en-US" sz="2800" dirty="0" smtClean="0"/>
                        <a:t>Science</a:t>
                      </a:r>
                      <a:endParaRPr lang="en-US" sz="2800" dirty="0"/>
                    </a:p>
                  </a:txBody>
                  <a:tcPr/>
                </a:tc>
                <a:tc>
                  <a:txBody>
                    <a:bodyPr/>
                    <a:lstStyle/>
                    <a:p>
                      <a:pPr algn="ctr"/>
                      <a:r>
                        <a:rPr lang="en-US" sz="2800" dirty="0" smtClean="0"/>
                        <a:t>Anti-Science</a:t>
                      </a:r>
                      <a:endParaRPr lang="en-US" sz="2800" dirty="0"/>
                    </a:p>
                  </a:txBody>
                  <a:tcPr/>
                </a:tc>
              </a:tr>
              <a:tr h="370840">
                <a:tc>
                  <a:txBody>
                    <a:bodyPr/>
                    <a:lstStyle/>
                    <a:p>
                      <a:pPr algn="ctr"/>
                      <a:r>
                        <a:rPr lang="en-US" sz="2800" dirty="0" smtClean="0"/>
                        <a:t>Knowledge</a:t>
                      </a:r>
                      <a:endParaRPr lang="en-US" sz="2800" dirty="0"/>
                    </a:p>
                  </a:txBody>
                  <a:tcPr/>
                </a:tc>
                <a:tc>
                  <a:txBody>
                    <a:bodyPr/>
                    <a:lstStyle/>
                    <a:p>
                      <a:pPr algn="ctr"/>
                      <a:r>
                        <a:rPr lang="en-US" sz="2800" dirty="0" smtClean="0"/>
                        <a:t>Feeling + Experience</a:t>
                      </a:r>
                      <a:endParaRPr lang="en-US" sz="2800" dirty="0"/>
                    </a:p>
                  </a:txBody>
                  <a:tcPr/>
                </a:tc>
              </a:tr>
              <a:tr h="370840">
                <a:tc>
                  <a:txBody>
                    <a:bodyPr/>
                    <a:lstStyle/>
                    <a:p>
                      <a:pPr algn="ctr"/>
                      <a:r>
                        <a:rPr lang="en-US" sz="2800" dirty="0" smtClean="0"/>
                        <a:t>Reason</a:t>
                      </a:r>
                      <a:endParaRPr lang="en-US" sz="2800" dirty="0"/>
                    </a:p>
                  </a:txBody>
                  <a:tcPr/>
                </a:tc>
                <a:tc>
                  <a:txBody>
                    <a:bodyPr/>
                    <a:lstStyle/>
                    <a:p>
                      <a:pPr algn="ctr"/>
                      <a:r>
                        <a:rPr lang="en-US" sz="2800" dirty="0" smtClean="0"/>
                        <a:t>Imagination</a:t>
                      </a:r>
                      <a:endParaRPr lang="en-US" sz="2800" dirty="0"/>
                    </a:p>
                  </a:txBody>
                  <a:tcPr/>
                </a:tc>
              </a:tr>
              <a:tr h="370840">
                <a:tc>
                  <a:txBody>
                    <a:bodyPr/>
                    <a:lstStyle/>
                    <a:p>
                      <a:pPr algn="ctr"/>
                      <a:r>
                        <a:rPr lang="en-US" sz="2800" dirty="0" smtClean="0"/>
                        <a:t>Technology</a:t>
                      </a:r>
                      <a:endParaRPr lang="en-US" sz="2800" dirty="0"/>
                    </a:p>
                  </a:txBody>
                  <a:tcPr/>
                </a:tc>
                <a:tc>
                  <a:txBody>
                    <a:bodyPr/>
                    <a:lstStyle/>
                    <a:p>
                      <a:pPr algn="ctr"/>
                      <a:r>
                        <a:rPr lang="en-US" sz="2800" dirty="0" smtClean="0"/>
                        <a:t>Literature and Painting</a:t>
                      </a:r>
                      <a:endParaRPr lang="en-US" sz="2800" dirty="0"/>
                    </a:p>
                  </a:txBody>
                  <a:tcPr/>
                </a:tc>
              </a:tr>
              <a:tr h="370840">
                <a:tc>
                  <a:txBody>
                    <a:bodyPr/>
                    <a:lstStyle/>
                    <a:p>
                      <a:pPr algn="ctr"/>
                      <a:r>
                        <a:rPr lang="en-US" sz="2800" dirty="0" smtClean="0"/>
                        <a:t>Machinery</a:t>
                      </a:r>
                      <a:endParaRPr lang="en-US" sz="2800" dirty="0"/>
                    </a:p>
                  </a:txBody>
                  <a:tcPr/>
                </a:tc>
                <a:tc>
                  <a:txBody>
                    <a:bodyPr/>
                    <a:lstStyle/>
                    <a:p>
                      <a:pPr algn="ctr"/>
                      <a:r>
                        <a:rPr lang="en-US" sz="2800" dirty="0" smtClean="0"/>
                        <a:t>Nature</a:t>
                      </a:r>
                      <a:endParaRPr lang="en-US" sz="2800" dirty="0"/>
                    </a:p>
                  </a:txBody>
                  <a:tcPr/>
                </a:tc>
              </a:tr>
              <a:tr h="370840">
                <a:tc>
                  <a:txBody>
                    <a:bodyPr/>
                    <a:lstStyle/>
                    <a:p>
                      <a:pPr algn="ctr"/>
                      <a:r>
                        <a:rPr lang="en-US" sz="2800" dirty="0" smtClean="0"/>
                        <a:t>Power</a:t>
                      </a:r>
                      <a:endParaRPr lang="en-US" sz="2800" dirty="0"/>
                    </a:p>
                  </a:txBody>
                  <a:tcPr/>
                </a:tc>
                <a:tc>
                  <a:txBody>
                    <a:bodyPr/>
                    <a:lstStyle/>
                    <a:p>
                      <a:pPr algn="ctr"/>
                      <a:r>
                        <a:rPr lang="en-US" sz="2800" dirty="0" smtClean="0"/>
                        <a:t>Love</a:t>
                      </a:r>
                      <a:endParaRPr lang="en-US" sz="2800" dirty="0"/>
                    </a:p>
                  </a:txBody>
                  <a:tcPr/>
                </a:tc>
              </a:tr>
              <a:tr h="370840">
                <a:tc>
                  <a:txBody>
                    <a:bodyPr/>
                    <a:lstStyle/>
                    <a:p>
                      <a:pPr algn="ctr"/>
                      <a:r>
                        <a:rPr lang="en-US" sz="2800" dirty="0" smtClean="0"/>
                        <a:t>Control</a:t>
                      </a:r>
                      <a:endParaRPr lang="en-US" sz="2800" dirty="0"/>
                    </a:p>
                  </a:txBody>
                  <a:tcPr/>
                </a:tc>
                <a:tc>
                  <a:txBody>
                    <a:bodyPr/>
                    <a:lstStyle/>
                    <a:p>
                      <a:pPr algn="ctr"/>
                      <a:r>
                        <a:rPr lang="en-US" sz="2800" dirty="0" smtClean="0"/>
                        <a:t>Harmony</a:t>
                      </a:r>
                      <a:endParaRPr lang="en-US" sz="2800" dirty="0"/>
                    </a:p>
                  </a:txBody>
                  <a:tcPr/>
                </a:tc>
              </a:tr>
              <a:tr h="370840">
                <a:tc>
                  <a:txBody>
                    <a:bodyPr/>
                    <a:lstStyle/>
                    <a:p>
                      <a:pPr algn="ctr"/>
                      <a:r>
                        <a:rPr lang="en-US" sz="2800" dirty="0" smtClean="0"/>
                        <a:t>Man</a:t>
                      </a:r>
                      <a:endParaRPr lang="en-US" sz="2800" dirty="0"/>
                    </a:p>
                  </a:txBody>
                  <a:tcPr/>
                </a:tc>
                <a:tc>
                  <a:txBody>
                    <a:bodyPr/>
                    <a:lstStyle/>
                    <a:p>
                      <a:pPr algn="ctr"/>
                      <a:r>
                        <a:rPr lang="en-US" sz="2800" dirty="0" smtClean="0"/>
                        <a:t>God</a:t>
                      </a:r>
                      <a:endParaRPr lang="en-US" sz="2800" dirty="0"/>
                    </a:p>
                  </a:txBody>
                  <a:tcPr/>
                </a:tc>
              </a:tr>
            </a:tbl>
          </a:graphicData>
        </a:graphic>
      </p:graphicFrame>
    </p:spTree>
    <p:extLst>
      <p:ext uri="{BB962C8B-B14F-4D97-AF65-F5344CB8AC3E}">
        <p14:creationId xmlns:p14="http://schemas.microsoft.com/office/powerpoint/2010/main" val="993057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accent1">
                <a:lumMod val="5000"/>
                <a:lumOff val="95000"/>
              </a:schemeClr>
            </a:gs>
            <a:gs pos="69000">
              <a:schemeClr val="accent1">
                <a:lumMod val="45000"/>
                <a:lumOff val="55000"/>
              </a:schemeClr>
            </a:gs>
            <a:gs pos="86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5602" name="Rectangle 1"/>
          <p:cNvSpPr>
            <a:spLocks/>
          </p:cNvSpPr>
          <p:nvPr/>
        </p:nvSpPr>
        <p:spPr bwMode="auto">
          <a:xfrm>
            <a:off x="1834307" y="375345"/>
            <a:ext cx="395377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200">
                <a:solidFill>
                  <a:srgbClr val="FFFFFF"/>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FFFFFF"/>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FFFFFF"/>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FFFFFF"/>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FFFFFF"/>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pPr eaLnBrk="1" hangingPunct="1"/>
            <a:r>
              <a:rPr lang="en-US" altLang="en-US" sz="4000" dirty="0">
                <a:solidFill>
                  <a:schemeClr val="tx1"/>
                </a:solidFill>
                <a:latin typeface="+mn-lt"/>
                <a:ea typeface="Gill Sans" charset="0"/>
                <a:cs typeface="Gill Sans" charset="0"/>
              </a:rPr>
              <a:t>Crisis:  World War </a:t>
            </a:r>
            <a:r>
              <a:rPr lang="en-US" altLang="en-US" sz="4000" dirty="0" smtClean="0">
                <a:solidFill>
                  <a:schemeClr val="tx1"/>
                </a:solidFill>
                <a:latin typeface="+mn-lt"/>
                <a:ea typeface="Gill Sans" charset="0"/>
                <a:cs typeface="Gill Sans" charset="0"/>
              </a:rPr>
              <a:t>I</a:t>
            </a:r>
            <a:endParaRPr lang="en-US" altLang="en-US" sz="4000" dirty="0">
              <a:solidFill>
                <a:schemeClr val="tx1"/>
              </a:solidFill>
              <a:latin typeface="+mn-lt"/>
              <a:ea typeface="Gill Sans" charset="0"/>
              <a:cs typeface="Gill Sans" charset="0"/>
            </a:endParaRPr>
          </a:p>
        </p:txBody>
      </p:sp>
      <p:pic>
        <p:nvPicPr>
          <p:cNvPr id="256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4643" y="408644"/>
            <a:ext cx="4023493" cy="3870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60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88" y="1818621"/>
            <a:ext cx="6765143" cy="422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60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5144" y="4431193"/>
            <a:ext cx="3451324" cy="224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9686809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accent1">
                <a:lumMod val="5000"/>
                <a:lumOff val="95000"/>
              </a:schemeClr>
            </a:gs>
            <a:gs pos="69000">
              <a:schemeClr val="accent1">
                <a:lumMod val="45000"/>
                <a:lumOff val="55000"/>
              </a:schemeClr>
            </a:gs>
            <a:gs pos="86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6492" y="1040309"/>
            <a:ext cx="3125391" cy="4129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6627" name="Rectangle 2"/>
          <p:cNvSpPr>
            <a:spLocks/>
          </p:cNvSpPr>
          <p:nvPr/>
        </p:nvSpPr>
        <p:spPr bwMode="auto">
          <a:xfrm>
            <a:off x="251460" y="361652"/>
            <a:ext cx="988968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FFFFFF"/>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FFFFFF"/>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FFFFFF"/>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FFFFFF"/>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pPr eaLnBrk="1" hangingPunct="1"/>
            <a:r>
              <a:rPr lang="en-US" altLang="en-US" sz="3600" dirty="0">
                <a:solidFill>
                  <a:schemeClr val="tx1"/>
                </a:solidFill>
                <a:latin typeface="Calibri" panose="020F0502020204030204" pitchFamily="34" charset="0"/>
                <a:ea typeface="Gill Sans" charset="0"/>
                <a:cs typeface="Gill Sans" charset="0"/>
              </a:rPr>
              <a:t>Crisis:  Wall St. Crash </a:t>
            </a:r>
            <a:r>
              <a:rPr lang="en-US" altLang="en-US" sz="3600" dirty="0" smtClean="0">
                <a:solidFill>
                  <a:schemeClr val="tx1"/>
                </a:solidFill>
                <a:latin typeface="Calibri" panose="020F0502020204030204" pitchFamily="34" charset="0"/>
                <a:ea typeface="Gill Sans" charset="0"/>
                <a:cs typeface="Gill Sans" charset="0"/>
              </a:rPr>
              <a:t>&amp; </a:t>
            </a:r>
            <a:r>
              <a:rPr lang="en-US" altLang="en-US" sz="3600" dirty="0">
                <a:solidFill>
                  <a:schemeClr val="tx1"/>
                </a:solidFill>
                <a:latin typeface="Calibri" panose="020F0502020204030204" pitchFamily="34" charset="0"/>
                <a:ea typeface="Gill Sans" charset="0"/>
                <a:cs typeface="Gill Sans" charset="0"/>
              </a:rPr>
              <a:t>Great Depression</a:t>
            </a:r>
          </a:p>
        </p:txBody>
      </p:sp>
      <p:pic>
        <p:nvPicPr>
          <p:cNvPr id="266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786" y="1375172"/>
            <a:ext cx="2848570" cy="379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6629" name="Picture 4"/>
          <p:cNvPicPr>
            <a:picLocks noChangeAspect="1" noChangeArrowheads="1"/>
          </p:cNvPicPr>
          <p:nvPr/>
        </p:nvPicPr>
        <p:blipFill>
          <a:blip r:embed="rId4">
            <a:extLst>
              <a:ext uri="{28A0092B-C50C-407E-A947-70E740481C1C}">
                <a14:useLocalDpi xmlns:a14="http://schemas.microsoft.com/office/drawing/2010/main" val="0"/>
              </a:ext>
            </a:extLst>
          </a:blip>
          <a:srcRect l="8650" t="6552" r="6870" b="6837"/>
          <a:stretch>
            <a:fillRect/>
          </a:stretch>
        </p:blipFill>
        <p:spPr bwMode="auto">
          <a:xfrm>
            <a:off x="4354711" y="2223492"/>
            <a:ext cx="2964656"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6630" name="Picture 5"/>
          <p:cNvPicPr>
            <a:picLocks noChangeAspect="1" noChangeArrowheads="1"/>
          </p:cNvPicPr>
          <p:nvPr/>
        </p:nvPicPr>
        <p:blipFill>
          <a:blip r:embed="rId5">
            <a:extLst>
              <a:ext uri="{28A0092B-C50C-407E-A947-70E740481C1C}">
                <a14:useLocalDpi xmlns:a14="http://schemas.microsoft.com/office/drawing/2010/main" val="0"/>
              </a:ext>
            </a:extLst>
          </a:blip>
          <a:srcRect l="2092" t="2727" r="2325" b="3029"/>
          <a:stretch>
            <a:fillRect/>
          </a:stretch>
        </p:blipFill>
        <p:spPr bwMode="auto">
          <a:xfrm>
            <a:off x="6658570" y="3929062"/>
            <a:ext cx="3670102" cy="277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663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3848" y="4561954"/>
            <a:ext cx="2866430" cy="214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2901200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accent1">
                <a:lumMod val="5000"/>
                <a:lumOff val="95000"/>
              </a:schemeClr>
            </a:gs>
            <a:gs pos="69000">
              <a:schemeClr val="accent1">
                <a:lumMod val="45000"/>
                <a:lumOff val="55000"/>
              </a:schemeClr>
            </a:gs>
            <a:gs pos="86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Operational Definition: </a:t>
            </a:r>
            <a:r>
              <a:rPr lang="en-US" sz="4000" i="1" dirty="0" smtClean="0"/>
              <a:t>What is Enlightenment?</a:t>
            </a:r>
            <a:r>
              <a:rPr lang="en-US" sz="4000" dirty="0" smtClean="0"/>
              <a:t> </a:t>
            </a:r>
            <a:endParaRPr lang="en-US" sz="4000" dirty="0"/>
          </a:p>
        </p:txBody>
      </p:sp>
      <p:sp>
        <p:nvSpPr>
          <p:cNvPr id="3" name="Content Placeholder 2"/>
          <p:cNvSpPr>
            <a:spLocks noGrp="1"/>
          </p:cNvSpPr>
          <p:nvPr>
            <p:ph idx="1"/>
          </p:nvPr>
        </p:nvSpPr>
        <p:spPr/>
        <p:txBody>
          <a:bodyPr>
            <a:normAutofit/>
          </a:bodyPr>
          <a:lstStyle/>
          <a:p>
            <a:pPr marL="0" indent="0">
              <a:buNone/>
            </a:pPr>
            <a:r>
              <a:rPr lang="en-US" altLang="en-US" sz="3600" dirty="0" smtClean="0">
                <a:solidFill>
                  <a:schemeClr val="tx1"/>
                </a:solidFill>
                <a:ea typeface="Gill Sans" charset="0"/>
                <a:cs typeface="Gill Sans" charset="0"/>
              </a:rPr>
              <a:t>“Enlightenment is man’s emergence from his self-incurred immaturity...The motto of Enlightenment is </a:t>
            </a:r>
            <a:r>
              <a:rPr lang="en-US" altLang="en-US" sz="3600" i="1" dirty="0" err="1" smtClean="0">
                <a:solidFill>
                  <a:schemeClr val="tx1"/>
                </a:solidFill>
                <a:ea typeface="Gill Sans" charset="0"/>
                <a:cs typeface="Gill Sans" charset="0"/>
              </a:rPr>
              <a:t>Sapere</a:t>
            </a:r>
            <a:r>
              <a:rPr lang="en-US" altLang="en-US" sz="3600" i="1" dirty="0" smtClean="0">
                <a:solidFill>
                  <a:schemeClr val="tx1"/>
                </a:solidFill>
                <a:ea typeface="Gill Sans" charset="0"/>
                <a:cs typeface="Gill Sans" charset="0"/>
              </a:rPr>
              <a:t> Aude </a:t>
            </a:r>
            <a:r>
              <a:rPr lang="en-US" altLang="en-US" sz="3600" dirty="0" smtClean="0">
                <a:solidFill>
                  <a:schemeClr val="tx1"/>
                </a:solidFill>
                <a:ea typeface="Gill Sans" charset="0"/>
                <a:cs typeface="Gill Sans" charset="0"/>
              </a:rPr>
              <a:t>[dare to know]: have courage to make use of your own understanding.”</a:t>
            </a:r>
          </a:p>
          <a:p>
            <a:pPr marL="0" indent="0" algn="r">
              <a:buNone/>
            </a:pPr>
            <a:r>
              <a:rPr lang="en-US" altLang="en-US" sz="2400" dirty="0" smtClean="0">
                <a:ea typeface="Gill Sans" charset="0"/>
                <a:cs typeface="Gill Sans" charset="0"/>
              </a:rPr>
              <a:t>				-</a:t>
            </a:r>
            <a:r>
              <a:rPr lang="en-US" altLang="en-US" sz="2400" dirty="0" smtClean="0">
                <a:solidFill>
                  <a:schemeClr val="tx1"/>
                </a:solidFill>
                <a:ea typeface="Gill Sans" charset="0"/>
                <a:cs typeface="Gill Sans" charset="0"/>
              </a:rPr>
              <a:t>Immanuel Kant from “Answering The Question:  What Is Enlightenment” (1784)</a:t>
            </a:r>
          </a:p>
          <a:p>
            <a:endParaRPr lang="en-US" sz="2400" dirty="0"/>
          </a:p>
        </p:txBody>
      </p:sp>
    </p:spTree>
    <p:extLst>
      <p:ext uri="{BB962C8B-B14F-4D97-AF65-F5344CB8AC3E}">
        <p14:creationId xmlns:p14="http://schemas.microsoft.com/office/powerpoint/2010/main" val="4171980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accent1">
                <a:lumMod val="5000"/>
                <a:lumOff val="95000"/>
              </a:schemeClr>
            </a:gs>
            <a:gs pos="69000">
              <a:schemeClr val="accent1">
                <a:lumMod val="45000"/>
                <a:lumOff val="55000"/>
              </a:schemeClr>
            </a:gs>
            <a:gs pos="86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7651" name="Rectangle 2"/>
          <p:cNvSpPr>
            <a:spLocks/>
          </p:cNvSpPr>
          <p:nvPr/>
        </p:nvSpPr>
        <p:spPr bwMode="auto">
          <a:xfrm>
            <a:off x="2399764" y="477561"/>
            <a:ext cx="667984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FFFFFF"/>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FFFFFF"/>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FFFFFF"/>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FFFFFF"/>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pPr eaLnBrk="1" hangingPunct="1"/>
            <a:r>
              <a:rPr lang="en-US" altLang="en-US" sz="3937" dirty="0">
                <a:solidFill>
                  <a:schemeClr val="tx1"/>
                </a:solidFill>
                <a:latin typeface="Calibri" panose="020F0502020204030204" pitchFamily="34" charset="0"/>
                <a:ea typeface="Gill Sans" charset="0"/>
                <a:cs typeface="Gill Sans" charset="0"/>
              </a:rPr>
              <a:t>Crisis:  Rise of Fascism in Europe</a:t>
            </a:r>
          </a:p>
        </p:txBody>
      </p:sp>
      <p:pic>
        <p:nvPicPr>
          <p:cNvPr id="2765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4882" y="2232645"/>
            <a:ext cx="4831013" cy="348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765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156" y="2232645"/>
            <a:ext cx="4690041" cy="348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6336286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accent1">
                <a:lumMod val="5000"/>
                <a:lumOff val="95000"/>
              </a:schemeClr>
            </a:gs>
            <a:gs pos="69000">
              <a:schemeClr val="accent1">
                <a:lumMod val="45000"/>
                <a:lumOff val="55000"/>
              </a:schemeClr>
            </a:gs>
            <a:gs pos="86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286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205" y="1191577"/>
            <a:ext cx="2643188" cy="2946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8675" name="Rectangle 2"/>
          <p:cNvSpPr>
            <a:spLocks/>
          </p:cNvSpPr>
          <p:nvPr/>
        </p:nvSpPr>
        <p:spPr bwMode="auto">
          <a:xfrm>
            <a:off x="3991895" y="405944"/>
            <a:ext cx="4392251" cy="60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ctr">
            <a:spAutoFit/>
          </a:bodyPr>
          <a:lstStyle>
            <a:lvl1pPr eaLnBrk="0" hangingPunct="0">
              <a:defRPr sz="4200">
                <a:solidFill>
                  <a:srgbClr val="FFFFFF"/>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FFFFFF"/>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FFFFFF"/>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FFFFFF"/>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FFFFFF"/>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pPr eaLnBrk="1" hangingPunct="1"/>
            <a:r>
              <a:rPr lang="en-US" altLang="en-US" sz="3937" dirty="0">
                <a:solidFill>
                  <a:schemeClr val="tx1"/>
                </a:solidFill>
                <a:latin typeface="Calibri" panose="020F0502020204030204" pitchFamily="34" charset="0"/>
                <a:ea typeface="Gill Sans" charset="0"/>
                <a:cs typeface="Gill Sans" charset="0"/>
              </a:rPr>
              <a:t>Crisis:  World War </a:t>
            </a:r>
            <a:r>
              <a:rPr lang="en-US" altLang="en-US" sz="3937" dirty="0" smtClean="0">
                <a:solidFill>
                  <a:schemeClr val="tx1"/>
                </a:solidFill>
                <a:latin typeface="Calibri" panose="020F0502020204030204" pitchFamily="34" charset="0"/>
                <a:ea typeface="Gill Sans" charset="0"/>
                <a:cs typeface="Gill Sans" charset="0"/>
              </a:rPr>
              <a:t>II</a:t>
            </a:r>
            <a:endParaRPr lang="en-US" altLang="en-US" sz="3937" dirty="0">
              <a:solidFill>
                <a:schemeClr val="tx1"/>
              </a:solidFill>
              <a:latin typeface="Calibri" panose="020F0502020204030204" pitchFamily="34" charset="0"/>
              <a:ea typeface="Gill Sans" charset="0"/>
              <a:cs typeface="Gill Sans" charset="0"/>
            </a:endParaRPr>
          </a:p>
        </p:txBody>
      </p:sp>
      <p:pic>
        <p:nvPicPr>
          <p:cNvPr id="286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870" y="3283089"/>
            <a:ext cx="4286250" cy="3080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867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2420" y="1753116"/>
            <a:ext cx="3885423" cy="3070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2631806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accent1">
                <a:lumMod val="5000"/>
                <a:lumOff val="95000"/>
              </a:schemeClr>
            </a:gs>
            <a:gs pos="69000">
              <a:schemeClr val="accent1">
                <a:lumMod val="45000"/>
                <a:lumOff val="55000"/>
              </a:schemeClr>
            </a:gs>
            <a:gs pos="86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Postmodern Challenge to Enlightenment </a:t>
            </a:r>
            <a:endParaRPr lang="en-US" dirty="0"/>
          </a:p>
        </p:txBody>
      </p:sp>
      <p:sp>
        <p:nvSpPr>
          <p:cNvPr id="3" name="Content Placeholder 2"/>
          <p:cNvSpPr>
            <a:spLocks noGrp="1"/>
          </p:cNvSpPr>
          <p:nvPr>
            <p:ph idx="1"/>
          </p:nvPr>
        </p:nvSpPr>
        <p:spPr/>
        <p:txBody>
          <a:bodyPr>
            <a:normAutofit/>
          </a:bodyPr>
          <a:lstStyle/>
          <a:p>
            <a:r>
              <a:rPr lang="en-US" altLang="en-US" dirty="0" smtClean="0">
                <a:solidFill>
                  <a:schemeClr val="tx1"/>
                </a:solidFill>
                <a:ea typeface="Gill Sans" charset="0"/>
                <a:cs typeface="Gill Sans" charset="0"/>
              </a:rPr>
              <a:t>Industrialism, Imperialism, Depression, Fascism, WWI, WWII.</a:t>
            </a:r>
          </a:p>
          <a:p>
            <a:r>
              <a:rPr lang="en-US" altLang="en-US" dirty="0" smtClean="0">
                <a:solidFill>
                  <a:schemeClr val="tx1"/>
                </a:solidFill>
                <a:ea typeface="Gill Sans" charset="0"/>
                <a:cs typeface="Gill Sans" charset="0"/>
              </a:rPr>
              <a:t>“...we [have] set ourselves nothing less than the discovery of why mankind, instead of entering into a truly human condition, is sinking into a new kind of barbarism.”</a:t>
            </a:r>
            <a:endParaRPr lang="en-US" altLang="en-US" dirty="0">
              <a:ea typeface="Gill Sans" charset="0"/>
              <a:cs typeface="Gill Sans" charset="0"/>
            </a:endParaRPr>
          </a:p>
          <a:p>
            <a:r>
              <a:rPr lang="en-US" altLang="en-US" dirty="0" smtClean="0">
                <a:solidFill>
                  <a:schemeClr val="tx1"/>
                </a:solidFill>
                <a:ea typeface="Gill Sans" charset="0"/>
                <a:cs typeface="Gill Sans" charset="0"/>
              </a:rPr>
              <a:t>“...the Enlightenment has always aimed at liberating men from fear and establishing their sovereignty. Yet the fully enlightened earth radiates disaster triumphant.”</a:t>
            </a:r>
          </a:p>
          <a:p>
            <a:pPr marL="0" indent="0">
              <a:buNone/>
            </a:pPr>
            <a:r>
              <a:rPr lang="en-US" altLang="en-US" dirty="0" smtClean="0">
                <a:ea typeface="Gill Sans" charset="0"/>
                <a:cs typeface="Gill Sans" charset="0"/>
              </a:rPr>
              <a:t>		-</a:t>
            </a:r>
            <a:r>
              <a:rPr lang="en-US" altLang="en-US" dirty="0" smtClean="0">
                <a:solidFill>
                  <a:schemeClr val="tx1"/>
                </a:solidFill>
                <a:ea typeface="Gill Sans" charset="0"/>
                <a:cs typeface="Gill Sans" charset="0"/>
              </a:rPr>
              <a:t>Adorno &amp; </a:t>
            </a:r>
            <a:r>
              <a:rPr lang="en-US" altLang="en-US" dirty="0" err="1" smtClean="0">
                <a:solidFill>
                  <a:schemeClr val="tx1"/>
                </a:solidFill>
                <a:ea typeface="Gill Sans" charset="0"/>
                <a:cs typeface="Gill Sans" charset="0"/>
              </a:rPr>
              <a:t>Horkheimer</a:t>
            </a:r>
            <a:r>
              <a:rPr lang="en-US" altLang="en-US" dirty="0" smtClean="0">
                <a:solidFill>
                  <a:schemeClr val="tx1"/>
                </a:solidFill>
                <a:ea typeface="Gill Sans" charset="0"/>
                <a:cs typeface="Gill Sans" charset="0"/>
              </a:rPr>
              <a:t>, </a:t>
            </a:r>
            <a:r>
              <a:rPr lang="en-US" altLang="en-US" i="1" dirty="0" smtClean="0">
                <a:solidFill>
                  <a:schemeClr val="tx1"/>
                </a:solidFill>
                <a:ea typeface="Gill Sans" charset="0"/>
                <a:cs typeface="Gill Sans" charset="0"/>
              </a:rPr>
              <a:t>Dialectic of Enlightenment </a:t>
            </a:r>
            <a:r>
              <a:rPr lang="en-US" altLang="en-US" dirty="0" smtClean="0">
                <a:solidFill>
                  <a:schemeClr val="tx1"/>
                </a:solidFill>
                <a:ea typeface="Gill Sans" charset="0"/>
                <a:cs typeface="Gill Sans" charset="0"/>
              </a:rPr>
              <a:t>(1944)</a:t>
            </a:r>
          </a:p>
          <a:p>
            <a:endParaRPr lang="en-US" altLang="en-US" dirty="0" smtClean="0">
              <a:solidFill>
                <a:schemeClr val="tx1"/>
              </a:solidFill>
              <a:ea typeface="Gill Sans" charset="0"/>
              <a:cs typeface="Gill Sans" charset="0"/>
            </a:endParaRPr>
          </a:p>
          <a:p>
            <a:endParaRPr lang="en-US" dirty="0"/>
          </a:p>
        </p:txBody>
      </p:sp>
    </p:spTree>
    <p:extLst>
      <p:ext uri="{BB962C8B-B14F-4D97-AF65-F5344CB8AC3E}">
        <p14:creationId xmlns:p14="http://schemas.microsoft.com/office/powerpoint/2010/main" val="1313284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accent1">
                <a:lumMod val="5000"/>
                <a:lumOff val="95000"/>
              </a:schemeClr>
            </a:gs>
            <a:gs pos="69000">
              <a:schemeClr val="accent1">
                <a:lumMod val="45000"/>
                <a:lumOff val="55000"/>
              </a:schemeClr>
            </a:gs>
            <a:gs pos="86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Operational Definition: </a:t>
            </a:r>
            <a:r>
              <a:rPr lang="en-US" sz="4000" i="1" dirty="0" smtClean="0"/>
              <a:t>What is Enlightenment?</a:t>
            </a:r>
            <a:r>
              <a:rPr lang="en-US" sz="4000" dirty="0" smtClean="0"/>
              <a:t> </a:t>
            </a:r>
            <a:endParaRPr lang="en-US" sz="4000" dirty="0"/>
          </a:p>
        </p:txBody>
      </p:sp>
      <p:sp>
        <p:nvSpPr>
          <p:cNvPr id="3" name="Content Placeholder 2"/>
          <p:cNvSpPr>
            <a:spLocks noGrp="1"/>
          </p:cNvSpPr>
          <p:nvPr>
            <p:ph idx="1"/>
          </p:nvPr>
        </p:nvSpPr>
        <p:spPr/>
        <p:txBody>
          <a:bodyPr>
            <a:normAutofit lnSpcReduction="10000"/>
          </a:bodyPr>
          <a:lstStyle/>
          <a:p>
            <a:r>
              <a:rPr lang="en-US" dirty="0"/>
              <a:t>P</a:t>
            </a:r>
            <a:r>
              <a:rPr lang="en-US" dirty="0" smtClean="0"/>
              <a:t>rincipal goals of Enlightenment thinkers were liberty, progress, reason, tolerance, and ending the abuses of church and state</a:t>
            </a:r>
          </a:p>
          <a:p>
            <a:r>
              <a:rPr lang="en-US" dirty="0" smtClean="0"/>
              <a:t>German - </a:t>
            </a:r>
            <a:r>
              <a:rPr lang="en-US" i="1" dirty="0" err="1" smtClean="0"/>
              <a:t>Aufklärung</a:t>
            </a:r>
            <a:endParaRPr lang="en-US" i="1" dirty="0" smtClean="0"/>
          </a:p>
          <a:p>
            <a:r>
              <a:rPr lang="en-US" dirty="0" smtClean="0"/>
              <a:t>French - </a:t>
            </a:r>
            <a:r>
              <a:rPr lang="en-US" i="1" dirty="0" smtClean="0"/>
              <a:t>Siècle </a:t>
            </a:r>
            <a:r>
              <a:rPr lang="en-US" i="1" dirty="0"/>
              <a:t>des </a:t>
            </a:r>
            <a:r>
              <a:rPr lang="en-US" i="1" dirty="0" err="1" smtClean="0"/>
              <a:t>Lumières</a:t>
            </a:r>
            <a:r>
              <a:rPr lang="en-US" i="1" dirty="0" smtClean="0"/>
              <a:t> </a:t>
            </a:r>
            <a:r>
              <a:rPr lang="en-US" dirty="0"/>
              <a:t>(Century of Enlightenment</a:t>
            </a:r>
            <a:r>
              <a:rPr lang="en-US" dirty="0" smtClean="0"/>
              <a:t>)</a:t>
            </a:r>
          </a:p>
          <a:p>
            <a:r>
              <a:rPr lang="en-US" dirty="0" smtClean="0"/>
              <a:t>The Era</a:t>
            </a:r>
          </a:p>
          <a:p>
            <a:pPr lvl="1"/>
            <a:r>
              <a:rPr lang="en-US" dirty="0" smtClean="0"/>
              <a:t>Begins?</a:t>
            </a:r>
          </a:p>
          <a:p>
            <a:pPr lvl="2"/>
            <a:r>
              <a:rPr lang="en-US" dirty="0" smtClean="0"/>
              <a:t>1637 - </a:t>
            </a:r>
            <a:r>
              <a:rPr lang="en-US" dirty="0"/>
              <a:t> Descartes' </a:t>
            </a:r>
            <a:r>
              <a:rPr lang="en-US" i="1" dirty="0"/>
              <a:t>Discourse on </a:t>
            </a:r>
            <a:r>
              <a:rPr lang="en-US" i="1" dirty="0" smtClean="0"/>
              <a:t>Method</a:t>
            </a:r>
          </a:p>
          <a:p>
            <a:pPr lvl="2"/>
            <a:r>
              <a:rPr lang="en-US" i="1" dirty="0" smtClean="0"/>
              <a:t>1687 - </a:t>
            </a:r>
            <a:r>
              <a:rPr lang="en-US" dirty="0"/>
              <a:t>Isaac Newton's </a:t>
            </a:r>
            <a:r>
              <a:rPr lang="en-US" i="1" dirty="0"/>
              <a:t>Principia </a:t>
            </a:r>
            <a:r>
              <a:rPr lang="en-US" i="1" dirty="0" smtClean="0"/>
              <a:t>Mathematica</a:t>
            </a:r>
          </a:p>
          <a:p>
            <a:pPr lvl="1"/>
            <a:r>
              <a:rPr lang="en-US" dirty="0" smtClean="0"/>
              <a:t>Ends?</a:t>
            </a:r>
          </a:p>
          <a:p>
            <a:pPr lvl="2"/>
            <a:r>
              <a:rPr lang="en-US" dirty="0" smtClean="0"/>
              <a:t>1789 – French Revolution </a:t>
            </a:r>
          </a:p>
          <a:p>
            <a:pPr lvl="2"/>
            <a:r>
              <a:rPr lang="en-US" dirty="0" smtClean="0"/>
              <a:t>1804 – Napoleonic Wars</a:t>
            </a:r>
            <a:endParaRPr lang="en-US" dirty="0"/>
          </a:p>
        </p:txBody>
      </p:sp>
    </p:spTree>
    <p:extLst>
      <p:ext uri="{BB962C8B-B14F-4D97-AF65-F5344CB8AC3E}">
        <p14:creationId xmlns:p14="http://schemas.microsoft.com/office/powerpoint/2010/main" val="2869835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accent1">
                <a:lumMod val="5000"/>
                <a:lumOff val="95000"/>
              </a:schemeClr>
            </a:gs>
            <a:gs pos="69000">
              <a:schemeClr val="accent1">
                <a:lumMod val="45000"/>
                <a:lumOff val="55000"/>
              </a:schemeClr>
            </a:gs>
            <a:gs pos="86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Road to Enlightenment</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a:t>M</a:t>
            </a:r>
            <a:r>
              <a:rPr lang="en-US" dirty="0" smtClean="0"/>
              <a:t>edieval worldview:  </a:t>
            </a:r>
            <a:r>
              <a:rPr lang="en-US" dirty="0"/>
              <a:t>Nature was perceived to be a hierarchy of </a:t>
            </a:r>
            <a:r>
              <a:rPr lang="en-US" dirty="0" smtClean="0"/>
              <a:t>beings </a:t>
            </a:r>
            <a:r>
              <a:rPr lang="en-US" dirty="0"/>
              <a:t>ascending from inanimate material, to lower life forms, to man, finally reaching </a:t>
            </a:r>
            <a:r>
              <a:rPr lang="en-US" dirty="0" smtClean="0"/>
              <a:t>spiritual beings </a:t>
            </a:r>
            <a:r>
              <a:rPr lang="en-US" dirty="0"/>
              <a:t>(e.g. saints and angels) residing with God in </a:t>
            </a:r>
            <a:r>
              <a:rPr lang="en-US" dirty="0" smtClean="0"/>
              <a:t>heaven.</a:t>
            </a:r>
          </a:p>
          <a:p>
            <a:r>
              <a:rPr lang="en-US" dirty="0" smtClean="0"/>
              <a:t>Similarly</a:t>
            </a:r>
            <a:r>
              <a:rPr lang="en-US" dirty="0"/>
              <a:t>, the social structure was </a:t>
            </a:r>
            <a:r>
              <a:rPr lang="en-US" dirty="0" smtClean="0"/>
              <a:t>an </a:t>
            </a:r>
            <a:r>
              <a:rPr lang="en-US" dirty="0"/>
              <a:t>ascending hierarchy </a:t>
            </a:r>
            <a:r>
              <a:rPr lang="en-US" dirty="0" smtClean="0"/>
              <a:t>from the peasants to </a:t>
            </a:r>
            <a:r>
              <a:rPr lang="en-US" dirty="0"/>
              <a:t>the </a:t>
            </a:r>
            <a:r>
              <a:rPr lang="en-US" dirty="0" smtClean="0"/>
              <a:t>nobles and the </a:t>
            </a:r>
            <a:r>
              <a:rPr lang="en-US" dirty="0"/>
              <a:t>priests who had spiritual responsibilities </a:t>
            </a:r>
            <a:endParaRPr lang="en-US" dirty="0" smtClean="0"/>
          </a:p>
        </p:txBody>
      </p:sp>
    </p:spTree>
    <p:extLst>
      <p:ext uri="{BB962C8B-B14F-4D97-AF65-F5344CB8AC3E}">
        <p14:creationId xmlns:p14="http://schemas.microsoft.com/office/powerpoint/2010/main" val="531031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accent1">
                <a:lumMod val="5000"/>
                <a:lumOff val="95000"/>
              </a:schemeClr>
            </a:gs>
            <a:gs pos="69000">
              <a:schemeClr val="accent1">
                <a:lumMod val="45000"/>
                <a:lumOff val="55000"/>
              </a:schemeClr>
            </a:gs>
            <a:gs pos="86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Road to Enlightenment</a:t>
            </a:r>
            <a:br>
              <a:rPr lang="en-US" dirty="0" smtClean="0"/>
            </a:br>
            <a:endParaRPr lang="en-US" dirty="0"/>
          </a:p>
        </p:txBody>
      </p:sp>
      <p:sp>
        <p:nvSpPr>
          <p:cNvPr id="3" name="Content Placeholder 2"/>
          <p:cNvSpPr>
            <a:spLocks noGrp="1"/>
          </p:cNvSpPr>
          <p:nvPr>
            <p:ph idx="1"/>
          </p:nvPr>
        </p:nvSpPr>
        <p:spPr/>
        <p:txBody>
          <a:bodyPr/>
          <a:lstStyle/>
          <a:p>
            <a:r>
              <a:rPr lang="en-US" dirty="0" smtClean="0"/>
              <a:t>Newton and his predecessors shook the medieval view of nature.</a:t>
            </a:r>
          </a:p>
          <a:p>
            <a:r>
              <a:rPr lang="en-US" dirty="0" smtClean="0"/>
              <a:t>Newton had shown:</a:t>
            </a:r>
          </a:p>
          <a:p>
            <a:pPr marL="0" indent="0">
              <a:buNone/>
            </a:pPr>
            <a:r>
              <a:rPr lang="en-US" dirty="0" smtClean="0"/>
              <a:t>	1. Nature was guided by natural laws.</a:t>
            </a:r>
          </a:p>
          <a:p>
            <a:pPr marL="0" indent="0">
              <a:buNone/>
            </a:pPr>
            <a:r>
              <a:rPr lang="en-US" dirty="0"/>
              <a:t>	</a:t>
            </a:r>
            <a:r>
              <a:rPr lang="en-US" dirty="0" smtClean="0"/>
              <a:t>2. These laws are discoverable through human reason.</a:t>
            </a:r>
          </a:p>
          <a:p>
            <a:r>
              <a:rPr lang="en-US" dirty="0"/>
              <a:t>The philosophes added another corollary. Man is a part of nature; therefore man must follow natural laws as well.</a:t>
            </a:r>
          </a:p>
        </p:txBody>
      </p:sp>
    </p:spTree>
    <p:extLst>
      <p:ext uri="{BB962C8B-B14F-4D97-AF65-F5344CB8AC3E}">
        <p14:creationId xmlns:p14="http://schemas.microsoft.com/office/powerpoint/2010/main" val="2441359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accent1">
                <a:lumMod val="5000"/>
                <a:lumOff val="95000"/>
              </a:schemeClr>
            </a:gs>
            <a:gs pos="69000">
              <a:schemeClr val="accent1">
                <a:lumMod val="45000"/>
                <a:lumOff val="55000"/>
              </a:schemeClr>
            </a:gs>
            <a:gs pos="86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Road to Enlightenment</a:t>
            </a:r>
            <a:br>
              <a:rPr lang="en-US" dirty="0" smtClean="0"/>
            </a:br>
            <a:endParaRPr lang="en-US" dirty="0"/>
          </a:p>
        </p:txBody>
      </p:sp>
      <p:sp>
        <p:nvSpPr>
          <p:cNvPr id="3" name="Content Placeholder 2"/>
          <p:cNvSpPr>
            <a:spLocks noGrp="1"/>
          </p:cNvSpPr>
          <p:nvPr>
            <p:ph idx="1"/>
          </p:nvPr>
        </p:nvSpPr>
        <p:spPr/>
        <p:txBody>
          <a:bodyPr/>
          <a:lstStyle/>
          <a:p>
            <a:pPr marL="0" indent="0">
              <a:buNone/>
            </a:pPr>
            <a:r>
              <a:rPr lang="en-US" altLang="en-US" sz="4000" dirty="0" smtClean="0"/>
              <a:t>“Nature and nature's laws lay hid by night; God said let Newton be and all was light.”</a:t>
            </a:r>
          </a:p>
          <a:p>
            <a:pPr marL="0" indent="0">
              <a:buNone/>
            </a:pPr>
            <a:endParaRPr lang="en-US" altLang="en-US" dirty="0"/>
          </a:p>
          <a:p>
            <a:pPr marL="0" indent="0">
              <a:buNone/>
            </a:pPr>
            <a:r>
              <a:rPr lang="en-US" altLang="en-US" dirty="0"/>
              <a:t>	</a:t>
            </a:r>
            <a:r>
              <a:rPr lang="en-US" altLang="en-US" dirty="0" smtClean="0"/>
              <a:t>				-</a:t>
            </a:r>
            <a:r>
              <a:rPr lang="en-US" altLang="en-US" dirty="0" smtClean="0"/>
              <a:t> Alexander Pope (1688-1744)</a:t>
            </a:r>
          </a:p>
          <a:p>
            <a:endParaRPr lang="en-US" dirty="0"/>
          </a:p>
        </p:txBody>
      </p:sp>
    </p:spTree>
    <p:extLst>
      <p:ext uri="{BB962C8B-B14F-4D97-AF65-F5344CB8AC3E}">
        <p14:creationId xmlns:p14="http://schemas.microsoft.com/office/powerpoint/2010/main" val="2627204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accent1">
                <a:lumMod val="5000"/>
                <a:lumOff val="95000"/>
              </a:schemeClr>
            </a:gs>
            <a:gs pos="69000">
              <a:schemeClr val="accent1">
                <a:lumMod val="45000"/>
                <a:lumOff val="55000"/>
              </a:schemeClr>
            </a:gs>
            <a:gs pos="86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 in the State of Nature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philosophes conceptualized an imaginary "</a:t>
            </a:r>
            <a:r>
              <a:rPr lang="en-US" b="1" dirty="0" smtClean="0">
                <a:solidFill>
                  <a:srgbClr val="FF0000"/>
                </a:solidFill>
              </a:rPr>
              <a:t>State of Nature</a:t>
            </a:r>
            <a:r>
              <a:rPr lang="en-US" dirty="0" smtClean="0"/>
              <a:t>," prior to the historical development of family, language, custom, government, or religion. </a:t>
            </a:r>
          </a:p>
          <a:p>
            <a:pPr lvl="1"/>
            <a:r>
              <a:rPr lang="en-US" dirty="0" smtClean="0"/>
              <a:t>The philosophes tried to imagine a secular "Garden of Eden," a time when humans were, in a sense, "naked." </a:t>
            </a:r>
          </a:p>
          <a:p>
            <a:pPr lvl="1"/>
            <a:r>
              <a:rPr lang="en-US" dirty="0" smtClean="0"/>
              <a:t>In this sense, the Enlightenment was </a:t>
            </a:r>
            <a:r>
              <a:rPr lang="en-US" b="1" dirty="0" smtClean="0">
                <a:solidFill>
                  <a:srgbClr val="FF0000"/>
                </a:solidFill>
              </a:rPr>
              <a:t>universalistic</a:t>
            </a:r>
            <a:r>
              <a:rPr lang="en-US" dirty="0" smtClean="0"/>
              <a:t> in believing that all humans are members of the same "natural family," thus basically sharing the same aptitudes, desires, and needs. </a:t>
            </a:r>
            <a:r>
              <a:rPr lang="en-US" b="1" dirty="0" smtClean="0">
                <a:solidFill>
                  <a:srgbClr val="FF0000"/>
                </a:solidFill>
              </a:rPr>
              <a:t>Men are equal</a:t>
            </a:r>
            <a:r>
              <a:rPr lang="en-US" dirty="0" smtClean="0"/>
              <a:t>. </a:t>
            </a:r>
          </a:p>
          <a:p>
            <a:r>
              <a:rPr lang="en-US" dirty="0" smtClean="0"/>
              <a:t>The philosophes tried to "</a:t>
            </a:r>
            <a:r>
              <a:rPr lang="en-US" b="1" dirty="0" smtClean="0">
                <a:solidFill>
                  <a:srgbClr val="FF0000"/>
                </a:solidFill>
              </a:rPr>
              <a:t>take man's clothes off</a:t>
            </a:r>
            <a:r>
              <a:rPr lang="en-US" dirty="0" smtClean="0"/>
              <a:t>." </a:t>
            </a:r>
          </a:p>
          <a:p>
            <a:pPr lvl="1"/>
            <a:r>
              <a:rPr lang="en-US" dirty="0" smtClean="0"/>
              <a:t>Varying cultural practices— religion, diet, values, traditions— were seen as secondary. </a:t>
            </a:r>
          </a:p>
          <a:p>
            <a:pPr lvl="1"/>
            <a:r>
              <a:rPr lang="en-US" dirty="0" smtClean="0"/>
              <a:t>The philosophes wanted to probe underneath these superficial qualities to determine who we are</a:t>
            </a:r>
          </a:p>
        </p:txBody>
      </p:sp>
    </p:spTree>
    <p:extLst>
      <p:ext uri="{BB962C8B-B14F-4D97-AF65-F5344CB8AC3E}">
        <p14:creationId xmlns:p14="http://schemas.microsoft.com/office/powerpoint/2010/main" val="2558396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accent1">
                <a:lumMod val="5000"/>
                <a:lumOff val="95000"/>
              </a:schemeClr>
            </a:gs>
            <a:gs pos="69000">
              <a:schemeClr val="accent1">
                <a:lumMod val="45000"/>
                <a:lumOff val="55000"/>
              </a:schemeClr>
            </a:gs>
            <a:gs pos="86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 in the State of Nature</a:t>
            </a:r>
            <a:endParaRPr lang="en-US" dirty="0"/>
          </a:p>
        </p:txBody>
      </p:sp>
      <p:sp>
        <p:nvSpPr>
          <p:cNvPr id="3" name="Content Placeholder 2"/>
          <p:cNvSpPr>
            <a:spLocks noGrp="1"/>
          </p:cNvSpPr>
          <p:nvPr>
            <p:ph idx="1"/>
          </p:nvPr>
        </p:nvSpPr>
        <p:spPr/>
        <p:txBody>
          <a:bodyPr>
            <a:normAutofit/>
          </a:bodyPr>
          <a:lstStyle/>
          <a:p>
            <a:r>
              <a:rPr lang="en-US" dirty="0" smtClean="0"/>
              <a:t>Human nature is "</a:t>
            </a:r>
            <a:r>
              <a:rPr lang="en-US" b="1" dirty="0" smtClean="0">
                <a:solidFill>
                  <a:srgbClr val="FF0000"/>
                </a:solidFill>
              </a:rPr>
              <a:t>ruggedly individualistic</a:t>
            </a:r>
            <a:r>
              <a:rPr lang="en-US" dirty="0"/>
              <a:t>.</a:t>
            </a:r>
            <a:r>
              <a:rPr lang="en-US" dirty="0" smtClean="0"/>
              <a:t>" We were once completely </a:t>
            </a:r>
            <a:r>
              <a:rPr lang="en-US" dirty="0"/>
              <a:t>free, answering only to </a:t>
            </a:r>
            <a:r>
              <a:rPr lang="en-US" dirty="0" smtClean="0"/>
              <a:t>our </a:t>
            </a:r>
            <a:r>
              <a:rPr lang="en-US" dirty="0"/>
              <a:t>own needs, not socially bound to family, society, or government. </a:t>
            </a:r>
            <a:r>
              <a:rPr lang="en-US" dirty="0" smtClean="0"/>
              <a:t>Every </a:t>
            </a:r>
            <a:r>
              <a:rPr lang="en-US" dirty="0"/>
              <a:t>person was his own </a:t>
            </a:r>
            <a:r>
              <a:rPr lang="en-US" dirty="0" smtClean="0"/>
              <a:t>monarch.</a:t>
            </a:r>
          </a:p>
          <a:p>
            <a:r>
              <a:rPr lang="en-US" dirty="0" smtClean="0"/>
              <a:t>Individual freedom also entailed political anarchy. </a:t>
            </a:r>
            <a:r>
              <a:rPr lang="en-US" dirty="0"/>
              <a:t>W</a:t>
            </a:r>
            <a:r>
              <a:rPr lang="en-US" dirty="0" smtClean="0"/>
              <a:t>hat happens if two basically equal autonomous human beings reach for the same apple? How was such conflict to be resolved?</a:t>
            </a:r>
          </a:p>
          <a:p>
            <a:r>
              <a:rPr lang="en-US" dirty="0" smtClean="0"/>
              <a:t>As </a:t>
            </a:r>
            <a:r>
              <a:rPr lang="en-US" dirty="0"/>
              <a:t>Thomas Hobbes stated, </a:t>
            </a:r>
            <a:r>
              <a:rPr lang="en-US" dirty="0" smtClean="0"/>
              <a:t>“Life </a:t>
            </a:r>
            <a:r>
              <a:rPr lang="en-US" dirty="0"/>
              <a:t>was nasty, brutish, and short</a:t>
            </a:r>
            <a:r>
              <a:rPr lang="en-US" dirty="0" smtClean="0"/>
              <a:t>.”</a:t>
            </a:r>
          </a:p>
          <a:p>
            <a:pPr lvl="1"/>
            <a:r>
              <a:rPr lang="en-US" sz="2800" dirty="0" smtClean="0"/>
              <a:t>Thus Rousseau posed a </a:t>
            </a:r>
            <a:r>
              <a:rPr lang="en-US" sz="2800" dirty="0"/>
              <a:t>"social contract."</a:t>
            </a:r>
          </a:p>
        </p:txBody>
      </p:sp>
    </p:spTree>
    <p:extLst>
      <p:ext uri="{BB962C8B-B14F-4D97-AF65-F5344CB8AC3E}">
        <p14:creationId xmlns:p14="http://schemas.microsoft.com/office/powerpoint/2010/main" val="18568041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1823</Words>
  <Application>Microsoft Office PowerPoint</Application>
  <PresentationFormat>Widescreen</PresentationFormat>
  <Paragraphs>163</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Gill Sans</vt:lpstr>
      <vt:lpstr>Office Theme</vt:lpstr>
      <vt:lpstr>      The Enlightenment:  Constructing a New Paradigm of Man and Society   </vt:lpstr>
      <vt:lpstr>Lecture Outline </vt:lpstr>
      <vt:lpstr>Operational Definition: What is Enlightenment? </vt:lpstr>
      <vt:lpstr>Operational Definition: What is Enlightenment? </vt:lpstr>
      <vt:lpstr>The Road to Enlightenment </vt:lpstr>
      <vt:lpstr>The Road to Enlightenment </vt:lpstr>
      <vt:lpstr>The Road to Enlightenment </vt:lpstr>
      <vt:lpstr>Man in the State of Nature</vt:lpstr>
      <vt:lpstr>Man in the State of Nature</vt:lpstr>
      <vt:lpstr>Man in the State of Nature</vt:lpstr>
      <vt:lpstr>Man in the State of Nature</vt:lpstr>
      <vt:lpstr>Man in the State of Nature</vt:lpstr>
      <vt:lpstr>Enlightened Governance </vt:lpstr>
      <vt:lpstr>Enlightened Governance </vt:lpstr>
      <vt:lpstr>Enlightened Governance </vt:lpstr>
      <vt:lpstr>Enlightened Governance </vt:lpstr>
      <vt:lpstr>Enlightened Governance </vt:lpstr>
      <vt:lpstr>Enlightened Political Economy </vt:lpstr>
      <vt:lpstr>Enlightened Political Economy </vt:lpstr>
      <vt:lpstr>Enlightened Political Economy </vt:lpstr>
      <vt:lpstr>Enlightened Education </vt:lpstr>
      <vt:lpstr>Enlightenment vs. Religion </vt:lpstr>
      <vt:lpstr>Enlightenment vs. Religion </vt:lpstr>
      <vt:lpstr>Enlightenment vs. Religion </vt:lpstr>
      <vt:lpstr>Enlightenment vs. Religion </vt:lpstr>
      <vt:lpstr>The Revolutionary Challenge to Enlightenment  </vt:lpstr>
      <vt:lpstr>The Romantic Challenge to Enlightenment </vt:lpstr>
      <vt:lpstr>PowerPoint Presentation</vt:lpstr>
      <vt:lpstr>PowerPoint Presentation</vt:lpstr>
      <vt:lpstr>PowerPoint Presentation</vt:lpstr>
      <vt:lpstr>PowerPoint Presentation</vt:lpstr>
      <vt:lpstr>The Postmodern Challenge to Enlightenment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CONSTRUCTING A NEW PARADIGM OF MAN AND SOCIETY: THE ENLIGHTENMENT</dc:title>
  <dc:creator>Daniel Lazar</dc:creator>
  <cp:lastModifiedBy>Daniel Lazar</cp:lastModifiedBy>
  <cp:revision>19</cp:revision>
  <dcterms:created xsi:type="dcterms:W3CDTF">2015-10-23T07:57:49Z</dcterms:created>
  <dcterms:modified xsi:type="dcterms:W3CDTF">2015-10-23T10:06:44Z</dcterms:modified>
</cp:coreProperties>
</file>