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71" r:id="rId8"/>
    <p:sldId id="270" r:id="rId9"/>
    <p:sldId id="268" r:id="rId10"/>
    <p:sldId id="269" r:id="rId11"/>
    <p:sldId id="262" r:id="rId12"/>
    <p:sldId id="264" r:id="rId13"/>
    <p:sldId id="279" r:id="rId14"/>
    <p:sldId id="272" r:id="rId15"/>
    <p:sldId id="274" r:id="rId16"/>
    <p:sldId id="273" r:id="rId17"/>
    <p:sldId id="275" r:id="rId18"/>
    <p:sldId id="265" r:id="rId19"/>
    <p:sldId id="266" r:id="rId20"/>
    <p:sldId id="276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79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23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38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6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02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2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06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17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33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16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C219F-A622-4D9C-AD94-524B190469F4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C010-224D-4011-89E9-41BDC1E7D8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6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Quiz Crash Course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Presidential vs. Parliamentary Systems</a:t>
            </a:r>
          </a:p>
          <a:p>
            <a:r>
              <a:rPr lang="de-DE" b="1" dirty="0" smtClean="0"/>
              <a:t>Bureaucracy and the Iron Triangle</a:t>
            </a:r>
          </a:p>
          <a:p>
            <a:r>
              <a:rPr lang="en-US" b="1" dirty="0" smtClean="0"/>
              <a:t>Why </a:t>
            </a:r>
            <a:r>
              <a:rPr lang="en-US" b="1" dirty="0"/>
              <a:t>Parties and Elections in Authoritarian Regimes?</a:t>
            </a:r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52503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Dysfunctions of Bureucracy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Unaccountable </a:t>
            </a:r>
            <a:endParaRPr lang="de-DE" dirty="0"/>
          </a:p>
          <a:p>
            <a:r>
              <a:rPr lang="en-US" dirty="0"/>
              <a:t>Inflexible</a:t>
            </a:r>
            <a:endParaRPr lang="de-DE" dirty="0"/>
          </a:p>
          <a:p>
            <a:r>
              <a:rPr lang="en-US" dirty="0" smtClean="0"/>
              <a:t>Impersonal</a:t>
            </a:r>
            <a:endParaRPr lang="de-DE" dirty="0" smtClean="0"/>
          </a:p>
          <a:p>
            <a:r>
              <a:rPr lang="en-US" dirty="0" smtClean="0"/>
              <a:t>Slow</a:t>
            </a:r>
            <a:endParaRPr lang="de-DE" dirty="0"/>
          </a:p>
          <a:p>
            <a:r>
              <a:rPr lang="en-US" dirty="0"/>
              <a:t>Undemocratic (?)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6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Dysfunctions of Bureucracy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“Bureaucracy is the death of all sound work” (Einstein)</a:t>
            </a:r>
            <a:endParaRPr lang="de-DE" dirty="0"/>
          </a:p>
          <a:p>
            <a:r>
              <a:rPr lang="en-US" dirty="0" smtClean="0"/>
              <a:t>“A bureaucracy is sure to think that its duty is to augment official power, official business, or official members, rather than to leave free the energies of mankind; it overdoes the quantity of government, as well as impairs its quality. The truth is, that a skilled bureaucracy is, though it boasts of an appearance of science, quite inconsistent with the true principles of the art of business’’ (Bagehot)</a:t>
            </a:r>
            <a:endParaRPr lang="de-DE" dirty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 revolution evaporates and leaves behind only the slime of a new bureaucracy</a:t>
            </a:r>
            <a:r>
              <a:rPr lang="en-US" dirty="0" smtClean="0"/>
              <a:t>.” (Kafka)</a:t>
            </a:r>
            <a:endParaRPr lang="de-DE" dirty="0"/>
          </a:p>
          <a:p>
            <a:r>
              <a:rPr lang="en-US" dirty="0" smtClean="0"/>
              <a:t>“More harm was done in the 20th century by faceless bureaucrats than tyrant dictators.” (Thomas Sowell)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17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Why </a:t>
            </a:r>
            <a:r>
              <a:rPr lang="en-US" b="1" dirty="0"/>
              <a:t>Parties and Elections in Authoritarian Regimes?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 substantial majority of authoritarian governments hold elections, devote substantial resources to its support party, and spend heavily on pre-election political campaigns</a:t>
            </a:r>
            <a:endParaRPr lang="de-DE" dirty="0"/>
          </a:p>
          <a:p>
            <a:pPr lvl="0"/>
            <a:r>
              <a:rPr lang="de-DE" dirty="0"/>
              <a:t>Questions</a:t>
            </a:r>
          </a:p>
          <a:p>
            <a:pPr lvl="1"/>
            <a:r>
              <a:rPr lang="en-US" dirty="0"/>
              <a:t>If party formation is not motivated by the need to compete effectively in order to win elections why are they created and maintained?</a:t>
            </a:r>
            <a:endParaRPr lang="de-DE" dirty="0"/>
          </a:p>
          <a:p>
            <a:pPr lvl="1"/>
            <a:r>
              <a:rPr lang="en-US" dirty="0"/>
              <a:t>What benefits do these institutions to provide for the authoritarian leaders who choose them?  </a:t>
            </a:r>
            <a:endParaRPr lang="de-DE" dirty="0"/>
          </a:p>
          <a:p>
            <a:pPr lvl="1"/>
            <a:r>
              <a:rPr lang="en-US" dirty="0"/>
              <a:t>Whose interests, exactly, do they serve?  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0585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Routes to Authoritarianism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ways that authoritarian regimes come to power</a:t>
            </a:r>
            <a:endParaRPr lang="de-DE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They defeat incumbents in a </a:t>
            </a:r>
            <a:r>
              <a:rPr lang="en-US" b="1" dirty="0"/>
              <a:t>revolutionary insurgency or civil war</a:t>
            </a:r>
            <a:r>
              <a:rPr lang="en-US" dirty="0"/>
              <a:t>. </a:t>
            </a:r>
            <a:endParaRPr lang="de-DE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Via </a:t>
            </a:r>
            <a:r>
              <a:rPr lang="en-US" b="1" dirty="0"/>
              <a:t>internal transformation</a:t>
            </a:r>
            <a:r>
              <a:rPr lang="en-US" dirty="0"/>
              <a:t> of a constitutional government.  Elected ruling parties or leaders can engineer rule changes that outlaw opposition parties, tilt the electoral playing field, and close or purge non-executive branches of government.  </a:t>
            </a:r>
            <a:endParaRPr lang="de-DE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most common means of seizing power is the </a:t>
            </a:r>
            <a:r>
              <a:rPr lang="en-US" b="1" dirty="0"/>
              <a:t>military coup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8380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Parties and Elections in Authoritarian Regimes?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/>
              <a:t>Focus</a:t>
            </a:r>
            <a:r>
              <a:rPr lang="en-US" dirty="0" smtClean="0"/>
              <a:t>: uses </a:t>
            </a:r>
            <a:r>
              <a:rPr lang="en-US" dirty="0"/>
              <a:t>of parties and elections during periods when dictators are </a:t>
            </a:r>
            <a:r>
              <a:rPr lang="en-US" u="sng" dirty="0"/>
              <a:t>not</a:t>
            </a:r>
            <a:r>
              <a:rPr lang="en-US" dirty="0"/>
              <a:t> challenged by mobilized mass opposition or irresistible outside pressures.’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39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de-DE" sz="3200" b="1" dirty="0" smtClean="0"/>
              <a:t>Functions of Parties in Authoritarian Regimes</a:t>
            </a:r>
            <a:br>
              <a:rPr lang="de-DE" sz="3200" b="1" dirty="0" smtClean="0"/>
            </a:br>
            <a:r>
              <a:rPr lang="de-DE" sz="3200" b="1" dirty="0" smtClean="0"/>
              <a:t/>
            </a:r>
            <a:br>
              <a:rPr lang="de-DE" sz="3200" b="1" dirty="0" smtClean="0"/>
            </a:b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Parties and elections are central elements in a </a:t>
            </a:r>
            <a:r>
              <a:rPr lang="en-US" b="1" dirty="0"/>
              <a:t>personal survival strategy</a:t>
            </a:r>
            <a:endParaRPr lang="de-DE" dirty="0"/>
          </a:p>
          <a:p>
            <a:r>
              <a:rPr lang="en-US" dirty="0"/>
              <a:t>Official party names, platforms, and ideologies claim a broader and </a:t>
            </a:r>
            <a:r>
              <a:rPr lang="en-US" b="1" dirty="0"/>
              <a:t>more impersonal purpose</a:t>
            </a:r>
            <a:r>
              <a:rPr lang="en-US" dirty="0"/>
              <a:t> than support for particular leaders</a:t>
            </a:r>
            <a:endParaRPr lang="de-DE" dirty="0"/>
          </a:p>
          <a:p>
            <a:r>
              <a:rPr lang="en-US" dirty="0"/>
              <a:t>Parties can end up </a:t>
            </a:r>
            <a:r>
              <a:rPr lang="en-US" b="1" dirty="0"/>
              <a:t>prolonging the life of authoritarian regimes</a:t>
            </a:r>
            <a:r>
              <a:rPr lang="en-US" dirty="0"/>
              <a:t> not just particular leaders</a:t>
            </a:r>
            <a:endParaRPr lang="de-DE" dirty="0"/>
          </a:p>
          <a:p>
            <a:r>
              <a:rPr lang="en-US" dirty="0"/>
              <a:t>Parties can </a:t>
            </a:r>
            <a:r>
              <a:rPr lang="en-US" b="1" dirty="0"/>
              <a:t>counterbalance the power of the military</a:t>
            </a:r>
            <a:r>
              <a:rPr lang="en-US" dirty="0"/>
              <a:t> or other internal government factions </a:t>
            </a:r>
            <a:endParaRPr lang="de-DE" dirty="0"/>
          </a:p>
          <a:p>
            <a:r>
              <a:rPr lang="en-US" dirty="0"/>
              <a:t>Easier for party workers to </a:t>
            </a:r>
            <a:r>
              <a:rPr lang="en-US" b="1" dirty="0"/>
              <a:t>mobilize mass demonstrations</a:t>
            </a:r>
            <a:r>
              <a:rPr lang="en-US" dirty="0"/>
              <a:t> to support the dictator</a:t>
            </a:r>
            <a:endParaRPr lang="de-DE" dirty="0"/>
          </a:p>
          <a:p>
            <a:r>
              <a:rPr lang="en-US" dirty="0"/>
              <a:t>Authoritarian parties often </a:t>
            </a:r>
            <a:r>
              <a:rPr lang="en-US" b="1" dirty="0"/>
              <a:t>distribute benefits</a:t>
            </a:r>
            <a:r>
              <a:rPr lang="en-US" dirty="0"/>
              <a:t> to citizens and </a:t>
            </a:r>
            <a:r>
              <a:rPr lang="en-US" b="1" dirty="0"/>
              <a:t>spread the regime’s ideology</a:t>
            </a:r>
            <a:r>
              <a:rPr lang="en-US" dirty="0"/>
              <a:t> or policy views, as means of </a:t>
            </a:r>
            <a:r>
              <a:rPr lang="en-US" b="1" dirty="0"/>
              <a:t>building popular support</a:t>
            </a:r>
            <a:r>
              <a:rPr lang="en-US" dirty="0"/>
              <a:t> for the government.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393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de-DE" sz="3200" b="1" dirty="0"/>
              <a:t>Functions of </a:t>
            </a:r>
            <a:r>
              <a:rPr lang="de-DE" sz="3200" b="1" dirty="0" smtClean="0"/>
              <a:t>Parties in Authoritarian Regimes</a:t>
            </a: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dirty="0" smtClean="0"/>
              <a:t/>
            </a:r>
            <a:br>
              <a:rPr lang="de-DE" sz="3200" b="1" dirty="0" smtClean="0"/>
            </a:br>
            <a:endParaRPr lang="de-D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Elite recruitment and patron-client relations:  </a:t>
            </a:r>
            <a:endParaRPr lang="de-DE" dirty="0"/>
          </a:p>
          <a:p>
            <a:pPr lvl="1"/>
            <a:r>
              <a:rPr lang="en-US" dirty="0"/>
              <a:t>Provide officials and volunteer activists with benefits that give them a </a:t>
            </a:r>
            <a:r>
              <a:rPr lang="en-US" b="1" dirty="0"/>
              <a:t>stake in the regime.  </a:t>
            </a:r>
            <a:endParaRPr lang="de-DE" dirty="0"/>
          </a:p>
          <a:p>
            <a:pPr lvl="1"/>
            <a:r>
              <a:rPr lang="en-US" b="1" dirty="0"/>
              <a:t>Patron-Client Network</a:t>
            </a:r>
            <a:r>
              <a:rPr lang="en-US" dirty="0"/>
              <a:t> - Parties have preferential access to jobs in the state bureaucracy and schooling for their children. </a:t>
            </a:r>
            <a:endParaRPr lang="de-DE" dirty="0"/>
          </a:p>
          <a:p>
            <a:pPr lvl="1"/>
            <a:r>
              <a:rPr lang="en-US" dirty="0" smtClean="0"/>
              <a:t>Party </a:t>
            </a:r>
            <a:r>
              <a:rPr lang="en-US" dirty="0"/>
              <a:t>workers often </a:t>
            </a:r>
            <a:r>
              <a:rPr lang="en-US" b="1" dirty="0"/>
              <a:t>draw salaries</a:t>
            </a:r>
            <a:r>
              <a:rPr lang="en-US" dirty="0"/>
              <a:t>. </a:t>
            </a:r>
            <a:endParaRPr lang="de-DE" dirty="0"/>
          </a:p>
          <a:p>
            <a:pPr lvl="1"/>
            <a:r>
              <a:rPr lang="en-US" dirty="0" smtClean="0"/>
              <a:t>Parties </a:t>
            </a:r>
            <a:r>
              <a:rPr lang="en-US" dirty="0"/>
              <a:t>provide </a:t>
            </a:r>
            <a:r>
              <a:rPr lang="en-US" b="1" dirty="0"/>
              <a:t>insider opportunities</a:t>
            </a:r>
            <a:r>
              <a:rPr lang="en-US" dirty="0"/>
              <a:t> to form businesses subsidized by the government, manage or even take ownership of expropriated businesses or land.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39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Functions of Parties in Authoritarian Regimes</a:t>
            </a: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Organization &amp; Education</a:t>
            </a:r>
          </a:p>
          <a:p>
            <a:pPr lvl="1"/>
            <a:r>
              <a:rPr lang="en-US" b="1" dirty="0"/>
              <a:t>extending the government’s reach</a:t>
            </a:r>
            <a:r>
              <a:rPr lang="en-US" dirty="0"/>
              <a:t> into outlying districts</a:t>
            </a:r>
            <a:endParaRPr lang="de-DE" dirty="0"/>
          </a:p>
          <a:p>
            <a:pPr lvl="1"/>
            <a:r>
              <a:rPr lang="en-US" b="1" dirty="0" smtClean="0"/>
              <a:t>distribute </a:t>
            </a:r>
            <a:r>
              <a:rPr lang="en-US" b="1" dirty="0"/>
              <a:t>resources</a:t>
            </a:r>
            <a:r>
              <a:rPr lang="en-US" dirty="0"/>
              <a:t> that </a:t>
            </a:r>
            <a:r>
              <a:rPr lang="en-US" b="1" dirty="0"/>
              <a:t>ensure loyalty</a:t>
            </a:r>
            <a:r>
              <a:rPr lang="en-US" dirty="0"/>
              <a:t> of citizens</a:t>
            </a:r>
            <a:endParaRPr lang="de-DE" dirty="0"/>
          </a:p>
          <a:p>
            <a:pPr lvl="1"/>
            <a:r>
              <a:rPr lang="en-US" dirty="0"/>
              <a:t>create routine ways of </a:t>
            </a:r>
            <a:r>
              <a:rPr lang="en-US" b="1" dirty="0"/>
              <a:t>choosing lower level officials</a:t>
            </a:r>
            <a:r>
              <a:rPr lang="en-US" dirty="0"/>
              <a:t> </a:t>
            </a:r>
            <a:endParaRPr lang="de-DE" dirty="0"/>
          </a:p>
          <a:p>
            <a:pPr lvl="1"/>
            <a:r>
              <a:rPr lang="en-US" dirty="0"/>
              <a:t>provide an essential </a:t>
            </a:r>
            <a:r>
              <a:rPr lang="en-US" b="1" dirty="0"/>
              <a:t>channel of information</a:t>
            </a:r>
            <a:r>
              <a:rPr lang="en-US" dirty="0"/>
              <a:t> from ordinary people to the government</a:t>
            </a:r>
            <a:endParaRPr lang="de-DE" dirty="0"/>
          </a:p>
          <a:p>
            <a:pPr lvl="1"/>
            <a:r>
              <a:rPr lang="en-US" b="1" dirty="0"/>
              <a:t>educate and socialize</a:t>
            </a:r>
            <a:r>
              <a:rPr lang="en-US" dirty="0"/>
              <a:t> citizens to support the ideology and economic strategy of the regime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39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/>
              <a:t>Elections in Authoritarian Regimes</a:t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parties, elections also </a:t>
            </a:r>
            <a:r>
              <a:rPr lang="en-US" b="1" dirty="0"/>
              <a:t>deter challenges</a:t>
            </a:r>
            <a:r>
              <a:rPr lang="en-US" dirty="0"/>
              <a:t> to the dictator from elite rivals.  Overwhelming victories at the polls demonstrate to potential civilian rivals that they </a:t>
            </a:r>
            <a:r>
              <a:rPr lang="en-US" b="1" dirty="0"/>
              <a:t>have little hope</a:t>
            </a:r>
            <a:r>
              <a:rPr lang="en-US" dirty="0"/>
              <a:t> of defeating the incumbent</a:t>
            </a:r>
            <a:endParaRPr lang="de-DE" dirty="0"/>
          </a:p>
          <a:p>
            <a:r>
              <a:rPr lang="en-US" dirty="0"/>
              <a:t>Elections </a:t>
            </a:r>
            <a:r>
              <a:rPr lang="en-US" b="1" dirty="0"/>
              <a:t>alert </a:t>
            </a:r>
            <a:r>
              <a:rPr lang="en-US" b="1" dirty="0" smtClean="0"/>
              <a:t>the incumbent</a:t>
            </a:r>
            <a:r>
              <a:rPr lang="en-US" dirty="0" smtClean="0"/>
              <a:t> </a:t>
            </a:r>
            <a:r>
              <a:rPr lang="en-US" dirty="0"/>
              <a:t>to strength of opposition</a:t>
            </a:r>
            <a:endParaRPr lang="de-DE" dirty="0"/>
          </a:p>
          <a:p>
            <a:r>
              <a:rPr lang="en-US" dirty="0"/>
              <a:t>Elections are </a:t>
            </a:r>
            <a:r>
              <a:rPr lang="en-US" b="1" dirty="0"/>
              <a:t>easy to rig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4810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Nearly all single-party regimes hold regular national elections </a:t>
            </a:r>
            <a:endParaRPr lang="de-DE" dirty="0"/>
          </a:p>
          <a:p>
            <a:r>
              <a:rPr lang="en-US" dirty="0"/>
              <a:t>Some military regimes hold regular elections, and 1/4 of them held at least some elections</a:t>
            </a:r>
            <a:endParaRPr lang="de-DE" dirty="0"/>
          </a:p>
          <a:p>
            <a:r>
              <a:rPr lang="en-US" dirty="0"/>
              <a:t>Authoritarian regimes that hold regular elections </a:t>
            </a:r>
            <a:r>
              <a:rPr lang="en-US" b="1" dirty="0"/>
              <a:t>last longer</a:t>
            </a:r>
            <a:r>
              <a:rPr lang="en-US" dirty="0"/>
              <a:t> than those that do not</a:t>
            </a:r>
            <a:endParaRPr lang="de-DE" dirty="0"/>
          </a:p>
          <a:p>
            <a:r>
              <a:rPr lang="en-US" dirty="0" smtClean="0"/>
              <a:t>Military </a:t>
            </a:r>
            <a:r>
              <a:rPr lang="en-US" dirty="0"/>
              <a:t>regimes that hold regular elections last more than 3x longer than those that hold no elections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231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317266"/>
              </p:ext>
            </p:extLst>
          </p:nvPr>
        </p:nvGraphicFramePr>
        <p:xfrm>
          <a:off x="107504" y="116632"/>
          <a:ext cx="8928992" cy="637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1145"/>
                <a:gridCol w="4307847"/>
              </a:tblGrid>
              <a:tr h="3290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Presidential</a:t>
                      </a:r>
                      <a:endParaRPr lang="de-DE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Parliamentary</a:t>
                      </a:r>
                      <a:endParaRPr lang="de-DE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9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More checks and balances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Leg and Exec ‘</a:t>
                      </a:r>
                      <a:r>
                        <a:rPr lang="de-DE" sz="16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fused</a:t>
                      </a: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27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Gridlock/stalemate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Usually faster moving. But when many parties in legislative, stalemate can ensue</a:t>
                      </a:r>
                      <a:endParaRPr lang="de-DE" sz="16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7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President as head of executive branch only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 as head of party and ‘Primus inter pares‘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7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 is elected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Exec is appointed. (S)he is an MP</a:t>
                      </a:r>
                      <a:endParaRPr lang="de-DE" sz="16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6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7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Cabinet NOT legislators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PM cabinet made of MPs</a:t>
                      </a:r>
                      <a:endParaRPr lang="de-DE" sz="16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6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97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Less </a:t>
                      </a:r>
                      <a:r>
                        <a:rPr lang="en-US" sz="16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party discipline</a:t>
                      </a:r>
                      <a:r>
                        <a:rPr lang="en-US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–the tendency of a legislator to vote with his/her party. In presidential systems,  legislators  more likely to identify with their individual constituency interests, or other regional, ethnic or ideological interests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Party discipline. Party whips</a:t>
                      </a:r>
                      <a:endParaRPr lang="de-DE" sz="16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6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90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 Confidence votes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itchFamily="34" charset="0"/>
                          <a:cs typeface="Arial" pitchFamily="34" charset="0"/>
                        </a:rPr>
                        <a:t>Votes of confidence</a:t>
                      </a:r>
                      <a:endParaRPr lang="de-DE" sz="16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9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U.S., Mexico, Nigeria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UK, Iran(?)</a:t>
                      </a:r>
                      <a:endParaRPr lang="de-DE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1800" y="2088133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6531" y="6453336"/>
            <a:ext cx="556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→Hybrid Systems: Russia, China, Iran (?)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144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/>
              <a:t>Questions (PRI-Related)</a:t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spend so much campaigning and buying votes when everyone knows how the election will come out, and fraud can be used if there are any surprises?  </a:t>
            </a:r>
            <a:endParaRPr lang="de-DE" dirty="0"/>
          </a:p>
          <a:p>
            <a:r>
              <a:rPr lang="en-US" dirty="0"/>
              <a:t>Why did PRI leaders think they needed supermajorities?  </a:t>
            </a:r>
            <a:endParaRPr lang="de-DE" dirty="0"/>
          </a:p>
          <a:p>
            <a:r>
              <a:rPr lang="en-US" dirty="0"/>
              <a:t>Why expend so much effort on achieving real supermajorities when fraud would be so much cheaper and there is no real impediment to using it?  </a:t>
            </a:r>
            <a:endParaRPr lang="de-DE" dirty="0"/>
          </a:p>
          <a:p>
            <a:r>
              <a:rPr lang="en-US" dirty="0"/>
              <a:t>Why does some version of minimum winning coalition logic apparently not hold in authoritarian regimes, which notoriously rely on divisible goods to build support?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1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Bureaucracy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Merriam Webster’s Definition of Bureaucracy: </a:t>
            </a:r>
            <a:endParaRPr lang="de-DE" dirty="0"/>
          </a:p>
          <a:p>
            <a:pPr lvl="1"/>
            <a:r>
              <a:rPr lang="en-US" dirty="0"/>
              <a:t>a body of </a:t>
            </a:r>
            <a:r>
              <a:rPr lang="en-US" dirty="0">
                <a:solidFill>
                  <a:srgbClr val="FF0000"/>
                </a:solidFill>
              </a:rPr>
              <a:t>unelected</a:t>
            </a:r>
            <a:r>
              <a:rPr lang="en-US" dirty="0"/>
              <a:t> government officials, an administrative policy-making group</a:t>
            </a:r>
            <a:endParaRPr lang="de-DE" dirty="0"/>
          </a:p>
          <a:p>
            <a:pPr lvl="1"/>
            <a:r>
              <a:rPr lang="en-US" dirty="0"/>
              <a:t>government characterized by </a:t>
            </a:r>
            <a:r>
              <a:rPr lang="en-US" dirty="0">
                <a:solidFill>
                  <a:srgbClr val="FF0000"/>
                </a:solidFill>
              </a:rPr>
              <a:t>specialization of functions</a:t>
            </a:r>
            <a:r>
              <a:rPr lang="en-US" dirty="0"/>
              <a:t>, adherence to </a:t>
            </a:r>
            <a:r>
              <a:rPr lang="en-US" dirty="0">
                <a:solidFill>
                  <a:srgbClr val="FF0000"/>
                </a:solidFill>
              </a:rPr>
              <a:t>fixed rules</a:t>
            </a:r>
            <a:r>
              <a:rPr lang="en-US" dirty="0"/>
              <a:t>, and a </a:t>
            </a:r>
            <a:r>
              <a:rPr lang="en-US" dirty="0">
                <a:solidFill>
                  <a:srgbClr val="FF0000"/>
                </a:solidFill>
              </a:rPr>
              <a:t>hierarchy</a:t>
            </a:r>
            <a:r>
              <a:rPr lang="en-US" dirty="0"/>
              <a:t> of authority</a:t>
            </a:r>
            <a:endParaRPr lang="de-DE" dirty="0"/>
          </a:p>
          <a:p>
            <a:pPr lvl="1"/>
            <a:r>
              <a:rPr lang="en-US" dirty="0"/>
              <a:t>a system of administration marked by </a:t>
            </a:r>
            <a:r>
              <a:rPr lang="en-US" dirty="0" err="1" smtClean="0">
                <a:solidFill>
                  <a:srgbClr val="FF0000"/>
                </a:solidFill>
              </a:rPr>
              <a:t>officialism</a:t>
            </a:r>
            <a:r>
              <a:rPr lang="en-US" dirty="0"/>
              <a:t> </a:t>
            </a:r>
            <a:r>
              <a:rPr lang="en-US" dirty="0" smtClean="0"/>
              <a:t> and </a:t>
            </a:r>
            <a:r>
              <a:rPr lang="en-US" dirty="0" smtClean="0"/>
              <a:t>red tape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15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/>
              <a:t>Max Weber</a:t>
            </a:r>
            <a:r>
              <a:rPr lang="en-US" sz="2800" dirty="0" smtClean="0"/>
              <a:t> (1864-1920) &amp; </a:t>
            </a:r>
            <a:r>
              <a:rPr lang="en-US" sz="2800" b="1" dirty="0" smtClean="0"/>
              <a:t>The Functions</a:t>
            </a:r>
            <a:r>
              <a:rPr lang="en-US" sz="2800" dirty="0" smtClean="0"/>
              <a:t> of Bureaucracy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Bureaucratic coordination of activities is </a:t>
            </a:r>
            <a:r>
              <a:rPr lang="en-US" dirty="0" smtClean="0"/>
              <a:t>a </a:t>
            </a:r>
            <a:r>
              <a:rPr lang="en-US" dirty="0"/>
              <a:t>mark of the </a:t>
            </a:r>
            <a:r>
              <a:rPr lang="en-US" b="1" dirty="0">
                <a:solidFill>
                  <a:srgbClr val="FF0000"/>
                </a:solidFill>
              </a:rPr>
              <a:t>modern era</a:t>
            </a:r>
            <a:r>
              <a:rPr lang="en-US" dirty="0"/>
              <a:t>.</a:t>
            </a:r>
            <a:endParaRPr lang="de-DE" dirty="0"/>
          </a:p>
          <a:p>
            <a:r>
              <a:rPr lang="en-US" dirty="0"/>
              <a:t>Through bureaucracy, heads of state can </a:t>
            </a:r>
            <a:r>
              <a:rPr lang="en-US" b="1" dirty="0">
                <a:solidFill>
                  <a:srgbClr val="FF0000"/>
                </a:solidFill>
              </a:rPr>
              <a:t>mobilize and centralize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political power</a:t>
            </a:r>
            <a:r>
              <a:rPr lang="en-US" dirty="0"/>
              <a:t>, which in feudal times, had been dispersed in a variety of centers.</a:t>
            </a:r>
            <a:endParaRPr lang="de-DE" dirty="0"/>
          </a:p>
          <a:p>
            <a:r>
              <a:rPr lang="en-US" dirty="0"/>
              <a:t>Bureaucracies are organized according to </a:t>
            </a:r>
            <a:r>
              <a:rPr lang="en-US" b="1" dirty="0">
                <a:solidFill>
                  <a:srgbClr val="FF0000"/>
                </a:solidFill>
              </a:rPr>
              <a:t>rational principles</a:t>
            </a:r>
            <a:r>
              <a:rPr lang="en-US" dirty="0"/>
              <a:t>. Offices are ranked in a </a:t>
            </a:r>
            <a:r>
              <a:rPr lang="en-US" b="1" dirty="0">
                <a:solidFill>
                  <a:srgbClr val="FF0000"/>
                </a:solidFill>
              </a:rPr>
              <a:t>hierarchical order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their operations are characterized by </a:t>
            </a:r>
            <a:r>
              <a:rPr lang="en-US" b="1" dirty="0">
                <a:solidFill>
                  <a:srgbClr val="FF0000"/>
                </a:solidFill>
              </a:rPr>
              <a:t>impersonal rules. </a:t>
            </a:r>
            <a:endParaRPr lang="de-DE" b="1" dirty="0">
              <a:solidFill>
                <a:srgbClr val="FF0000"/>
              </a:solidFill>
            </a:endParaRPr>
          </a:p>
          <a:p>
            <a:r>
              <a:rPr lang="en-US" dirty="0"/>
              <a:t>Bureaucratic types of organization are superior to other forms of administration, much as machine production is superior to handicraft methods.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962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Max Weber</a:t>
            </a:r>
            <a:r>
              <a:rPr lang="en-US" dirty="0" smtClean="0"/>
              <a:t> (1864-1920) &amp; </a:t>
            </a:r>
            <a:r>
              <a:rPr lang="en-US" b="1" dirty="0" smtClean="0"/>
              <a:t>The Functions</a:t>
            </a:r>
            <a:r>
              <a:rPr lang="en-US" dirty="0" smtClean="0"/>
              <a:t> of Bureaucracy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/>
              <a:t>Ideal Traits of </a:t>
            </a:r>
            <a:r>
              <a:rPr lang="en-US" dirty="0" smtClean="0"/>
              <a:t>Bureaucracy:</a:t>
            </a:r>
            <a:endParaRPr lang="de-DE" dirty="0"/>
          </a:p>
          <a:p>
            <a:pPr lvl="0"/>
            <a:r>
              <a:rPr lang="de-DE" dirty="0"/>
              <a:t>Hierarchy of authority  </a:t>
            </a:r>
          </a:p>
          <a:p>
            <a:pPr lvl="0"/>
            <a:r>
              <a:rPr lang="de-DE" dirty="0"/>
              <a:t>Goal Directed</a:t>
            </a:r>
          </a:p>
          <a:p>
            <a:pPr lvl="0"/>
            <a:r>
              <a:rPr lang="de-DE" dirty="0"/>
              <a:t>Impartial, Impersonal</a:t>
            </a:r>
          </a:p>
          <a:p>
            <a:pPr lvl="0"/>
            <a:r>
              <a:rPr lang="de-DE" dirty="0"/>
              <a:t>Apolitical Non-Ideological </a:t>
            </a:r>
          </a:p>
          <a:p>
            <a:pPr lvl="0"/>
            <a:r>
              <a:rPr lang="de-DE" dirty="0"/>
              <a:t>Written rules of conduct  </a:t>
            </a:r>
          </a:p>
          <a:p>
            <a:pPr lvl="0"/>
            <a:r>
              <a:rPr lang="de-DE" dirty="0"/>
              <a:t>Standardized procedures</a:t>
            </a:r>
          </a:p>
          <a:p>
            <a:pPr lvl="0"/>
            <a:r>
              <a:rPr lang="de-DE" dirty="0"/>
              <a:t>Promotion based on achievement  </a:t>
            </a:r>
          </a:p>
          <a:p>
            <a:pPr lvl="0"/>
            <a:r>
              <a:rPr lang="de-DE" dirty="0"/>
              <a:t>Specialized division of labor  </a:t>
            </a:r>
          </a:p>
          <a:p>
            <a:pPr lvl="0"/>
            <a:r>
              <a:rPr lang="de-DE" dirty="0"/>
              <a:t>Efficiency 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34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Max Weber</a:t>
            </a:r>
            <a:r>
              <a:rPr lang="en-US" dirty="0" smtClean="0"/>
              <a:t> (1864-1920) &amp; </a:t>
            </a:r>
            <a:r>
              <a:rPr lang="en-US" b="1" dirty="0" smtClean="0"/>
              <a:t>The Functions</a:t>
            </a:r>
            <a:r>
              <a:rPr lang="en-US" dirty="0" smtClean="0"/>
              <a:t> of Bureaucracy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"From a purely technical point of view, a bureaucracy is capable of attaining the highest degree of </a:t>
            </a:r>
            <a:r>
              <a:rPr lang="en-US" b="1" dirty="0"/>
              <a:t>efficiency</a:t>
            </a:r>
            <a:r>
              <a:rPr lang="en-US" dirty="0"/>
              <a:t>, and is in this sense formally the </a:t>
            </a:r>
            <a:r>
              <a:rPr lang="en-US" b="1" dirty="0"/>
              <a:t>most rational</a:t>
            </a:r>
            <a:r>
              <a:rPr lang="en-US" dirty="0"/>
              <a:t> known means of exercising authority over human beings.  It is superior to any other form in precision, in stability, in the stringency of its </a:t>
            </a:r>
            <a:r>
              <a:rPr lang="en-US" b="1" dirty="0"/>
              <a:t>discipline</a:t>
            </a:r>
            <a:r>
              <a:rPr lang="en-US" dirty="0"/>
              <a:t>, and in its reliability."</a:t>
            </a:r>
            <a:endParaRPr lang="de-DE" dirty="0"/>
          </a:p>
          <a:p>
            <a:r>
              <a:rPr lang="en-US" dirty="0"/>
              <a:t>"The needs of mass administration make it today </a:t>
            </a:r>
            <a:r>
              <a:rPr lang="en-US" b="1" dirty="0"/>
              <a:t>completely indispensable</a:t>
            </a:r>
            <a:r>
              <a:rPr lang="en-US" dirty="0"/>
              <a:t>. The choice is only between bureaucracy and dilettantism in the field of administration"  (Weber)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307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6974"/>
            <a:ext cx="7416824" cy="647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29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1841"/>
            <a:ext cx="8136904" cy="675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89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Iron Triangle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798"/>
            <a:ext cx="5328592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43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Quiz Crash Course</vt:lpstr>
      <vt:lpstr> </vt:lpstr>
      <vt:lpstr>Bureaucracy </vt:lpstr>
      <vt:lpstr>Max Weber (1864-1920) &amp; The Functions of Bureaucracy </vt:lpstr>
      <vt:lpstr>Max Weber (1864-1920) &amp; The Functions of Bureaucracy</vt:lpstr>
      <vt:lpstr>Max Weber (1864-1920) &amp; The Functions of Bureaucracy</vt:lpstr>
      <vt:lpstr>PowerPoint Presentation</vt:lpstr>
      <vt:lpstr>PowerPoint Presentation</vt:lpstr>
      <vt:lpstr>The Iron Triangle</vt:lpstr>
      <vt:lpstr>Dysfunctions of Bureucracy </vt:lpstr>
      <vt:lpstr>Dysfunctions of Bureucracy </vt:lpstr>
      <vt:lpstr> Why Parties and Elections in Authoritarian Regimes? </vt:lpstr>
      <vt:lpstr>The Routes to Authoritarianism </vt:lpstr>
      <vt:lpstr>Why Parties and Elections in Authoritarian Regimes?</vt:lpstr>
      <vt:lpstr> Functions of Parties in Authoritarian Regimes  </vt:lpstr>
      <vt:lpstr> Functions of Parties in Authoritarian Regimes  </vt:lpstr>
      <vt:lpstr>Functions of Parties in Authoritarian Regimes</vt:lpstr>
      <vt:lpstr>Elections in Authoritarian Regimes </vt:lpstr>
      <vt:lpstr>Data</vt:lpstr>
      <vt:lpstr>Questions (PRI-Related)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Crash Course</dc:title>
  <dc:creator>Daniel Lazar</dc:creator>
  <cp:lastModifiedBy>Daniel Lazar</cp:lastModifiedBy>
  <cp:revision>5</cp:revision>
  <dcterms:created xsi:type="dcterms:W3CDTF">2012-09-25T10:53:43Z</dcterms:created>
  <dcterms:modified xsi:type="dcterms:W3CDTF">2013-09-18T11:02:34Z</dcterms:modified>
</cp:coreProperties>
</file>