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56" r:id="rId2"/>
    <p:sldId id="309" r:id="rId3"/>
    <p:sldId id="257" r:id="rId4"/>
    <p:sldId id="288" r:id="rId5"/>
    <p:sldId id="259" r:id="rId6"/>
    <p:sldId id="258" r:id="rId7"/>
    <p:sldId id="260" r:id="rId8"/>
    <p:sldId id="261" r:id="rId9"/>
    <p:sldId id="308" r:id="rId10"/>
    <p:sldId id="262" r:id="rId11"/>
    <p:sldId id="263" r:id="rId12"/>
    <p:sldId id="265" r:id="rId13"/>
    <p:sldId id="281" r:id="rId14"/>
    <p:sldId id="284" r:id="rId15"/>
    <p:sldId id="283" r:id="rId16"/>
    <p:sldId id="277" r:id="rId17"/>
    <p:sldId id="278" r:id="rId18"/>
    <p:sldId id="290" r:id="rId19"/>
    <p:sldId id="291" r:id="rId20"/>
    <p:sldId id="272" r:id="rId21"/>
    <p:sldId id="287" r:id="rId22"/>
    <p:sldId id="274" r:id="rId23"/>
    <p:sldId id="276" r:id="rId24"/>
    <p:sldId id="286" r:id="rId25"/>
    <p:sldId id="266" r:id="rId26"/>
    <p:sldId id="285" r:id="rId27"/>
    <p:sldId id="264" r:id="rId28"/>
    <p:sldId id="301" r:id="rId29"/>
    <p:sldId id="269" r:id="rId30"/>
    <p:sldId id="289" r:id="rId31"/>
    <p:sldId id="302" r:id="rId32"/>
    <p:sldId id="270" r:id="rId33"/>
    <p:sldId id="271" r:id="rId34"/>
    <p:sldId id="294" r:id="rId35"/>
    <p:sldId id="304" r:id="rId36"/>
    <p:sldId id="305" r:id="rId37"/>
    <p:sldId id="306" r:id="rId38"/>
    <p:sldId id="300" r:id="rId39"/>
    <p:sldId id="296" r:id="rId40"/>
    <p:sldId id="297" r:id="rId41"/>
    <p:sldId id="310" r:id="rId42"/>
    <p:sldId id="311" r:id="rId43"/>
    <p:sldId id="312" r:id="rId44"/>
    <p:sldId id="313" r:id="rId45"/>
    <p:sldId id="314" r:id="rId46"/>
    <p:sldId id="315" r:id="rId47"/>
    <p:sldId id="316" r:id="rId48"/>
    <p:sldId id="317" r:id="rId49"/>
    <p:sldId id="320" r:id="rId50"/>
    <p:sldId id="321" r:id="rId51"/>
    <p:sldId id="322" r:id="rId52"/>
    <p:sldId id="323" r:id="rId53"/>
    <p:sldId id="326" r:id="rId54"/>
    <p:sldId id="332" r:id="rId55"/>
    <p:sldId id="327" r:id="rId56"/>
    <p:sldId id="328" r:id="rId57"/>
    <p:sldId id="324" r:id="rId58"/>
    <p:sldId id="303" r:id="rId59"/>
    <p:sldId id="333" r:id="rId60"/>
    <p:sldId id="325" r:id="rId61"/>
    <p:sldId id="341" r:id="rId62"/>
    <p:sldId id="342" r:id="rId63"/>
    <p:sldId id="343" r:id="rId64"/>
    <p:sldId id="334" r:id="rId65"/>
    <p:sldId id="298" r:id="rId66"/>
    <p:sldId id="337" r:id="rId67"/>
    <p:sldId id="335" r:id="rId68"/>
    <p:sldId id="339" r:id="rId69"/>
    <p:sldId id="340"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107" d="100"/>
          <a:sy n="107" d="100"/>
        </p:scale>
        <p:origin x="138"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F6B3A9-A7E4-4428-B410-95BE3022CA1C}"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4CC9BA5B-2D61-483F-8D31-9B4836E3D108}">
      <dgm:prSet phldrT="[Text]" custT="1"/>
      <dgm:spPr/>
      <dgm:t>
        <a:bodyPr/>
        <a:lstStyle/>
        <a:p>
          <a:r>
            <a:rPr lang="en-US" sz="2000" dirty="0" smtClean="0"/>
            <a:t>US opposed Sandinistas in Nicaragua</a:t>
          </a:r>
          <a:endParaRPr lang="en-US" sz="2000" dirty="0"/>
        </a:p>
      </dgm:t>
    </dgm:pt>
    <dgm:pt modelId="{C3E0EC86-8A0E-487B-8CBF-63800981F1FB}" type="parTrans" cxnId="{96DB20E1-9639-467B-AD02-19917074B601}">
      <dgm:prSet/>
      <dgm:spPr/>
      <dgm:t>
        <a:bodyPr/>
        <a:lstStyle/>
        <a:p>
          <a:endParaRPr lang="en-US"/>
        </a:p>
      </dgm:t>
    </dgm:pt>
    <dgm:pt modelId="{F7E94F22-EEBC-4454-A77E-1DDC9F693156}" type="sibTrans" cxnId="{96DB20E1-9639-467B-AD02-19917074B601}">
      <dgm:prSet/>
      <dgm:spPr/>
      <dgm:t>
        <a:bodyPr/>
        <a:lstStyle/>
        <a:p>
          <a:endParaRPr lang="en-US"/>
        </a:p>
      </dgm:t>
    </dgm:pt>
    <dgm:pt modelId="{C2B854A3-1CD7-4C03-AB0E-B98B7C0F8E0B}">
      <dgm:prSet phldrT="[Text]" custT="1"/>
      <dgm:spPr/>
      <dgm:t>
        <a:bodyPr/>
        <a:lstStyle/>
        <a:p>
          <a:r>
            <a:rPr lang="en-US" sz="2000" dirty="0" smtClean="0"/>
            <a:t>Secret weapon sales to Iran</a:t>
          </a:r>
          <a:endParaRPr lang="en-US" sz="2000" dirty="0"/>
        </a:p>
      </dgm:t>
    </dgm:pt>
    <dgm:pt modelId="{429C934F-B111-4828-9874-49486CF97313}" type="parTrans" cxnId="{5844CEF0-A54A-44B5-8615-5FAF3C3AF9B9}">
      <dgm:prSet/>
      <dgm:spPr/>
      <dgm:t>
        <a:bodyPr/>
        <a:lstStyle/>
        <a:p>
          <a:endParaRPr lang="en-US"/>
        </a:p>
      </dgm:t>
    </dgm:pt>
    <dgm:pt modelId="{3E9DD2EE-47EA-46A9-B186-5F26BCE95D8E}" type="sibTrans" cxnId="{5844CEF0-A54A-44B5-8615-5FAF3C3AF9B9}">
      <dgm:prSet/>
      <dgm:spPr/>
      <dgm:t>
        <a:bodyPr/>
        <a:lstStyle/>
        <a:p>
          <a:endParaRPr lang="en-US"/>
        </a:p>
      </dgm:t>
    </dgm:pt>
    <dgm:pt modelId="{7202019D-A33B-47CD-A7DE-D4CF972AED07}">
      <dgm:prSet phldrT="[Text]" custT="1"/>
      <dgm:spPr/>
      <dgm:t>
        <a:bodyPr/>
        <a:lstStyle/>
        <a:p>
          <a:r>
            <a:rPr lang="en-US" sz="2000" dirty="0" smtClean="0"/>
            <a:t>$ from weapon sales sent to Contras</a:t>
          </a:r>
          <a:endParaRPr lang="en-US" sz="2000" dirty="0"/>
        </a:p>
      </dgm:t>
    </dgm:pt>
    <dgm:pt modelId="{69C049B1-5471-496E-B0EC-918228A8FC2D}" type="parTrans" cxnId="{CAED2499-4DDF-4913-BC10-022110BBE1A5}">
      <dgm:prSet/>
      <dgm:spPr/>
      <dgm:t>
        <a:bodyPr/>
        <a:lstStyle/>
        <a:p>
          <a:endParaRPr lang="en-US"/>
        </a:p>
      </dgm:t>
    </dgm:pt>
    <dgm:pt modelId="{B99FB858-5FD4-4857-871A-009757458B76}" type="sibTrans" cxnId="{CAED2499-4DDF-4913-BC10-022110BBE1A5}">
      <dgm:prSet/>
      <dgm:spPr/>
      <dgm:t>
        <a:bodyPr/>
        <a:lstStyle/>
        <a:p>
          <a:endParaRPr lang="en-US"/>
        </a:p>
      </dgm:t>
    </dgm:pt>
    <dgm:pt modelId="{D703C75C-8178-44DE-9F57-B10759547EB3}">
      <dgm:prSet phldrT="[Text]" custT="1"/>
      <dgm:spPr/>
      <dgm:t>
        <a:bodyPr/>
        <a:lstStyle/>
        <a:p>
          <a:r>
            <a:rPr lang="en-US" sz="2000" dirty="0" smtClean="0"/>
            <a:t>Contras fought against Sandinistas</a:t>
          </a:r>
          <a:endParaRPr lang="en-US" sz="2000" dirty="0"/>
        </a:p>
      </dgm:t>
    </dgm:pt>
    <dgm:pt modelId="{762684FB-01C9-436B-BF67-F5EE055FB092}" type="parTrans" cxnId="{5DD60812-B5D3-43B0-AAEF-3B4D60377318}">
      <dgm:prSet/>
      <dgm:spPr/>
      <dgm:t>
        <a:bodyPr/>
        <a:lstStyle/>
        <a:p>
          <a:endParaRPr lang="en-US"/>
        </a:p>
      </dgm:t>
    </dgm:pt>
    <dgm:pt modelId="{AA137BD9-102A-4185-82F5-B09F66B698CC}" type="sibTrans" cxnId="{5DD60812-B5D3-43B0-AAEF-3B4D60377318}">
      <dgm:prSet/>
      <dgm:spPr/>
      <dgm:t>
        <a:bodyPr/>
        <a:lstStyle/>
        <a:p>
          <a:endParaRPr lang="en-US"/>
        </a:p>
      </dgm:t>
    </dgm:pt>
    <dgm:pt modelId="{016E0170-4F28-4366-B92E-78BDF92337F9}">
      <dgm:prSet phldrT="[Text]" custT="1"/>
      <dgm:spPr/>
      <dgm:t>
        <a:bodyPr/>
        <a:lstStyle/>
        <a:p>
          <a:r>
            <a:rPr lang="en-US" sz="2000" dirty="0" smtClean="0"/>
            <a:t>Destabilized both regions</a:t>
          </a:r>
          <a:endParaRPr lang="en-US" sz="2000" dirty="0"/>
        </a:p>
      </dgm:t>
    </dgm:pt>
    <dgm:pt modelId="{5A1F5101-66C0-4BC4-99FA-1F01FADFD5E9}" type="parTrans" cxnId="{4EF3C249-44C6-4F65-8650-CD515BFA0260}">
      <dgm:prSet/>
      <dgm:spPr/>
      <dgm:t>
        <a:bodyPr/>
        <a:lstStyle/>
        <a:p>
          <a:endParaRPr lang="en-US"/>
        </a:p>
      </dgm:t>
    </dgm:pt>
    <dgm:pt modelId="{0254F225-CF72-4AB0-8EBB-AD8C8B75899C}" type="sibTrans" cxnId="{4EF3C249-44C6-4F65-8650-CD515BFA0260}">
      <dgm:prSet/>
      <dgm:spPr/>
      <dgm:t>
        <a:bodyPr/>
        <a:lstStyle/>
        <a:p>
          <a:endParaRPr lang="en-US"/>
        </a:p>
      </dgm:t>
    </dgm:pt>
    <dgm:pt modelId="{2E1FD21F-9C61-498C-9644-60D1C0C6566B}" type="pres">
      <dgm:prSet presAssocID="{1CF6B3A9-A7E4-4428-B410-95BE3022CA1C}" presName="cycle" presStyleCnt="0">
        <dgm:presLayoutVars>
          <dgm:dir/>
          <dgm:resizeHandles val="exact"/>
        </dgm:presLayoutVars>
      </dgm:prSet>
      <dgm:spPr/>
      <dgm:t>
        <a:bodyPr/>
        <a:lstStyle/>
        <a:p>
          <a:endParaRPr lang="en-US"/>
        </a:p>
      </dgm:t>
    </dgm:pt>
    <dgm:pt modelId="{3BFCE919-800F-4F02-AF17-0B856E20EB47}" type="pres">
      <dgm:prSet presAssocID="{4CC9BA5B-2D61-483F-8D31-9B4836E3D108}" presName="node" presStyleLbl="node1" presStyleIdx="0" presStyleCnt="5">
        <dgm:presLayoutVars>
          <dgm:bulletEnabled val="1"/>
        </dgm:presLayoutVars>
      </dgm:prSet>
      <dgm:spPr/>
      <dgm:t>
        <a:bodyPr/>
        <a:lstStyle/>
        <a:p>
          <a:endParaRPr lang="en-US"/>
        </a:p>
      </dgm:t>
    </dgm:pt>
    <dgm:pt modelId="{A66356A6-FE48-4053-90FB-FCEBE7642E24}" type="pres">
      <dgm:prSet presAssocID="{4CC9BA5B-2D61-483F-8D31-9B4836E3D108}" presName="spNode" presStyleCnt="0"/>
      <dgm:spPr/>
    </dgm:pt>
    <dgm:pt modelId="{430CE10F-4DF4-431F-B668-6B97E4F815C4}" type="pres">
      <dgm:prSet presAssocID="{F7E94F22-EEBC-4454-A77E-1DDC9F693156}" presName="sibTrans" presStyleLbl="sibTrans1D1" presStyleIdx="0" presStyleCnt="5"/>
      <dgm:spPr/>
      <dgm:t>
        <a:bodyPr/>
        <a:lstStyle/>
        <a:p>
          <a:endParaRPr lang="en-US"/>
        </a:p>
      </dgm:t>
    </dgm:pt>
    <dgm:pt modelId="{87D14855-FF9E-4353-ADA6-1ED780A78F1C}" type="pres">
      <dgm:prSet presAssocID="{C2B854A3-1CD7-4C03-AB0E-B98B7C0F8E0B}" presName="node" presStyleLbl="node1" presStyleIdx="1" presStyleCnt="5">
        <dgm:presLayoutVars>
          <dgm:bulletEnabled val="1"/>
        </dgm:presLayoutVars>
      </dgm:prSet>
      <dgm:spPr/>
      <dgm:t>
        <a:bodyPr/>
        <a:lstStyle/>
        <a:p>
          <a:endParaRPr lang="en-US"/>
        </a:p>
      </dgm:t>
    </dgm:pt>
    <dgm:pt modelId="{863825BB-3E2F-4D0A-A48A-3910EA04CA39}" type="pres">
      <dgm:prSet presAssocID="{C2B854A3-1CD7-4C03-AB0E-B98B7C0F8E0B}" presName="spNode" presStyleCnt="0"/>
      <dgm:spPr/>
    </dgm:pt>
    <dgm:pt modelId="{050656E4-BEB2-4640-A6DA-10424D230C2C}" type="pres">
      <dgm:prSet presAssocID="{3E9DD2EE-47EA-46A9-B186-5F26BCE95D8E}" presName="sibTrans" presStyleLbl="sibTrans1D1" presStyleIdx="1" presStyleCnt="5"/>
      <dgm:spPr/>
      <dgm:t>
        <a:bodyPr/>
        <a:lstStyle/>
        <a:p>
          <a:endParaRPr lang="en-US"/>
        </a:p>
      </dgm:t>
    </dgm:pt>
    <dgm:pt modelId="{1987725E-18FD-44F6-AD86-E516AA2F6727}" type="pres">
      <dgm:prSet presAssocID="{7202019D-A33B-47CD-A7DE-D4CF972AED07}" presName="node" presStyleLbl="node1" presStyleIdx="2" presStyleCnt="5">
        <dgm:presLayoutVars>
          <dgm:bulletEnabled val="1"/>
        </dgm:presLayoutVars>
      </dgm:prSet>
      <dgm:spPr/>
      <dgm:t>
        <a:bodyPr/>
        <a:lstStyle/>
        <a:p>
          <a:endParaRPr lang="en-US"/>
        </a:p>
      </dgm:t>
    </dgm:pt>
    <dgm:pt modelId="{0C5C3E5C-AE98-482E-9843-51EB69AE41B7}" type="pres">
      <dgm:prSet presAssocID="{7202019D-A33B-47CD-A7DE-D4CF972AED07}" presName="spNode" presStyleCnt="0"/>
      <dgm:spPr/>
    </dgm:pt>
    <dgm:pt modelId="{1E626DB8-EBE1-49C8-9848-BA8592E51FB3}" type="pres">
      <dgm:prSet presAssocID="{B99FB858-5FD4-4857-871A-009757458B76}" presName="sibTrans" presStyleLbl="sibTrans1D1" presStyleIdx="2" presStyleCnt="5"/>
      <dgm:spPr/>
      <dgm:t>
        <a:bodyPr/>
        <a:lstStyle/>
        <a:p>
          <a:endParaRPr lang="en-US"/>
        </a:p>
      </dgm:t>
    </dgm:pt>
    <dgm:pt modelId="{6136CF99-850C-459F-8410-0CED8F018F90}" type="pres">
      <dgm:prSet presAssocID="{D703C75C-8178-44DE-9F57-B10759547EB3}" presName="node" presStyleLbl="node1" presStyleIdx="3" presStyleCnt="5">
        <dgm:presLayoutVars>
          <dgm:bulletEnabled val="1"/>
        </dgm:presLayoutVars>
      </dgm:prSet>
      <dgm:spPr/>
      <dgm:t>
        <a:bodyPr/>
        <a:lstStyle/>
        <a:p>
          <a:endParaRPr lang="en-US"/>
        </a:p>
      </dgm:t>
    </dgm:pt>
    <dgm:pt modelId="{B48D98DE-D3D1-43A7-95E8-71FF8F384D24}" type="pres">
      <dgm:prSet presAssocID="{D703C75C-8178-44DE-9F57-B10759547EB3}" presName="spNode" presStyleCnt="0"/>
      <dgm:spPr/>
    </dgm:pt>
    <dgm:pt modelId="{40C32720-110A-420A-826F-0445D0D36F72}" type="pres">
      <dgm:prSet presAssocID="{AA137BD9-102A-4185-82F5-B09F66B698CC}" presName="sibTrans" presStyleLbl="sibTrans1D1" presStyleIdx="3" presStyleCnt="5"/>
      <dgm:spPr/>
      <dgm:t>
        <a:bodyPr/>
        <a:lstStyle/>
        <a:p>
          <a:endParaRPr lang="en-US"/>
        </a:p>
      </dgm:t>
    </dgm:pt>
    <dgm:pt modelId="{0940C835-5C2E-4443-B0C5-0E1D16959ACB}" type="pres">
      <dgm:prSet presAssocID="{016E0170-4F28-4366-B92E-78BDF92337F9}" presName="node" presStyleLbl="node1" presStyleIdx="4" presStyleCnt="5">
        <dgm:presLayoutVars>
          <dgm:bulletEnabled val="1"/>
        </dgm:presLayoutVars>
      </dgm:prSet>
      <dgm:spPr/>
      <dgm:t>
        <a:bodyPr/>
        <a:lstStyle/>
        <a:p>
          <a:endParaRPr lang="en-US"/>
        </a:p>
      </dgm:t>
    </dgm:pt>
    <dgm:pt modelId="{49DE8FBF-963A-4BC5-8A94-539D390078A7}" type="pres">
      <dgm:prSet presAssocID="{016E0170-4F28-4366-B92E-78BDF92337F9}" presName="spNode" presStyleCnt="0"/>
      <dgm:spPr/>
    </dgm:pt>
    <dgm:pt modelId="{8ACB5A2B-A69A-47A8-B1B5-B31BEDC40189}" type="pres">
      <dgm:prSet presAssocID="{0254F225-CF72-4AB0-8EBB-AD8C8B75899C}" presName="sibTrans" presStyleLbl="sibTrans1D1" presStyleIdx="4" presStyleCnt="5"/>
      <dgm:spPr/>
      <dgm:t>
        <a:bodyPr/>
        <a:lstStyle/>
        <a:p>
          <a:endParaRPr lang="en-US"/>
        </a:p>
      </dgm:t>
    </dgm:pt>
  </dgm:ptLst>
  <dgm:cxnLst>
    <dgm:cxn modelId="{96DB20E1-9639-467B-AD02-19917074B601}" srcId="{1CF6B3A9-A7E4-4428-B410-95BE3022CA1C}" destId="{4CC9BA5B-2D61-483F-8D31-9B4836E3D108}" srcOrd="0" destOrd="0" parTransId="{C3E0EC86-8A0E-487B-8CBF-63800981F1FB}" sibTransId="{F7E94F22-EEBC-4454-A77E-1DDC9F693156}"/>
    <dgm:cxn modelId="{C82F2F0C-5CD9-4E35-A09B-7ADA17BF9E47}" type="presOf" srcId="{4CC9BA5B-2D61-483F-8D31-9B4836E3D108}" destId="{3BFCE919-800F-4F02-AF17-0B856E20EB47}" srcOrd="0" destOrd="0" presId="urn:microsoft.com/office/officeart/2005/8/layout/cycle5"/>
    <dgm:cxn modelId="{B91491C5-8563-431D-9E3D-581E64FB4924}" type="presOf" srcId="{D703C75C-8178-44DE-9F57-B10759547EB3}" destId="{6136CF99-850C-459F-8410-0CED8F018F90}" srcOrd="0" destOrd="0" presId="urn:microsoft.com/office/officeart/2005/8/layout/cycle5"/>
    <dgm:cxn modelId="{97DE3D19-0917-4741-BDE7-958333C1B24D}" type="presOf" srcId="{0254F225-CF72-4AB0-8EBB-AD8C8B75899C}" destId="{8ACB5A2B-A69A-47A8-B1B5-B31BEDC40189}" srcOrd="0" destOrd="0" presId="urn:microsoft.com/office/officeart/2005/8/layout/cycle5"/>
    <dgm:cxn modelId="{CAED2499-4DDF-4913-BC10-022110BBE1A5}" srcId="{1CF6B3A9-A7E4-4428-B410-95BE3022CA1C}" destId="{7202019D-A33B-47CD-A7DE-D4CF972AED07}" srcOrd="2" destOrd="0" parTransId="{69C049B1-5471-496E-B0EC-918228A8FC2D}" sibTransId="{B99FB858-5FD4-4857-871A-009757458B76}"/>
    <dgm:cxn modelId="{C68EBA50-947B-4114-9B45-65B9FBEBBCFD}" type="presOf" srcId="{AA137BD9-102A-4185-82F5-B09F66B698CC}" destId="{40C32720-110A-420A-826F-0445D0D36F72}" srcOrd="0" destOrd="0" presId="urn:microsoft.com/office/officeart/2005/8/layout/cycle5"/>
    <dgm:cxn modelId="{55FE271A-AF40-453A-A98B-4128383A64BF}" type="presOf" srcId="{F7E94F22-EEBC-4454-A77E-1DDC9F693156}" destId="{430CE10F-4DF4-431F-B668-6B97E4F815C4}" srcOrd="0" destOrd="0" presId="urn:microsoft.com/office/officeart/2005/8/layout/cycle5"/>
    <dgm:cxn modelId="{E846275A-204D-48B6-A2B4-44C360FC8A01}" type="presOf" srcId="{016E0170-4F28-4366-B92E-78BDF92337F9}" destId="{0940C835-5C2E-4443-B0C5-0E1D16959ACB}" srcOrd="0" destOrd="0" presId="urn:microsoft.com/office/officeart/2005/8/layout/cycle5"/>
    <dgm:cxn modelId="{A8704824-F3FE-4692-B573-D6C294DFFCEC}" type="presOf" srcId="{C2B854A3-1CD7-4C03-AB0E-B98B7C0F8E0B}" destId="{87D14855-FF9E-4353-ADA6-1ED780A78F1C}" srcOrd="0" destOrd="0" presId="urn:microsoft.com/office/officeart/2005/8/layout/cycle5"/>
    <dgm:cxn modelId="{5DD60812-B5D3-43B0-AAEF-3B4D60377318}" srcId="{1CF6B3A9-A7E4-4428-B410-95BE3022CA1C}" destId="{D703C75C-8178-44DE-9F57-B10759547EB3}" srcOrd="3" destOrd="0" parTransId="{762684FB-01C9-436B-BF67-F5EE055FB092}" sibTransId="{AA137BD9-102A-4185-82F5-B09F66B698CC}"/>
    <dgm:cxn modelId="{EF3D3B09-AF1B-4A40-8215-441D319E6797}" type="presOf" srcId="{1CF6B3A9-A7E4-4428-B410-95BE3022CA1C}" destId="{2E1FD21F-9C61-498C-9644-60D1C0C6566B}" srcOrd="0" destOrd="0" presId="urn:microsoft.com/office/officeart/2005/8/layout/cycle5"/>
    <dgm:cxn modelId="{4EF3C249-44C6-4F65-8650-CD515BFA0260}" srcId="{1CF6B3A9-A7E4-4428-B410-95BE3022CA1C}" destId="{016E0170-4F28-4366-B92E-78BDF92337F9}" srcOrd="4" destOrd="0" parTransId="{5A1F5101-66C0-4BC4-99FA-1F01FADFD5E9}" sibTransId="{0254F225-CF72-4AB0-8EBB-AD8C8B75899C}"/>
    <dgm:cxn modelId="{3FAE392B-53B1-48A9-9934-07320F22E19F}" type="presOf" srcId="{B99FB858-5FD4-4857-871A-009757458B76}" destId="{1E626DB8-EBE1-49C8-9848-BA8592E51FB3}" srcOrd="0" destOrd="0" presId="urn:microsoft.com/office/officeart/2005/8/layout/cycle5"/>
    <dgm:cxn modelId="{7CA48A2D-000B-44AB-B01F-B79A5593CC55}" type="presOf" srcId="{3E9DD2EE-47EA-46A9-B186-5F26BCE95D8E}" destId="{050656E4-BEB2-4640-A6DA-10424D230C2C}" srcOrd="0" destOrd="0" presId="urn:microsoft.com/office/officeart/2005/8/layout/cycle5"/>
    <dgm:cxn modelId="{E3B2EFCB-5B3D-43E3-8354-93AC283FAFA5}" type="presOf" srcId="{7202019D-A33B-47CD-A7DE-D4CF972AED07}" destId="{1987725E-18FD-44F6-AD86-E516AA2F6727}" srcOrd="0" destOrd="0" presId="urn:microsoft.com/office/officeart/2005/8/layout/cycle5"/>
    <dgm:cxn modelId="{5844CEF0-A54A-44B5-8615-5FAF3C3AF9B9}" srcId="{1CF6B3A9-A7E4-4428-B410-95BE3022CA1C}" destId="{C2B854A3-1CD7-4C03-AB0E-B98B7C0F8E0B}" srcOrd="1" destOrd="0" parTransId="{429C934F-B111-4828-9874-49486CF97313}" sibTransId="{3E9DD2EE-47EA-46A9-B186-5F26BCE95D8E}"/>
    <dgm:cxn modelId="{9C5D8014-43C3-4AE0-AA5F-5B93EEFA68BF}" type="presParOf" srcId="{2E1FD21F-9C61-498C-9644-60D1C0C6566B}" destId="{3BFCE919-800F-4F02-AF17-0B856E20EB47}" srcOrd="0" destOrd="0" presId="urn:microsoft.com/office/officeart/2005/8/layout/cycle5"/>
    <dgm:cxn modelId="{B6DB6784-AB4A-48BF-9EAE-610BC7FAE3FD}" type="presParOf" srcId="{2E1FD21F-9C61-498C-9644-60D1C0C6566B}" destId="{A66356A6-FE48-4053-90FB-FCEBE7642E24}" srcOrd="1" destOrd="0" presId="urn:microsoft.com/office/officeart/2005/8/layout/cycle5"/>
    <dgm:cxn modelId="{695AC2D3-AA01-4838-BA57-96CFAA6D1648}" type="presParOf" srcId="{2E1FD21F-9C61-498C-9644-60D1C0C6566B}" destId="{430CE10F-4DF4-431F-B668-6B97E4F815C4}" srcOrd="2" destOrd="0" presId="urn:microsoft.com/office/officeart/2005/8/layout/cycle5"/>
    <dgm:cxn modelId="{3083D988-E7EB-4C95-AA28-CF07C71DBD3F}" type="presParOf" srcId="{2E1FD21F-9C61-498C-9644-60D1C0C6566B}" destId="{87D14855-FF9E-4353-ADA6-1ED780A78F1C}" srcOrd="3" destOrd="0" presId="urn:microsoft.com/office/officeart/2005/8/layout/cycle5"/>
    <dgm:cxn modelId="{70BE2D1C-604E-47C0-BCEA-2906FD84B713}" type="presParOf" srcId="{2E1FD21F-9C61-498C-9644-60D1C0C6566B}" destId="{863825BB-3E2F-4D0A-A48A-3910EA04CA39}" srcOrd="4" destOrd="0" presId="urn:microsoft.com/office/officeart/2005/8/layout/cycle5"/>
    <dgm:cxn modelId="{1EF9CBB8-81E4-4B06-A5CF-758745E60EDB}" type="presParOf" srcId="{2E1FD21F-9C61-498C-9644-60D1C0C6566B}" destId="{050656E4-BEB2-4640-A6DA-10424D230C2C}" srcOrd="5" destOrd="0" presId="urn:microsoft.com/office/officeart/2005/8/layout/cycle5"/>
    <dgm:cxn modelId="{05853FED-5A23-4011-85E4-D2D85015A675}" type="presParOf" srcId="{2E1FD21F-9C61-498C-9644-60D1C0C6566B}" destId="{1987725E-18FD-44F6-AD86-E516AA2F6727}" srcOrd="6" destOrd="0" presId="urn:microsoft.com/office/officeart/2005/8/layout/cycle5"/>
    <dgm:cxn modelId="{7F22A70E-D807-4535-87CD-458893D0DC16}" type="presParOf" srcId="{2E1FD21F-9C61-498C-9644-60D1C0C6566B}" destId="{0C5C3E5C-AE98-482E-9843-51EB69AE41B7}" srcOrd="7" destOrd="0" presId="urn:microsoft.com/office/officeart/2005/8/layout/cycle5"/>
    <dgm:cxn modelId="{2FE0DB04-940C-4B1C-B804-C45799C59477}" type="presParOf" srcId="{2E1FD21F-9C61-498C-9644-60D1C0C6566B}" destId="{1E626DB8-EBE1-49C8-9848-BA8592E51FB3}" srcOrd="8" destOrd="0" presId="urn:microsoft.com/office/officeart/2005/8/layout/cycle5"/>
    <dgm:cxn modelId="{8503A33C-6275-4970-914B-FC88FFC77D10}" type="presParOf" srcId="{2E1FD21F-9C61-498C-9644-60D1C0C6566B}" destId="{6136CF99-850C-459F-8410-0CED8F018F90}" srcOrd="9" destOrd="0" presId="urn:microsoft.com/office/officeart/2005/8/layout/cycle5"/>
    <dgm:cxn modelId="{0152724E-BEAB-423A-8712-6803C4F499F0}" type="presParOf" srcId="{2E1FD21F-9C61-498C-9644-60D1C0C6566B}" destId="{B48D98DE-D3D1-43A7-95E8-71FF8F384D24}" srcOrd="10" destOrd="0" presId="urn:microsoft.com/office/officeart/2005/8/layout/cycle5"/>
    <dgm:cxn modelId="{3FD3549E-BFD9-4D5B-915A-34E3239AA1D7}" type="presParOf" srcId="{2E1FD21F-9C61-498C-9644-60D1C0C6566B}" destId="{40C32720-110A-420A-826F-0445D0D36F72}" srcOrd="11" destOrd="0" presId="urn:microsoft.com/office/officeart/2005/8/layout/cycle5"/>
    <dgm:cxn modelId="{7CEA08F7-3F8B-434A-B72B-C03D3D24B0BB}" type="presParOf" srcId="{2E1FD21F-9C61-498C-9644-60D1C0C6566B}" destId="{0940C835-5C2E-4443-B0C5-0E1D16959ACB}" srcOrd="12" destOrd="0" presId="urn:microsoft.com/office/officeart/2005/8/layout/cycle5"/>
    <dgm:cxn modelId="{D3218AFD-2AB9-40C8-B52F-32895EE273F1}" type="presParOf" srcId="{2E1FD21F-9C61-498C-9644-60D1C0C6566B}" destId="{49DE8FBF-963A-4BC5-8A94-539D390078A7}" srcOrd="13" destOrd="0" presId="urn:microsoft.com/office/officeart/2005/8/layout/cycle5"/>
    <dgm:cxn modelId="{582A7220-A112-4FE5-83EE-4A6223DF7ADD}" type="presParOf" srcId="{2E1FD21F-9C61-498C-9644-60D1C0C6566B}" destId="{8ACB5A2B-A69A-47A8-B1B5-B31BEDC40189}"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FCE919-800F-4F02-AF17-0B856E20EB47}">
      <dsp:nvSpPr>
        <dsp:cNvPr id="0" name=""/>
        <dsp:cNvSpPr/>
      </dsp:nvSpPr>
      <dsp:spPr>
        <a:xfrm>
          <a:off x="3262066" y="3689"/>
          <a:ext cx="2101706" cy="13661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US opposed Sandinistas in Nicaragua</a:t>
          </a:r>
          <a:endParaRPr lang="en-US" sz="2000" kern="1200" dirty="0"/>
        </a:p>
      </dsp:txBody>
      <dsp:txXfrm>
        <a:off x="3328754" y="70377"/>
        <a:ext cx="1968330" cy="1232732"/>
      </dsp:txXfrm>
    </dsp:sp>
    <dsp:sp modelId="{430CE10F-4DF4-431F-B668-6B97E4F815C4}">
      <dsp:nvSpPr>
        <dsp:cNvPr id="0" name=""/>
        <dsp:cNvSpPr/>
      </dsp:nvSpPr>
      <dsp:spPr>
        <a:xfrm>
          <a:off x="1585585" y="686743"/>
          <a:ext cx="5454668" cy="5454668"/>
        </a:xfrm>
        <a:custGeom>
          <a:avLst/>
          <a:gdLst/>
          <a:ahLst/>
          <a:cxnLst/>
          <a:rect l="0" t="0" r="0" b="0"/>
          <a:pathLst>
            <a:path>
              <a:moveTo>
                <a:pt x="4059255" y="347347"/>
              </a:moveTo>
              <a:arcTo wR="2727334" hR="2727334" stAng="17953971" swAng="121068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7D14855-FF9E-4353-ADA6-1ED780A78F1C}">
      <dsp:nvSpPr>
        <dsp:cNvPr id="0" name=""/>
        <dsp:cNvSpPr/>
      </dsp:nvSpPr>
      <dsp:spPr>
        <a:xfrm>
          <a:off x="5855916" y="1888231"/>
          <a:ext cx="2101706" cy="13661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Secret weapon sales to Iran</a:t>
          </a:r>
          <a:endParaRPr lang="en-US" sz="2000" kern="1200" dirty="0"/>
        </a:p>
      </dsp:txBody>
      <dsp:txXfrm>
        <a:off x="5922604" y="1954919"/>
        <a:ext cx="1968330" cy="1232732"/>
      </dsp:txXfrm>
    </dsp:sp>
    <dsp:sp modelId="{050656E4-BEB2-4640-A6DA-10424D230C2C}">
      <dsp:nvSpPr>
        <dsp:cNvPr id="0" name=""/>
        <dsp:cNvSpPr/>
      </dsp:nvSpPr>
      <dsp:spPr>
        <a:xfrm>
          <a:off x="1585585" y="686743"/>
          <a:ext cx="5454668" cy="5454668"/>
        </a:xfrm>
        <a:custGeom>
          <a:avLst/>
          <a:gdLst/>
          <a:ahLst/>
          <a:cxnLst/>
          <a:rect l="0" t="0" r="0" b="0"/>
          <a:pathLst>
            <a:path>
              <a:moveTo>
                <a:pt x="5448111" y="2916350"/>
              </a:moveTo>
              <a:arcTo wR="2727334" hR="2727334" stAng="21838442" swAng="135906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1987725E-18FD-44F6-AD86-E516AA2F6727}">
      <dsp:nvSpPr>
        <dsp:cNvPr id="0" name=""/>
        <dsp:cNvSpPr/>
      </dsp:nvSpPr>
      <dsp:spPr>
        <a:xfrm>
          <a:off x="4865153" y="4937483"/>
          <a:ext cx="2101706" cy="13661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 from weapon sales sent to Contras</a:t>
          </a:r>
          <a:endParaRPr lang="en-US" sz="2000" kern="1200" dirty="0"/>
        </a:p>
      </dsp:txBody>
      <dsp:txXfrm>
        <a:off x="4931841" y="5004171"/>
        <a:ext cx="1968330" cy="1232732"/>
      </dsp:txXfrm>
    </dsp:sp>
    <dsp:sp modelId="{1E626DB8-EBE1-49C8-9848-BA8592E51FB3}">
      <dsp:nvSpPr>
        <dsp:cNvPr id="0" name=""/>
        <dsp:cNvSpPr/>
      </dsp:nvSpPr>
      <dsp:spPr>
        <a:xfrm>
          <a:off x="1585585" y="686743"/>
          <a:ext cx="5454668" cy="5454668"/>
        </a:xfrm>
        <a:custGeom>
          <a:avLst/>
          <a:gdLst/>
          <a:ahLst/>
          <a:cxnLst/>
          <a:rect l="0" t="0" r="0" b="0"/>
          <a:pathLst>
            <a:path>
              <a:moveTo>
                <a:pt x="3061676" y="5434097"/>
              </a:moveTo>
              <a:arcTo wR="2727334" hR="2727334" stAng="4977506" swAng="84498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136CF99-850C-459F-8410-0CED8F018F90}">
      <dsp:nvSpPr>
        <dsp:cNvPr id="0" name=""/>
        <dsp:cNvSpPr/>
      </dsp:nvSpPr>
      <dsp:spPr>
        <a:xfrm>
          <a:off x="1658979" y="4937483"/>
          <a:ext cx="2101706" cy="13661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Contras fought against Sandinistas</a:t>
          </a:r>
          <a:endParaRPr lang="en-US" sz="2000" kern="1200" dirty="0"/>
        </a:p>
      </dsp:txBody>
      <dsp:txXfrm>
        <a:off x="1725667" y="5004171"/>
        <a:ext cx="1968330" cy="1232732"/>
      </dsp:txXfrm>
    </dsp:sp>
    <dsp:sp modelId="{40C32720-110A-420A-826F-0445D0D36F72}">
      <dsp:nvSpPr>
        <dsp:cNvPr id="0" name=""/>
        <dsp:cNvSpPr/>
      </dsp:nvSpPr>
      <dsp:spPr>
        <a:xfrm>
          <a:off x="1585585" y="686743"/>
          <a:ext cx="5454668" cy="5454668"/>
        </a:xfrm>
        <a:custGeom>
          <a:avLst/>
          <a:gdLst/>
          <a:ahLst/>
          <a:cxnLst/>
          <a:rect l="0" t="0" r="0" b="0"/>
          <a:pathLst>
            <a:path>
              <a:moveTo>
                <a:pt x="289213" y="3949595"/>
              </a:moveTo>
              <a:arcTo wR="2727334" hR="2727334" stAng="9202489" swAng="135906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940C835-5C2E-4443-B0C5-0E1D16959ACB}">
      <dsp:nvSpPr>
        <dsp:cNvPr id="0" name=""/>
        <dsp:cNvSpPr/>
      </dsp:nvSpPr>
      <dsp:spPr>
        <a:xfrm>
          <a:off x="668217" y="1888231"/>
          <a:ext cx="2101706" cy="13661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Destabilized both regions</a:t>
          </a:r>
          <a:endParaRPr lang="en-US" sz="2000" kern="1200" dirty="0"/>
        </a:p>
      </dsp:txBody>
      <dsp:txXfrm>
        <a:off x="734905" y="1954919"/>
        <a:ext cx="1968330" cy="1232732"/>
      </dsp:txXfrm>
    </dsp:sp>
    <dsp:sp modelId="{8ACB5A2B-A69A-47A8-B1B5-B31BEDC40189}">
      <dsp:nvSpPr>
        <dsp:cNvPr id="0" name=""/>
        <dsp:cNvSpPr/>
      </dsp:nvSpPr>
      <dsp:spPr>
        <a:xfrm>
          <a:off x="1585585" y="686743"/>
          <a:ext cx="5454668" cy="5454668"/>
        </a:xfrm>
        <a:custGeom>
          <a:avLst/>
          <a:gdLst/>
          <a:ahLst/>
          <a:cxnLst/>
          <a:rect l="0" t="0" r="0" b="0"/>
          <a:pathLst>
            <a:path>
              <a:moveTo>
                <a:pt x="656207" y="952852"/>
              </a:moveTo>
              <a:arcTo wR="2727334" hR="2727334" stAng="13235340" swAng="121068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2C2B4F-9164-42EA-B813-E2AEAF3009C1}" type="datetimeFigureOut">
              <a:rPr lang="en-US" smtClean="0"/>
              <a:t>5/3/2018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8E29E9-3A08-49D3-A912-1A4B26E5D020}" type="slidenum">
              <a:rPr lang="en-US" smtClean="0"/>
              <a:t>‹Nr.›</a:t>
            </a:fld>
            <a:endParaRPr lang="en-US"/>
          </a:p>
        </p:txBody>
      </p:sp>
    </p:spTree>
    <p:extLst>
      <p:ext uri="{BB962C8B-B14F-4D97-AF65-F5344CB8AC3E}">
        <p14:creationId xmlns:p14="http://schemas.microsoft.com/office/powerpoint/2010/main" val="756948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3A923E-EF75-44FB-8707-195FCD86A0A4}" type="datetimeFigureOut">
              <a:rPr lang="en-US" smtClean="0"/>
              <a:t>5/3/2018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6D3BC0-3580-4DA0-99C4-D910772978B8}" type="slidenum">
              <a:rPr lang="en-US" smtClean="0"/>
              <a:t>‹Nr.›</a:t>
            </a:fld>
            <a:endParaRPr lang="en-US"/>
          </a:p>
        </p:txBody>
      </p:sp>
    </p:spTree>
    <p:extLst>
      <p:ext uri="{BB962C8B-B14F-4D97-AF65-F5344CB8AC3E}">
        <p14:creationId xmlns:p14="http://schemas.microsoft.com/office/powerpoint/2010/main" val="239194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3A923E-EF75-44FB-8707-195FCD86A0A4}" type="datetimeFigureOut">
              <a:rPr lang="en-US" smtClean="0"/>
              <a:t>5/3/2018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6D3BC0-3580-4DA0-99C4-D910772978B8}" type="slidenum">
              <a:rPr lang="en-US" smtClean="0"/>
              <a:t>‹Nr.›</a:t>
            </a:fld>
            <a:endParaRPr lang="en-US"/>
          </a:p>
        </p:txBody>
      </p:sp>
    </p:spTree>
    <p:extLst>
      <p:ext uri="{BB962C8B-B14F-4D97-AF65-F5344CB8AC3E}">
        <p14:creationId xmlns:p14="http://schemas.microsoft.com/office/powerpoint/2010/main" val="141534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3A923E-EF75-44FB-8707-195FCD86A0A4}" type="datetimeFigureOut">
              <a:rPr lang="en-US" smtClean="0"/>
              <a:t>5/3/2018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6D3BC0-3580-4DA0-99C4-D910772978B8}" type="slidenum">
              <a:rPr lang="en-US" smtClean="0"/>
              <a:t>‹Nr.›</a:t>
            </a:fld>
            <a:endParaRPr lang="en-US"/>
          </a:p>
        </p:txBody>
      </p:sp>
    </p:spTree>
    <p:extLst>
      <p:ext uri="{BB962C8B-B14F-4D97-AF65-F5344CB8AC3E}">
        <p14:creationId xmlns:p14="http://schemas.microsoft.com/office/powerpoint/2010/main" val="3356350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19200" y="277813"/>
            <a:ext cx="103632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fld id="{1A71D4FE-B766-49F6-80FD-14A073B504B4}" type="slidenum">
              <a:rPr lang="en-US" altLang="en-US"/>
              <a:pPr/>
              <a:t>‹Nr.›</a:t>
            </a:fld>
            <a:endParaRPr lang="en-US" altLang="en-US"/>
          </a:p>
        </p:txBody>
      </p:sp>
    </p:spTree>
    <p:extLst>
      <p:ext uri="{BB962C8B-B14F-4D97-AF65-F5344CB8AC3E}">
        <p14:creationId xmlns:p14="http://schemas.microsoft.com/office/powerpoint/2010/main" val="354059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3A923E-EF75-44FB-8707-195FCD86A0A4}" type="datetimeFigureOut">
              <a:rPr lang="en-US" smtClean="0"/>
              <a:t>5/3/2018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6D3BC0-3580-4DA0-99C4-D910772978B8}" type="slidenum">
              <a:rPr lang="en-US" smtClean="0"/>
              <a:t>‹Nr.›</a:t>
            </a:fld>
            <a:endParaRPr lang="en-US"/>
          </a:p>
        </p:txBody>
      </p:sp>
    </p:spTree>
    <p:extLst>
      <p:ext uri="{BB962C8B-B14F-4D97-AF65-F5344CB8AC3E}">
        <p14:creationId xmlns:p14="http://schemas.microsoft.com/office/powerpoint/2010/main" val="4121040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3A923E-EF75-44FB-8707-195FCD86A0A4}" type="datetimeFigureOut">
              <a:rPr lang="en-US" smtClean="0"/>
              <a:t>5/3/2018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6D3BC0-3580-4DA0-99C4-D910772978B8}" type="slidenum">
              <a:rPr lang="en-US" smtClean="0"/>
              <a:t>‹Nr.›</a:t>
            </a:fld>
            <a:endParaRPr lang="en-US"/>
          </a:p>
        </p:txBody>
      </p:sp>
    </p:spTree>
    <p:extLst>
      <p:ext uri="{BB962C8B-B14F-4D97-AF65-F5344CB8AC3E}">
        <p14:creationId xmlns:p14="http://schemas.microsoft.com/office/powerpoint/2010/main" val="1406531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3A923E-EF75-44FB-8707-195FCD86A0A4}" type="datetimeFigureOut">
              <a:rPr lang="en-US" smtClean="0"/>
              <a:t>5/3/2018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6D3BC0-3580-4DA0-99C4-D910772978B8}" type="slidenum">
              <a:rPr lang="en-US" smtClean="0"/>
              <a:t>‹Nr.›</a:t>
            </a:fld>
            <a:endParaRPr lang="en-US"/>
          </a:p>
        </p:txBody>
      </p:sp>
    </p:spTree>
    <p:extLst>
      <p:ext uri="{BB962C8B-B14F-4D97-AF65-F5344CB8AC3E}">
        <p14:creationId xmlns:p14="http://schemas.microsoft.com/office/powerpoint/2010/main" val="988478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3A923E-EF75-44FB-8707-195FCD86A0A4}" type="datetimeFigureOut">
              <a:rPr lang="en-US" smtClean="0"/>
              <a:t>5/3/2018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6D3BC0-3580-4DA0-99C4-D910772978B8}" type="slidenum">
              <a:rPr lang="en-US" smtClean="0"/>
              <a:t>‹Nr.›</a:t>
            </a:fld>
            <a:endParaRPr lang="en-US"/>
          </a:p>
        </p:txBody>
      </p:sp>
    </p:spTree>
    <p:extLst>
      <p:ext uri="{BB962C8B-B14F-4D97-AF65-F5344CB8AC3E}">
        <p14:creationId xmlns:p14="http://schemas.microsoft.com/office/powerpoint/2010/main" val="4081627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3A923E-EF75-44FB-8707-195FCD86A0A4}" type="datetimeFigureOut">
              <a:rPr lang="en-US" smtClean="0"/>
              <a:t>5/3/2018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6D3BC0-3580-4DA0-99C4-D910772978B8}" type="slidenum">
              <a:rPr lang="en-US" smtClean="0"/>
              <a:t>‹Nr.›</a:t>
            </a:fld>
            <a:endParaRPr lang="en-US"/>
          </a:p>
        </p:txBody>
      </p:sp>
    </p:spTree>
    <p:extLst>
      <p:ext uri="{BB962C8B-B14F-4D97-AF65-F5344CB8AC3E}">
        <p14:creationId xmlns:p14="http://schemas.microsoft.com/office/powerpoint/2010/main" val="1493844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3A923E-EF75-44FB-8707-195FCD86A0A4}" type="datetimeFigureOut">
              <a:rPr lang="en-US" smtClean="0"/>
              <a:t>5/3/2018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6D3BC0-3580-4DA0-99C4-D910772978B8}" type="slidenum">
              <a:rPr lang="en-US" smtClean="0"/>
              <a:t>‹Nr.›</a:t>
            </a:fld>
            <a:endParaRPr lang="en-US"/>
          </a:p>
        </p:txBody>
      </p:sp>
    </p:spTree>
    <p:extLst>
      <p:ext uri="{BB962C8B-B14F-4D97-AF65-F5344CB8AC3E}">
        <p14:creationId xmlns:p14="http://schemas.microsoft.com/office/powerpoint/2010/main" val="469982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3A923E-EF75-44FB-8707-195FCD86A0A4}" type="datetimeFigureOut">
              <a:rPr lang="en-US" smtClean="0"/>
              <a:t>5/3/2018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6D3BC0-3580-4DA0-99C4-D910772978B8}" type="slidenum">
              <a:rPr lang="en-US" smtClean="0"/>
              <a:t>‹Nr.›</a:t>
            </a:fld>
            <a:endParaRPr lang="en-US"/>
          </a:p>
        </p:txBody>
      </p:sp>
    </p:spTree>
    <p:extLst>
      <p:ext uri="{BB962C8B-B14F-4D97-AF65-F5344CB8AC3E}">
        <p14:creationId xmlns:p14="http://schemas.microsoft.com/office/powerpoint/2010/main" val="2379628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3A923E-EF75-44FB-8707-195FCD86A0A4}" type="datetimeFigureOut">
              <a:rPr lang="en-US" smtClean="0"/>
              <a:t>5/3/2018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6D3BC0-3580-4DA0-99C4-D910772978B8}" type="slidenum">
              <a:rPr lang="en-US" smtClean="0"/>
              <a:t>‹Nr.›</a:t>
            </a:fld>
            <a:endParaRPr lang="en-US"/>
          </a:p>
        </p:txBody>
      </p:sp>
    </p:spTree>
    <p:extLst>
      <p:ext uri="{BB962C8B-B14F-4D97-AF65-F5344CB8AC3E}">
        <p14:creationId xmlns:p14="http://schemas.microsoft.com/office/powerpoint/2010/main" val="768215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A923E-EF75-44FB-8707-195FCD86A0A4}" type="datetimeFigureOut">
              <a:rPr lang="en-US" smtClean="0"/>
              <a:t>5/3/2018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6D3BC0-3580-4DA0-99C4-D910772978B8}" type="slidenum">
              <a:rPr lang="en-US" smtClean="0"/>
              <a:t>‹Nr.›</a:t>
            </a:fld>
            <a:endParaRPr lang="en-US"/>
          </a:p>
        </p:txBody>
      </p:sp>
    </p:spTree>
    <p:extLst>
      <p:ext uri="{BB962C8B-B14F-4D97-AF65-F5344CB8AC3E}">
        <p14:creationId xmlns:p14="http://schemas.microsoft.com/office/powerpoint/2010/main" val="1330095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6.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Reagan Administration</a:t>
            </a:r>
            <a:br>
              <a:rPr lang="en-US" dirty="0" smtClean="0"/>
            </a:br>
            <a:r>
              <a:rPr lang="en-US" dirty="0" smtClean="0"/>
              <a:t>1981-1989</a:t>
            </a:r>
            <a:endParaRPr lang="en-US" dirty="0"/>
          </a:p>
        </p:txBody>
      </p:sp>
      <p:sp>
        <p:nvSpPr>
          <p:cNvPr id="3" name="Subtitle 2"/>
          <p:cNvSpPr>
            <a:spLocks noGrp="1"/>
          </p:cNvSpPr>
          <p:nvPr>
            <p:ph type="subTitle" idx="1"/>
          </p:nvPr>
        </p:nvSpPr>
        <p:spPr/>
        <p:txBody>
          <a:bodyPr>
            <a:normAutofit fontScale="92500" lnSpcReduction="10000"/>
          </a:bodyPr>
          <a:lstStyle/>
          <a:p>
            <a:endParaRPr lang="en-US" sz="3600" dirty="0" smtClean="0"/>
          </a:p>
          <a:p>
            <a:endParaRPr lang="en-US" sz="3600" dirty="0"/>
          </a:p>
          <a:p>
            <a:r>
              <a:rPr lang="en-US" sz="3600" dirty="0" smtClean="0"/>
              <a:t>Mr. Daniel Lazar</a:t>
            </a:r>
            <a:endParaRPr lang="en-US" sz="3600" dirty="0"/>
          </a:p>
        </p:txBody>
      </p:sp>
    </p:spTree>
    <p:extLst>
      <p:ext uri="{BB962C8B-B14F-4D97-AF65-F5344CB8AC3E}">
        <p14:creationId xmlns:p14="http://schemas.microsoft.com/office/powerpoint/2010/main" val="9138986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38200" y="0"/>
            <a:ext cx="10515600" cy="1325563"/>
          </a:xfrm>
        </p:spPr>
        <p:txBody>
          <a:bodyPr/>
          <a:lstStyle/>
          <a:p>
            <a:endParaRPr lang="en-US" dirty="0"/>
          </a:p>
        </p:txBody>
      </p:sp>
      <p:sp>
        <p:nvSpPr>
          <p:cNvPr id="6" name="Content Placeholder 5"/>
          <p:cNvSpPr>
            <a:spLocks noGrp="1"/>
          </p:cNvSpPr>
          <p:nvPr>
            <p:ph sz="half" idx="2"/>
          </p:nvPr>
        </p:nvSpPr>
        <p:spPr>
          <a:xfrm>
            <a:off x="7990451" y="1030142"/>
            <a:ext cx="4051494" cy="4351338"/>
          </a:xfrm>
        </p:spPr>
        <p:txBody>
          <a:bodyPr/>
          <a:lstStyle/>
          <a:p>
            <a:r>
              <a:rPr lang="en-US" dirty="0" smtClean="0"/>
              <a:t>Versus Mondale (D-MN)</a:t>
            </a:r>
          </a:p>
          <a:p>
            <a:pPr lvl="1"/>
            <a:r>
              <a:rPr lang="en-US" dirty="0" smtClean="0"/>
              <a:t>Geraldine Ferraro VP</a:t>
            </a:r>
          </a:p>
          <a:p>
            <a:r>
              <a:rPr lang="en-US" dirty="0" smtClean="0"/>
              <a:t>D Keep House  (R + 16)</a:t>
            </a:r>
          </a:p>
          <a:p>
            <a:r>
              <a:rPr lang="en-US" dirty="0" smtClean="0"/>
              <a:t>R Keep Senate (D +2)</a:t>
            </a:r>
            <a:endParaRPr lang="en-US" dirty="0"/>
          </a:p>
        </p:txBody>
      </p:sp>
      <p:pic>
        <p:nvPicPr>
          <p:cNvPr id="8" name="Content Placeholder 7"/>
          <p:cNvPicPr>
            <a:picLocks noGrp="1" noChangeAspect="1"/>
          </p:cNvPicPr>
          <p:nvPr>
            <p:ph sz="half" idx="1"/>
          </p:nvPr>
        </p:nvPicPr>
        <p:blipFill>
          <a:blip r:embed="rId2"/>
          <a:stretch>
            <a:fillRect/>
          </a:stretch>
        </p:blipFill>
        <p:spPr>
          <a:xfrm>
            <a:off x="425538" y="888365"/>
            <a:ext cx="7367963" cy="5150480"/>
          </a:xfrm>
          <a:prstGeom prst="rect">
            <a:avLst/>
          </a:prstGeom>
        </p:spPr>
      </p:pic>
    </p:spTree>
    <p:extLst>
      <p:ext uri="{BB962C8B-B14F-4D97-AF65-F5344CB8AC3E}">
        <p14:creationId xmlns:p14="http://schemas.microsoft.com/office/powerpoint/2010/main" val="3053245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Reaganomics: Context </a:t>
            </a:r>
            <a:endParaRPr lang="en-US" dirty="0"/>
          </a:p>
        </p:txBody>
      </p:sp>
      <p:sp>
        <p:nvSpPr>
          <p:cNvPr id="3" name="Content Placeholder 2"/>
          <p:cNvSpPr>
            <a:spLocks noGrp="1"/>
          </p:cNvSpPr>
          <p:nvPr>
            <p:ph idx="1"/>
          </p:nvPr>
        </p:nvSpPr>
        <p:spPr>
          <a:xfrm>
            <a:off x="838200" y="1825625"/>
            <a:ext cx="6934200" cy="4351338"/>
          </a:xfrm>
        </p:spPr>
        <p:txBody>
          <a:bodyPr>
            <a:noAutofit/>
          </a:bodyPr>
          <a:lstStyle/>
          <a:p>
            <a:r>
              <a:rPr lang="en-US" sz="3200" dirty="0" smtClean="0"/>
              <a:t>By way of introduction/reminder: 20</a:t>
            </a:r>
            <a:r>
              <a:rPr lang="en-US" sz="3200" baseline="30000" dirty="0" smtClean="0"/>
              <a:t>th</a:t>
            </a:r>
            <a:r>
              <a:rPr lang="en-US" sz="3200" dirty="0" smtClean="0"/>
              <a:t> Century Cycle: From TR to Reagan…and Beyond</a:t>
            </a:r>
          </a:p>
          <a:p>
            <a:r>
              <a:rPr lang="en-US" sz="3200" dirty="0" smtClean="0"/>
              <a:t>Conservative backlash to the New Deal Consensus (Keynesian economics) </a:t>
            </a:r>
          </a:p>
          <a:p>
            <a:pPr lvl="1"/>
            <a:r>
              <a:rPr lang="en-US" sz="3200" dirty="0" smtClean="0"/>
              <a:t>Myths vs. realities of welfare state</a:t>
            </a:r>
          </a:p>
          <a:p>
            <a:r>
              <a:rPr lang="en-US" sz="3200" dirty="0" smtClean="0"/>
              <a:t>Stagflation in 1970’s</a:t>
            </a:r>
          </a:p>
          <a:p>
            <a:r>
              <a:rPr lang="en-US" sz="3200" dirty="0" smtClean="0"/>
              <a:t>Globalization</a:t>
            </a:r>
          </a:p>
          <a:p>
            <a:endParaRPr lang="en-US" sz="3200" dirty="0"/>
          </a:p>
        </p:txBody>
      </p:sp>
      <p:pic>
        <p:nvPicPr>
          <p:cNvPr id="4" name="Picture 3"/>
          <p:cNvPicPr>
            <a:picLocks noChangeAspect="1"/>
          </p:cNvPicPr>
          <p:nvPr/>
        </p:nvPicPr>
        <p:blipFill>
          <a:blip r:embed="rId2"/>
          <a:stretch>
            <a:fillRect/>
          </a:stretch>
        </p:blipFill>
        <p:spPr>
          <a:xfrm>
            <a:off x="8181600" y="1690688"/>
            <a:ext cx="3470098" cy="4572794"/>
          </a:xfrm>
          <a:prstGeom prst="rect">
            <a:avLst/>
          </a:prstGeom>
        </p:spPr>
      </p:pic>
    </p:spTree>
    <p:extLst>
      <p:ext uri="{BB962C8B-B14F-4D97-AF65-F5344CB8AC3E}">
        <p14:creationId xmlns:p14="http://schemas.microsoft.com/office/powerpoint/2010/main" val="8253211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Reaganomics: Goals of Reaganomics / Supply Side Economics / “Trickle Down” Economics </a:t>
            </a:r>
            <a:br>
              <a:rPr lang="en-US" dirty="0" smtClean="0"/>
            </a:b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t>Four Goals: </a:t>
            </a:r>
          </a:p>
          <a:p>
            <a:pPr marL="0" indent="0">
              <a:buNone/>
            </a:pPr>
            <a:r>
              <a:rPr lang="en-US" dirty="0" smtClean="0"/>
              <a:t>1. Cut government spending</a:t>
            </a:r>
          </a:p>
          <a:p>
            <a:pPr lvl="2"/>
            <a:r>
              <a:rPr lang="en-US" sz="2800" dirty="0" smtClean="0"/>
              <a:t>Middle Class Programs Protected (SS, Medicare)</a:t>
            </a:r>
          </a:p>
          <a:p>
            <a:pPr lvl="2"/>
            <a:r>
              <a:rPr lang="en-US" sz="2800" dirty="0" smtClean="0"/>
              <a:t>Lower Class Programs Slashed (</a:t>
            </a:r>
            <a:r>
              <a:rPr lang="en-US" sz="2600" dirty="0" smtClean="0"/>
              <a:t>Medicaid, AFDC, food stamps, mass transit, job training…)</a:t>
            </a:r>
          </a:p>
          <a:p>
            <a:pPr marL="0" indent="0">
              <a:buNone/>
            </a:pPr>
            <a:r>
              <a:rPr lang="en-US" dirty="0" smtClean="0"/>
              <a:t>2. Cut</a:t>
            </a:r>
            <a:r>
              <a:rPr lang="en-US" dirty="0"/>
              <a:t> federal income tax and capital gains </a:t>
            </a:r>
            <a:r>
              <a:rPr lang="en-US" dirty="0" smtClean="0"/>
              <a:t>tax</a:t>
            </a:r>
          </a:p>
          <a:p>
            <a:pPr marL="0" indent="0">
              <a:buNone/>
            </a:pPr>
            <a:r>
              <a:rPr lang="en-US" dirty="0" smtClean="0"/>
              <a:t>3. Cut </a:t>
            </a:r>
            <a:r>
              <a:rPr lang="en-US" dirty="0"/>
              <a:t>government </a:t>
            </a:r>
            <a:r>
              <a:rPr lang="en-US" dirty="0" smtClean="0"/>
              <a:t>regulation</a:t>
            </a:r>
          </a:p>
          <a:p>
            <a:pPr marL="0" indent="0">
              <a:buNone/>
            </a:pPr>
            <a:r>
              <a:rPr lang="en-US" dirty="0" smtClean="0"/>
              <a:t>4. Tighten money </a:t>
            </a:r>
            <a:r>
              <a:rPr lang="en-US" dirty="0"/>
              <a:t>supply in order to reduce </a:t>
            </a:r>
            <a:r>
              <a:rPr lang="en-US" dirty="0" smtClean="0"/>
              <a:t>inflation</a:t>
            </a:r>
            <a:endParaRPr lang="en-US" dirty="0"/>
          </a:p>
        </p:txBody>
      </p:sp>
    </p:spTree>
    <p:extLst>
      <p:ext uri="{BB962C8B-B14F-4D97-AF65-F5344CB8AC3E}">
        <p14:creationId xmlns:p14="http://schemas.microsoft.com/office/powerpoint/2010/main" val="6101997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Reaganomics: Deregulation </a:t>
            </a:r>
            <a:endParaRPr lang="en-US" dirty="0"/>
          </a:p>
        </p:txBody>
      </p:sp>
      <p:sp>
        <p:nvSpPr>
          <p:cNvPr id="3" name="Content Placeholder 2"/>
          <p:cNvSpPr>
            <a:spLocks noGrp="1"/>
          </p:cNvSpPr>
          <p:nvPr>
            <p:ph idx="1"/>
          </p:nvPr>
        </p:nvSpPr>
        <p:spPr/>
        <p:txBody>
          <a:bodyPr>
            <a:noAutofit/>
          </a:bodyPr>
          <a:lstStyle/>
          <a:p>
            <a:pPr lvl="0"/>
            <a:r>
              <a:rPr lang="en-US" sz="2400" dirty="0" smtClean="0"/>
              <a:t>Ideological vs. Non-ideological thinking about regulation</a:t>
            </a:r>
          </a:p>
          <a:p>
            <a:pPr lvl="0"/>
            <a:r>
              <a:rPr lang="en-US" sz="2400" dirty="0" smtClean="0"/>
              <a:t>PACs, Lobbying, and growth of powerful multinationals</a:t>
            </a:r>
          </a:p>
          <a:p>
            <a:pPr lvl="0"/>
            <a:r>
              <a:rPr lang="en-US" sz="2400" dirty="0" smtClean="0"/>
              <a:t>Case Study: Savings and Loan Industry (S &amp; Ls)</a:t>
            </a:r>
            <a:endParaRPr lang="en-US" sz="2400" dirty="0"/>
          </a:p>
          <a:p>
            <a:pPr lvl="1"/>
            <a:r>
              <a:rPr lang="en-US" b="1" dirty="0"/>
              <a:t>Thrifts</a:t>
            </a:r>
            <a:r>
              <a:rPr lang="en-US" dirty="0"/>
              <a:t> </a:t>
            </a:r>
            <a:r>
              <a:rPr lang="en-US" dirty="0" smtClean="0"/>
              <a:t>are banking institutions</a:t>
            </a:r>
            <a:r>
              <a:rPr lang="en-US" dirty="0"/>
              <a:t> </a:t>
            </a:r>
            <a:r>
              <a:rPr lang="en-US" dirty="0" smtClean="0"/>
              <a:t>that invest in real estate, sometimes risky estate.</a:t>
            </a:r>
          </a:p>
          <a:p>
            <a:pPr lvl="1"/>
            <a:r>
              <a:rPr lang="en-US" dirty="0" smtClean="0"/>
              <a:t>Thrifts deregulated in 1980 and again in 1982. Gave thrifts more capabilities without more </a:t>
            </a:r>
            <a:r>
              <a:rPr lang="en-US" dirty="0" err="1" smtClean="0"/>
              <a:t>gov</a:t>
            </a:r>
            <a:r>
              <a:rPr lang="en-US" dirty="0" smtClean="0"/>
              <a:t> regulation (no FDIC oversight). S&amp;L assets grew by over 50% in early 80’s. </a:t>
            </a:r>
            <a:endParaRPr lang="en-US" dirty="0"/>
          </a:p>
          <a:p>
            <a:pPr lvl="1"/>
            <a:r>
              <a:rPr lang="en-US" dirty="0"/>
              <a:t>A wave of mergers, acquisitions and leveraged buyouts left companies saddled with heavy debt. </a:t>
            </a:r>
            <a:r>
              <a:rPr lang="en-US" dirty="0" smtClean="0"/>
              <a:t>Filed </a:t>
            </a:r>
            <a:r>
              <a:rPr lang="en-US" dirty="0"/>
              <a:t>bankruptcy </a:t>
            </a:r>
            <a:r>
              <a:rPr lang="en-US" dirty="0" smtClean="0"/>
              <a:t>to </a:t>
            </a:r>
            <a:r>
              <a:rPr lang="en-US" dirty="0"/>
              <a:t>escape </a:t>
            </a:r>
            <a:r>
              <a:rPr lang="en-US" dirty="0" smtClean="0"/>
              <a:t>debt.</a:t>
            </a:r>
            <a:endParaRPr lang="en-US" dirty="0"/>
          </a:p>
          <a:p>
            <a:pPr lvl="1"/>
            <a:r>
              <a:rPr lang="en-US" dirty="0" smtClean="0"/>
              <a:t>1 in 3 S&amp;Ls failed by 1989; Taxpayers </a:t>
            </a:r>
            <a:r>
              <a:rPr lang="en-US" dirty="0"/>
              <a:t>forced to bailout over $500 mil worth of </a:t>
            </a:r>
            <a:r>
              <a:rPr lang="en-US" dirty="0" smtClean="0"/>
              <a:t>thrift failures.</a:t>
            </a:r>
          </a:p>
          <a:p>
            <a:endParaRPr lang="en-US" sz="2400" dirty="0"/>
          </a:p>
        </p:txBody>
      </p:sp>
    </p:spTree>
    <p:extLst>
      <p:ext uri="{BB962C8B-B14F-4D97-AF65-F5344CB8AC3E}">
        <p14:creationId xmlns:p14="http://schemas.microsoft.com/office/powerpoint/2010/main" val="11890536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Reaganomics: Deregulation </a:t>
            </a:r>
            <a:endParaRPr lang="en-US" dirty="0"/>
          </a:p>
        </p:txBody>
      </p:sp>
      <p:sp>
        <p:nvSpPr>
          <p:cNvPr id="3" name="Content Placeholder 2"/>
          <p:cNvSpPr>
            <a:spLocks noGrp="1"/>
          </p:cNvSpPr>
          <p:nvPr>
            <p:ph idx="1"/>
          </p:nvPr>
        </p:nvSpPr>
        <p:spPr/>
        <p:txBody>
          <a:bodyPr>
            <a:noAutofit/>
          </a:bodyPr>
          <a:lstStyle/>
          <a:p>
            <a:pPr lvl="0"/>
            <a:r>
              <a:rPr lang="en-US" sz="2400" dirty="0" smtClean="0"/>
              <a:t>Case study: Environmental Deregulation </a:t>
            </a:r>
          </a:p>
          <a:p>
            <a:pPr lvl="1"/>
            <a:r>
              <a:rPr lang="en-US" b="1" dirty="0" smtClean="0"/>
              <a:t>James Watt </a:t>
            </a:r>
            <a:r>
              <a:rPr lang="en-US" dirty="0" smtClean="0"/>
              <a:t>- Secretary of the Interior, 1981-83</a:t>
            </a:r>
          </a:p>
          <a:p>
            <a:pPr lvl="1"/>
            <a:r>
              <a:rPr lang="en-US" dirty="0" smtClean="0"/>
              <a:t>Cut EPA budget 18%</a:t>
            </a:r>
          </a:p>
          <a:p>
            <a:pPr lvl="1"/>
            <a:r>
              <a:rPr lang="en-US" dirty="0" smtClean="0"/>
              <a:t>Toxic Dumping, Oil Drilling, Pollution, Ozone…</a:t>
            </a:r>
          </a:p>
          <a:p>
            <a:pPr lvl="1"/>
            <a:r>
              <a:rPr lang="en-US" dirty="0" smtClean="0"/>
              <a:t>Sold public land to private investors, opened continental shelf to oil drilling</a:t>
            </a:r>
          </a:p>
          <a:p>
            <a:pPr lvl="1"/>
            <a:r>
              <a:rPr lang="en-US" dirty="0" smtClean="0"/>
              <a:t>"I do not know how many future generations we can count on before the Lord returns, whatever it is we have to manage with a skill to leave the resources needed for future generations.“</a:t>
            </a:r>
          </a:p>
          <a:p>
            <a:pPr lvl="1"/>
            <a:r>
              <a:rPr lang="en-US" i="1" dirty="0" smtClean="0"/>
              <a:t>Time </a:t>
            </a:r>
            <a:r>
              <a:rPr lang="en-US" dirty="0" smtClean="0"/>
              <a:t>Magazine Top 10 worst Cabinet appointments in US History</a:t>
            </a:r>
          </a:p>
          <a:p>
            <a:pPr lvl="2"/>
            <a:r>
              <a:rPr lang="en-US" sz="2400" dirty="0" smtClean="0"/>
              <a:t>He later was found guilty of 25 counts of perjury, obstruction, and influence peddling while at HUD</a:t>
            </a:r>
          </a:p>
          <a:p>
            <a:pPr marL="914400" lvl="2" indent="0">
              <a:buNone/>
            </a:pPr>
            <a:endParaRPr lang="en-US" sz="2400" dirty="0" smtClean="0"/>
          </a:p>
          <a:p>
            <a:endParaRPr lang="en-US" sz="2400" dirty="0"/>
          </a:p>
        </p:txBody>
      </p:sp>
    </p:spTree>
    <p:extLst>
      <p:ext uri="{BB962C8B-B14F-4D97-AF65-F5344CB8AC3E}">
        <p14:creationId xmlns:p14="http://schemas.microsoft.com/office/powerpoint/2010/main" val="21503594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Reaganomics: Unions </a:t>
            </a:r>
            <a:endParaRPr lang="en-US" dirty="0"/>
          </a:p>
        </p:txBody>
      </p:sp>
      <p:sp>
        <p:nvSpPr>
          <p:cNvPr id="3" name="Content Placeholder 2"/>
          <p:cNvSpPr>
            <a:spLocks noGrp="1"/>
          </p:cNvSpPr>
          <p:nvPr>
            <p:ph idx="1"/>
          </p:nvPr>
        </p:nvSpPr>
        <p:spPr/>
        <p:txBody>
          <a:bodyPr/>
          <a:lstStyle/>
          <a:p>
            <a:r>
              <a:rPr lang="en-US" dirty="0" smtClean="0"/>
              <a:t>1981 – 13,000 PATCO workers went on strike</a:t>
            </a:r>
          </a:p>
          <a:p>
            <a:pPr lvl="1"/>
            <a:r>
              <a:rPr lang="en-US" dirty="0" smtClean="0"/>
              <a:t>Federal employees can’t strike</a:t>
            </a:r>
          </a:p>
          <a:p>
            <a:pPr lvl="1"/>
            <a:r>
              <a:rPr lang="en-US" dirty="0" smtClean="0"/>
              <a:t>They wanted higher pay and a 32 hour week</a:t>
            </a:r>
          </a:p>
          <a:p>
            <a:pPr lvl="1"/>
            <a:r>
              <a:rPr lang="en-US" dirty="0" smtClean="0"/>
              <a:t>11,000 PATCO members fired (2000 went back to work)</a:t>
            </a:r>
          </a:p>
          <a:p>
            <a:pPr lvl="1"/>
            <a:r>
              <a:rPr lang="en-US" dirty="0"/>
              <a:t>P</a:t>
            </a:r>
            <a:r>
              <a:rPr lang="en-US" dirty="0" smtClean="0"/>
              <a:t>ut the military in charge of ATC</a:t>
            </a:r>
          </a:p>
          <a:p>
            <a:pPr lvl="1"/>
            <a:r>
              <a:rPr lang="en-US" dirty="0" smtClean="0"/>
              <a:t>Banned PATCO from federal employment for life (Clinton reversed)</a:t>
            </a:r>
          </a:p>
          <a:p>
            <a:pPr lvl="1"/>
            <a:r>
              <a:rPr lang="en-US" dirty="0" smtClean="0"/>
              <a:t>Union was bankrupted and decertified </a:t>
            </a:r>
          </a:p>
          <a:p>
            <a:r>
              <a:rPr lang="en-US" dirty="0" smtClean="0"/>
              <a:t>De-unionization: shift to white and pink collar work</a:t>
            </a:r>
          </a:p>
          <a:p>
            <a:r>
              <a:rPr lang="en-US" dirty="0" smtClean="0"/>
              <a:t>Symbolic Impact: PATCO supported Reagan in 1980 election. He took a strong stand. Set a tone early in his presidency. </a:t>
            </a:r>
          </a:p>
          <a:p>
            <a:endParaRPr lang="en-US" dirty="0"/>
          </a:p>
        </p:txBody>
      </p:sp>
    </p:spTree>
    <p:extLst>
      <p:ext uri="{BB962C8B-B14F-4D97-AF65-F5344CB8AC3E}">
        <p14:creationId xmlns:p14="http://schemas.microsoft.com/office/powerpoint/2010/main" val="29435370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Reaganomics: Tax Cuts</a:t>
            </a:r>
            <a:endParaRPr lang="en-US" dirty="0"/>
          </a:p>
        </p:txBody>
      </p:sp>
      <p:sp>
        <p:nvSpPr>
          <p:cNvPr id="3" name="Content Placeholder 2"/>
          <p:cNvSpPr>
            <a:spLocks noGrp="1"/>
          </p:cNvSpPr>
          <p:nvPr>
            <p:ph idx="1"/>
          </p:nvPr>
        </p:nvSpPr>
        <p:spPr/>
        <p:txBody>
          <a:bodyPr>
            <a:noAutofit/>
          </a:bodyPr>
          <a:lstStyle/>
          <a:p>
            <a:r>
              <a:rPr lang="en-US" b="1" dirty="0"/>
              <a:t>Economic Recovery Tax Act of </a:t>
            </a:r>
            <a:r>
              <a:rPr lang="en-US" b="1" dirty="0" smtClean="0"/>
              <a:t>1981</a:t>
            </a:r>
          </a:p>
          <a:p>
            <a:pPr lvl="1"/>
            <a:r>
              <a:rPr lang="en-US" sz="2800" dirty="0" smtClean="0"/>
              <a:t>Lowered top </a:t>
            </a:r>
            <a:r>
              <a:rPr lang="en-US" sz="2800" dirty="0"/>
              <a:t>marginal tax bracket from 70% to </a:t>
            </a:r>
            <a:r>
              <a:rPr lang="en-US" sz="2800" dirty="0" smtClean="0"/>
              <a:t>50%; lowest </a:t>
            </a:r>
            <a:r>
              <a:rPr lang="en-US" sz="2800" dirty="0"/>
              <a:t>bracket from 14% to 11%. </a:t>
            </a:r>
          </a:p>
          <a:p>
            <a:pPr lvl="1"/>
            <a:r>
              <a:rPr lang="en-US" sz="2800" dirty="0" smtClean="0"/>
              <a:t>Cut estate taxes and corporate taxes $150 billion, 1981-1986</a:t>
            </a:r>
          </a:p>
          <a:p>
            <a:pPr lvl="1"/>
            <a:r>
              <a:rPr lang="en-US" sz="2800" dirty="0" smtClean="0"/>
              <a:t>Reduced </a:t>
            </a:r>
            <a:r>
              <a:rPr lang="en-US" sz="2800" dirty="0"/>
              <a:t>the maximum capital gains rate to only 20% – </a:t>
            </a:r>
            <a:r>
              <a:rPr lang="en-US" sz="2800" dirty="0" smtClean="0"/>
              <a:t>lowest since Hoover </a:t>
            </a:r>
            <a:endParaRPr lang="en-US" sz="2800" dirty="0"/>
          </a:p>
          <a:p>
            <a:r>
              <a:rPr lang="en-US" dirty="0"/>
              <a:t> </a:t>
            </a:r>
            <a:r>
              <a:rPr lang="en-US" b="1" dirty="0"/>
              <a:t>Tax Reform Act of </a:t>
            </a:r>
            <a:r>
              <a:rPr lang="en-US" b="1" dirty="0" smtClean="0"/>
              <a:t>1986</a:t>
            </a:r>
          </a:p>
          <a:p>
            <a:pPr lvl="1"/>
            <a:r>
              <a:rPr lang="en-US" sz="2800" dirty="0"/>
              <a:t>Lowered highest marginal rate to 28%</a:t>
            </a:r>
          </a:p>
          <a:p>
            <a:pPr lvl="1"/>
            <a:r>
              <a:rPr lang="en-US" sz="2800" dirty="0" smtClean="0"/>
              <a:t>Simplified </a:t>
            </a:r>
            <a:r>
              <a:rPr lang="en-US" sz="2800" dirty="0"/>
              <a:t>tax system by eliminating many </a:t>
            </a:r>
            <a:r>
              <a:rPr lang="en-US" sz="2800" dirty="0" smtClean="0"/>
              <a:t>deductions and </a:t>
            </a:r>
            <a:r>
              <a:rPr lang="en-US" sz="2800" dirty="0"/>
              <a:t>reducing the number of tax brackets</a:t>
            </a:r>
            <a:r>
              <a:rPr lang="en-US" sz="2800" dirty="0" smtClean="0"/>
              <a:t>.</a:t>
            </a:r>
          </a:p>
        </p:txBody>
      </p:sp>
    </p:spTree>
    <p:extLst>
      <p:ext uri="{BB962C8B-B14F-4D97-AF65-F5344CB8AC3E}">
        <p14:creationId xmlns:p14="http://schemas.microsoft.com/office/powerpoint/2010/main" val="34270472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Reaganomics: Summary </a:t>
            </a:r>
            <a:endParaRPr lang="en-US" dirty="0"/>
          </a:p>
        </p:txBody>
      </p:sp>
      <p:sp>
        <p:nvSpPr>
          <p:cNvPr id="3" name="Content Placeholder 2"/>
          <p:cNvSpPr>
            <a:spLocks noGrp="1"/>
          </p:cNvSpPr>
          <p:nvPr>
            <p:ph idx="1"/>
          </p:nvPr>
        </p:nvSpPr>
        <p:spPr>
          <a:xfrm>
            <a:off x="838200" y="1825624"/>
            <a:ext cx="10515600" cy="4752975"/>
          </a:xfrm>
        </p:spPr>
        <p:txBody>
          <a:bodyPr>
            <a:normAutofit fontScale="92500" lnSpcReduction="10000"/>
          </a:bodyPr>
          <a:lstStyle/>
          <a:p>
            <a:r>
              <a:rPr lang="en-US" u="sng" dirty="0" smtClean="0"/>
              <a:t>Department </a:t>
            </a:r>
            <a:r>
              <a:rPr lang="en-US" u="sng" dirty="0"/>
              <a:t>of </a:t>
            </a:r>
            <a:r>
              <a:rPr lang="en-US" u="sng" dirty="0" smtClean="0"/>
              <a:t>Defense</a:t>
            </a:r>
            <a:r>
              <a:rPr lang="en-US" dirty="0"/>
              <a:t> </a:t>
            </a:r>
            <a:r>
              <a:rPr lang="en-US" dirty="0" smtClean="0"/>
              <a:t>budget rose from </a:t>
            </a:r>
          </a:p>
          <a:p>
            <a:pPr lvl="1"/>
            <a:r>
              <a:rPr lang="en-US" dirty="0" smtClean="0"/>
              <a:t>$</a:t>
            </a:r>
            <a:r>
              <a:rPr lang="en-US" dirty="0"/>
              <a:t>267.1 billion in 1980 (4.9% of GDP and 22.7% of public expenditure) to </a:t>
            </a:r>
            <a:endParaRPr lang="en-US" dirty="0" smtClean="0"/>
          </a:p>
          <a:p>
            <a:pPr marL="457200" lvl="1" indent="0">
              <a:buNone/>
            </a:pPr>
            <a:r>
              <a:rPr lang="en-US" dirty="0" smtClean="0"/>
              <a:t>    $</a:t>
            </a:r>
            <a:r>
              <a:rPr lang="en-US" dirty="0"/>
              <a:t>393.1 billion in 1988 (5.8% of GDP and 27.3% of public expenditure</a:t>
            </a:r>
            <a:r>
              <a:rPr lang="en-US" dirty="0" smtClean="0"/>
              <a:t>)</a:t>
            </a:r>
          </a:p>
          <a:p>
            <a:r>
              <a:rPr lang="en-US" dirty="0" smtClean="0"/>
              <a:t>U.S</a:t>
            </a:r>
            <a:r>
              <a:rPr lang="en-US" dirty="0"/>
              <a:t>. </a:t>
            </a:r>
            <a:r>
              <a:rPr lang="en-US" dirty="0" smtClean="0"/>
              <a:t>borrowed </a:t>
            </a:r>
            <a:r>
              <a:rPr lang="en-US" dirty="0"/>
              <a:t>domestically and abroad to cover </a:t>
            </a:r>
            <a:r>
              <a:rPr lang="en-US" dirty="0" smtClean="0"/>
              <a:t>deficits</a:t>
            </a:r>
            <a:r>
              <a:rPr lang="en-US" dirty="0"/>
              <a:t>, raising the </a:t>
            </a:r>
            <a:r>
              <a:rPr lang="en-US" u="sng" dirty="0"/>
              <a:t>national debt</a:t>
            </a:r>
            <a:r>
              <a:rPr lang="en-US" dirty="0"/>
              <a:t> from $997 billion to $2.85 </a:t>
            </a:r>
            <a:r>
              <a:rPr lang="en-US" dirty="0" smtClean="0"/>
              <a:t>trillion. </a:t>
            </a:r>
          </a:p>
          <a:p>
            <a:pPr lvl="1"/>
            <a:r>
              <a:rPr lang="en-US" dirty="0" smtClean="0"/>
              <a:t>U.S. went from being the world's largest creditor nation to the world's largest debtor. Government pays interest on debt. </a:t>
            </a:r>
          </a:p>
          <a:p>
            <a:pPr lvl="1"/>
            <a:r>
              <a:rPr lang="en-US" dirty="0" smtClean="0"/>
              <a:t>Reagan called this his “greatest disappointment” </a:t>
            </a:r>
          </a:p>
          <a:p>
            <a:r>
              <a:rPr lang="en-US" u="sng" dirty="0" smtClean="0"/>
              <a:t>Unemployment </a:t>
            </a:r>
            <a:r>
              <a:rPr lang="en-US" u="sng" dirty="0"/>
              <a:t>rate</a:t>
            </a:r>
            <a:r>
              <a:rPr lang="en-US" dirty="0"/>
              <a:t> rose from 7% in 1980 to 11% in 1982, then declined to 5% in 1988. </a:t>
            </a:r>
          </a:p>
          <a:p>
            <a:r>
              <a:rPr lang="en-US" u="sng" dirty="0" smtClean="0"/>
              <a:t>Inflation </a:t>
            </a:r>
            <a:r>
              <a:rPr lang="en-US" u="sng" dirty="0"/>
              <a:t>rate</a:t>
            </a:r>
            <a:r>
              <a:rPr lang="en-US" dirty="0"/>
              <a:t> declined from 10% in 1980 to 4% in </a:t>
            </a:r>
            <a:r>
              <a:rPr lang="en-US" dirty="0" smtClean="0"/>
              <a:t>1988</a:t>
            </a:r>
          </a:p>
          <a:p>
            <a:r>
              <a:rPr lang="en-US" dirty="0" smtClean="0"/>
              <a:t>508 point Dow crash (23% decline) in 1987</a:t>
            </a:r>
          </a:p>
          <a:p>
            <a:endParaRPr lang="en-US" dirty="0" smtClean="0"/>
          </a:p>
          <a:p>
            <a:endParaRPr lang="en-US" dirty="0"/>
          </a:p>
        </p:txBody>
      </p:sp>
    </p:spTree>
    <p:extLst>
      <p:ext uri="{BB962C8B-B14F-4D97-AF65-F5344CB8AC3E}">
        <p14:creationId xmlns:p14="http://schemas.microsoft.com/office/powerpoint/2010/main" val="23939536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Reaganomics: Unemployment </a:t>
            </a:r>
            <a:endParaRPr lang="en-US" dirty="0"/>
          </a:p>
        </p:txBody>
      </p:sp>
      <p:pic>
        <p:nvPicPr>
          <p:cNvPr id="7" name="Content Placeholder 6"/>
          <p:cNvPicPr>
            <a:picLocks noGrp="1" noChangeAspect="1"/>
          </p:cNvPicPr>
          <p:nvPr>
            <p:ph idx="1"/>
          </p:nvPr>
        </p:nvPicPr>
        <p:blipFill>
          <a:blip r:embed="rId2"/>
          <a:stretch>
            <a:fillRect/>
          </a:stretch>
        </p:blipFill>
        <p:spPr>
          <a:xfrm>
            <a:off x="2071468" y="1540253"/>
            <a:ext cx="7840980" cy="4900613"/>
          </a:xfrm>
          <a:prstGeom prst="rect">
            <a:avLst/>
          </a:prstGeom>
        </p:spPr>
      </p:pic>
    </p:spTree>
    <p:extLst>
      <p:ext uri="{BB962C8B-B14F-4D97-AF65-F5344CB8AC3E}">
        <p14:creationId xmlns:p14="http://schemas.microsoft.com/office/powerpoint/2010/main" val="3705579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Reaganomics: Job Growth </a:t>
            </a:r>
            <a:endParaRPr lang="en-US" dirty="0"/>
          </a:p>
        </p:txBody>
      </p:sp>
      <p:pic>
        <p:nvPicPr>
          <p:cNvPr id="4" name="Content Placeholder 3"/>
          <p:cNvPicPr>
            <a:picLocks noGrp="1" noChangeAspect="1"/>
          </p:cNvPicPr>
          <p:nvPr>
            <p:ph idx="1"/>
          </p:nvPr>
        </p:nvPicPr>
        <p:blipFill rotWithShape="1">
          <a:blip r:embed="rId2"/>
          <a:srcRect t="14101"/>
          <a:stretch/>
        </p:blipFill>
        <p:spPr>
          <a:xfrm>
            <a:off x="2057400" y="1440180"/>
            <a:ext cx="8376794" cy="4069080"/>
          </a:xfrm>
          <a:prstGeom prst="rect">
            <a:avLst/>
          </a:prstGeom>
        </p:spPr>
      </p:pic>
      <p:sp>
        <p:nvSpPr>
          <p:cNvPr id="5" name="TextBox 4"/>
          <p:cNvSpPr txBox="1"/>
          <p:nvPr/>
        </p:nvSpPr>
        <p:spPr>
          <a:xfrm>
            <a:off x="605790" y="5661878"/>
            <a:ext cx="10980420" cy="830997"/>
          </a:xfrm>
          <a:prstGeom prst="rect">
            <a:avLst/>
          </a:prstGeom>
          <a:noFill/>
        </p:spPr>
        <p:txBody>
          <a:bodyPr wrap="square" rtlCol="0">
            <a:spAutoFit/>
          </a:bodyPr>
          <a:lstStyle/>
          <a:p>
            <a:pPr algn="ctr"/>
            <a:r>
              <a:rPr lang="en-US" sz="2400" dirty="0"/>
              <a:t>Job growth by U.S. President, measured as cumulative percentage change from month after inauguration to end of term. Reagan was second only to Clinton post-1980.</a:t>
            </a:r>
          </a:p>
        </p:txBody>
      </p:sp>
    </p:spTree>
    <p:extLst>
      <p:ext uri="{BB962C8B-B14F-4D97-AF65-F5344CB8AC3E}">
        <p14:creationId xmlns:p14="http://schemas.microsoft.com/office/powerpoint/2010/main" val="2916799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Reagan Administration Lecture Outline		</a:t>
            </a:r>
            <a:endParaRPr lang="en-US" dirty="0"/>
          </a:p>
        </p:txBody>
      </p:sp>
      <p:sp>
        <p:nvSpPr>
          <p:cNvPr id="5" name="Text Placeholder 4"/>
          <p:cNvSpPr>
            <a:spLocks noGrp="1"/>
          </p:cNvSpPr>
          <p:nvPr>
            <p:ph type="body" idx="1"/>
          </p:nvPr>
        </p:nvSpPr>
        <p:spPr/>
        <p:txBody>
          <a:bodyPr/>
          <a:lstStyle/>
          <a:p>
            <a:r>
              <a:rPr lang="en-US" dirty="0" smtClean="0"/>
              <a:t>Domestic Arena		</a:t>
            </a:r>
            <a:endParaRPr lang="en-US" dirty="0"/>
          </a:p>
        </p:txBody>
      </p:sp>
      <p:sp>
        <p:nvSpPr>
          <p:cNvPr id="6" name="Content Placeholder 5"/>
          <p:cNvSpPr>
            <a:spLocks noGrp="1"/>
          </p:cNvSpPr>
          <p:nvPr>
            <p:ph sz="half" idx="2"/>
          </p:nvPr>
        </p:nvSpPr>
        <p:spPr/>
        <p:txBody>
          <a:bodyPr/>
          <a:lstStyle/>
          <a:p>
            <a:r>
              <a:rPr lang="en-US" dirty="0" smtClean="0"/>
              <a:t>Elections</a:t>
            </a:r>
          </a:p>
          <a:p>
            <a:r>
              <a:rPr lang="en-US" dirty="0" smtClean="0"/>
              <a:t>“Reaganomics”</a:t>
            </a:r>
          </a:p>
          <a:p>
            <a:r>
              <a:rPr lang="en-US" dirty="0" smtClean="0"/>
              <a:t>Culture Wars</a:t>
            </a:r>
          </a:p>
          <a:p>
            <a:r>
              <a:rPr lang="en-US" dirty="0" smtClean="0"/>
              <a:t>Other </a:t>
            </a:r>
            <a:endParaRPr lang="en-US" dirty="0"/>
          </a:p>
        </p:txBody>
      </p:sp>
      <p:sp>
        <p:nvSpPr>
          <p:cNvPr id="7" name="Text Placeholder 6"/>
          <p:cNvSpPr>
            <a:spLocks noGrp="1"/>
          </p:cNvSpPr>
          <p:nvPr>
            <p:ph type="body" sz="quarter" idx="3"/>
          </p:nvPr>
        </p:nvSpPr>
        <p:spPr/>
        <p:txBody>
          <a:bodyPr/>
          <a:lstStyle/>
          <a:p>
            <a:r>
              <a:rPr lang="en-US" dirty="0" smtClean="0"/>
              <a:t>International Arena</a:t>
            </a:r>
            <a:endParaRPr lang="en-US" dirty="0"/>
          </a:p>
        </p:txBody>
      </p:sp>
      <p:sp>
        <p:nvSpPr>
          <p:cNvPr id="8" name="Content Placeholder 7"/>
          <p:cNvSpPr>
            <a:spLocks noGrp="1"/>
          </p:cNvSpPr>
          <p:nvPr>
            <p:ph sz="quarter" idx="4"/>
          </p:nvPr>
        </p:nvSpPr>
        <p:spPr/>
        <p:txBody>
          <a:bodyPr/>
          <a:lstStyle/>
          <a:p>
            <a:r>
              <a:rPr lang="en-US" dirty="0" smtClean="0"/>
              <a:t>Central America: Nicaragua, Grenada, El Salvador</a:t>
            </a:r>
          </a:p>
          <a:p>
            <a:r>
              <a:rPr lang="en-US" dirty="0" smtClean="0"/>
              <a:t>Middle East: Lebanon, Iran-Iraq, Israel</a:t>
            </a:r>
          </a:p>
          <a:p>
            <a:r>
              <a:rPr lang="en-US" dirty="0" smtClean="0"/>
              <a:t>South Africa </a:t>
            </a:r>
          </a:p>
          <a:p>
            <a:r>
              <a:rPr lang="en-US" dirty="0" smtClean="0"/>
              <a:t>USSR</a:t>
            </a:r>
          </a:p>
          <a:p>
            <a:endParaRPr lang="en-US" dirty="0"/>
          </a:p>
        </p:txBody>
      </p:sp>
    </p:spTree>
    <p:extLst>
      <p:ext uri="{BB962C8B-B14F-4D97-AF65-F5344CB8AC3E}">
        <p14:creationId xmlns:p14="http://schemas.microsoft.com/office/powerpoint/2010/main" val="1954999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Reaganomics: Spending </a:t>
            </a:r>
            <a:endParaRPr lang="en-US" dirty="0"/>
          </a:p>
        </p:txBody>
      </p:sp>
      <p:pic>
        <p:nvPicPr>
          <p:cNvPr id="3074" name="Picture 2" descr="https://upload.wikimedia.org/wikipedia/commons/thumb/c/c7/Federal_Spending_by_President_-_Carter_to_Obama_-_v1.png/350px-Federal_Spending_by_President_-_Carter_to_Obama_-_v1.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98753" y="1440180"/>
            <a:ext cx="8849714" cy="44119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98753" y="6195060"/>
            <a:ext cx="9387840" cy="400110"/>
          </a:xfrm>
          <a:prstGeom prst="rect">
            <a:avLst/>
          </a:prstGeom>
          <a:noFill/>
        </p:spPr>
        <p:txBody>
          <a:bodyPr wrap="square" rtlCol="0">
            <a:spAutoFit/>
          </a:bodyPr>
          <a:lstStyle/>
          <a:p>
            <a:r>
              <a:rPr lang="en-US" sz="2000" dirty="0"/>
              <a:t>Reagan spent the most of any recent President, measured as annual average % GDP.</a:t>
            </a:r>
          </a:p>
        </p:txBody>
      </p:sp>
    </p:spTree>
    <p:extLst>
      <p:ext uri="{BB962C8B-B14F-4D97-AF65-F5344CB8AC3E}">
        <p14:creationId xmlns:p14="http://schemas.microsoft.com/office/powerpoint/2010/main" val="3108888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Reaganomics: Defense Spending</a:t>
            </a:r>
            <a:endParaRPr lang="en-US" dirty="0"/>
          </a:p>
        </p:txBody>
      </p:sp>
      <p:pic>
        <p:nvPicPr>
          <p:cNvPr id="4" name="Content Placeholder 3"/>
          <p:cNvPicPr>
            <a:picLocks noGrp="1" noChangeAspect="1"/>
          </p:cNvPicPr>
          <p:nvPr>
            <p:ph sz="half" idx="1"/>
          </p:nvPr>
        </p:nvPicPr>
        <p:blipFill rotWithShape="1">
          <a:blip r:embed="rId2"/>
          <a:stretch/>
        </p:blipFill>
        <p:spPr>
          <a:xfrm>
            <a:off x="434340" y="1513775"/>
            <a:ext cx="6469380" cy="5006088"/>
          </a:xfrm>
          <a:prstGeom prst="rect">
            <a:avLst/>
          </a:prstGeom>
        </p:spPr>
      </p:pic>
      <p:sp>
        <p:nvSpPr>
          <p:cNvPr id="5" name="Content Placeholder 4"/>
          <p:cNvSpPr>
            <a:spLocks noGrp="1"/>
          </p:cNvSpPr>
          <p:nvPr>
            <p:ph sz="half" idx="2"/>
          </p:nvPr>
        </p:nvSpPr>
        <p:spPr>
          <a:xfrm>
            <a:off x="7315200" y="1825625"/>
            <a:ext cx="4038600" cy="4351338"/>
          </a:xfrm>
        </p:spPr>
        <p:txBody>
          <a:bodyPr/>
          <a:lstStyle/>
          <a:p>
            <a:r>
              <a:rPr lang="en-US" dirty="0" smtClean="0"/>
              <a:t>SDI or “Star Wars”</a:t>
            </a:r>
          </a:p>
          <a:p>
            <a:r>
              <a:rPr lang="en-US" dirty="0" smtClean="0"/>
              <a:t>Deterrence </a:t>
            </a:r>
          </a:p>
          <a:p>
            <a:r>
              <a:rPr lang="en-US" dirty="0" smtClean="0"/>
              <a:t>“Starved USSR”?</a:t>
            </a:r>
          </a:p>
          <a:p>
            <a:r>
              <a:rPr lang="en-US" dirty="0" smtClean="0"/>
              <a:t>1 million to “Stop the Madness” in Central Park</a:t>
            </a:r>
          </a:p>
          <a:p>
            <a:endParaRPr lang="en-US" dirty="0"/>
          </a:p>
        </p:txBody>
      </p:sp>
    </p:spTree>
    <p:extLst>
      <p:ext uri="{BB962C8B-B14F-4D97-AF65-F5344CB8AC3E}">
        <p14:creationId xmlns:p14="http://schemas.microsoft.com/office/powerpoint/2010/main" val="33928012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Reaganomics: Budget Deficit in $</a:t>
            </a:r>
            <a:r>
              <a:rPr lang="en-US" dirty="0" err="1" smtClean="0"/>
              <a:t>Bil</a:t>
            </a:r>
            <a:endParaRPr lang="en-US" dirty="0"/>
          </a:p>
        </p:txBody>
      </p:sp>
      <p:pic>
        <p:nvPicPr>
          <p:cNvPr id="5" name="Content Placeholder 4"/>
          <p:cNvPicPr>
            <a:picLocks noGrp="1" noChangeAspect="1"/>
          </p:cNvPicPr>
          <p:nvPr>
            <p:ph idx="1"/>
          </p:nvPr>
        </p:nvPicPr>
        <p:blipFill>
          <a:blip r:embed="rId2"/>
          <a:stretch>
            <a:fillRect/>
          </a:stretch>
        </p:blipFill>
        <p:spPr>
          <a:xfrm>
            <a:off x="1280159" y="1690688"/>
            <a:ext cx="9230607" cy="4847272"/>
          </a:xfrm>
          <a:prstGeom prst="rect">
            <a:avLst/>
          </a:prstGeom>
        </p:spPr>
      </p:pic>
    </p:spTree>
    <p:extLst>
      <p:ext uri="{BB962C8B-B14F-4D97-AF65-F5344CB8AC3E}">
        <p14:creationId xmlns:p14="http://schemas.microsoft.com/office/powerpoint/2010/main" val="6004441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Reaganomics: Interest on Debt </a:t>
            </a:r>
            <a:endParaRPr lang="en-US" dirty="0"/>
          </a:p>
        </p:txBody>
      </p:sp>
      <p:pic>
        <p:nvPicPr>
          <p:cNvPr id="4" name="Content Placeholder 3"/>
          <p:cNvPicPr>
            <a:picLocks noGrp="1" noChangeAspect="1"/>
          </p:cNvPicPr>
          <p:nvPr>
            <p:ph idx="1"/>
          </p:nvPr>
        </p:nvPicPr>
        <p:blipFill rotWithShape="1">
          <a:blip r:embed="rId2"/>
          <a:srcRect t="7256"/>
          <a:stretch/>
        </p:blipFill>
        <p:spPr>
          <a:xfrm>
            <a:off x="2104556" y="1500188"/>
            <a:ext cx="7472676" cy="4748212"/>
          </a:xfrm>
          <a:prstGeom prst="rect">
            <a:avLst/>
          </a:prstGeom>
        </p:spPr>
      </p:pic>
    </p:spTree>
    <p:extLst>
      <p:ext uri="{BB962C8B-B14F-4D97-AF65-F5344CB8AC3E}">
        <p14:creationId xmlns:p14="http://schemas.microsoft.com/office/powerpoint/2010/main" val="32494205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Reaganomics: Unions</a:t>
            </a:r>
            <a:endParaRPr lang="en-US" dirty="0"/>
          </a:p>
        </p:txBody>
      </p:sp>
      <p:pic>
        <p:nvPicPr>
          <p:cNvPr id="4" name="Content Placeholder 3"/>
          <p:cNvPicPr>
            <a:picLocks noGrp="1" noChangeAspect="1"/>
          </p:cNvPicPr>
          <p:nvPr>
            <p:ph idx="1"/>
          </p:nvPr>
        </p:nvPicPr>
        <p:blipFill rotWithShape="1">
          <a:blip r:embed="rId2"/>
          <a:srcRect t="8980" b="12510"/>
          <a:stretch/>
        </p:blipFill>
        <p:spPr>
          <a:xfrm>
            <a:off x="1714500" y="1300351"/>
            <a:ext cx="8183880" cy="5201267"/>
          </a:xfrm>
          <a:prstGeom prst="rect">
            <a:avLst/>
          </a:prstGeom>
        </p:spPr>
      </p:pic>
    </p:spTree>
    <p:extLst>
      <p:ext uri="{BB962C8B-B14F-4D97-AF65-F5344CB8AC3E}">
        <p14:creationId xmlns:p14="http://schemas.microsoft.com/office/powerpoint/2010/main" val="15647013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Reaganomics: Oil Prices</a:t>
            </a:r>
            <a:endParaRPr lang="en-US" dirty="0"/>
          </a:p>
        </p:txBody>
      </p:sp>
      <p:pic>
        <p:nvPicPr>
          <p:cNvPr id="6" name="Content Placeholder 5"/>
          <p:cNvPicPr>
            <a:picLocks noGrp="1" noChangeAspect="1"/>
          </p:cNvPicPr>
          <p:nvPr>
            <p:ph idx="1"/>
          </p:nvPr>
        </p:nvPicPr>
        <p:blipFill>
          <a:blip r:embed="rId2"/>
          <a:stretch>
            <a:fillRect/>
          </a:stretch>
        </p:blipFill>
        <p:spPr>
          <a:xfrm>
            <a:off x="2112135" y="1398784"/>
            <a:ext cx="7005777" cy="5087272"/>
          </a:xfrm>
          <a:prstGeom prst="rect">
            <a:avLst/>
          </a:prstGeom>
        </p:spPr>
      </p:pic>
    </p:spTree>
    <p:extLst>
      <p:ext uri="{BB962C8B-B14F-4D97-AF65-F5344CB8AC3E}">
        <p14:creationId xmlns:p14="http://schemas.microsoft.com/office/powerpoint/2010/main" val="34586088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Reaganomics: The Dow Jones </a:t>
            </a:r>
            <a:endParaRPr lang="en-US" dirty="0"/>
          </a:p>
        </p:txBody>
      </p:sp>
      <p:pic>
        <p:nvPicPr>
          <p:cNvPr id="5122" name="Picture 2" descr="https://upload.wikimedia.org/wikipedia/commons/thumb/a/af/Black_Monday_Dow_Jones.svg/600px-Black_Monday_Dow_Jones.svg.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83180" y="1380014"/>
            <a:ext cx="6789420" cy="5431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3985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New Right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Moral Majority, The Christian Coalition</a:t>
            </a:r>
          </a:p>
          <a:p>
            <a:r>
              <a:rPr lang="en-US" dirty="0" smtClean="0"/>
              <a:t>Jerry Falwell, Pat Robertson, Bob Jones, Oral Roberts, Jim Bakker</a:t>
            </a:r>
          </a:p>
          <a:p>
            <a:r>
              <a:rPr lang="en-US" dirty="0" smtClean="0"/>
              <a:t>Evangelical Think Tanks: Family Research Council, Witherspoon Institute</a:t>
            </a:r>
          </a:p>
          <a:p>
            <a:r>
              <a:rPr lang="en-US" dirty="0" smtClean="0"/>
              <a:t>Evangelical Colleges: Liberty U, Bob Jones U, Oral Roberts U</a:t>
            </a:r>
          </a:p>
          <a:p>
            <a:r>
              <a:rPr lang="en-US" b="1" dirty="0" smtClean="0"/>
              <a:t>Pro: </a:t>
            </a:r>
            <a:r>
              <a:rPr lang="en-US" dirty="0" smtClean="0"/>
              <a:t>school prayer, harsh sentencing, conversion, “family”</a:t>
            </a:r>
          </a:p>
          <a:p>
            <a:r>
              <a:rPr lang="en-US" b="1" dirty="0" smtClean="0"/>
              <a:t>Anti: </a:t>
            </a:r>
            <a:r>
              <a:rPr lang="en-US" dirty="0" smtClean="0"/>
              <a:t>pornography, homosexuality, ERA, divorce, abortion, affirmative action, secularism, socialism </a:t>
            </a:r>
          </a:p>
          <a:p>
            <a:r>
              <a:rPr lang="en-US" dirty="0" smtClean="0"/>
              <a:t>Powerful Political </a:t>
            </a:r>
            <a:r>
              <a:rPr lang="en-US" dirty="0"/>
              <a:t>A</a:t>
            </a:r>
            <a:r>
              <a:rPr lang="en-US" dirty="0" smtClean="0"/>
              <a:t>ction Committees. 4 million members. 2 million donors. </a:t>
            </a:r>
          </a:p>
          <a:p>
            <a:r>
              <a:rPr lang="en-US" dirty="0" smtClean="0"/>
              <a:t>Televangelism</a:t>
            </a:r>
          </a:p>
          <a:p>
            <a:r>
              <a:rPr lang="en-US" dirty="0" smtClean="0"/>
              <a:t>Third Great Awakening? </a:t>
            </a:r>
          </a:p>
          <a:p>
            <a:endParaRPr lang="en-US" dirty="0"/>
          </a:p>
        </p:txBody>
      </p:sp>
    </p:spTree>
    <p:extLst>
      <p:ext uri="{BB962C8B-B14F-4D97-AF65-F5344CB8AC3E}">
        <p14:creationId xmlns:p14="http://schemas.microsoft.com/office/powerpoint/2010/main" val="28191087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New Right</a:t>
            </a:r>
            <a:endParaRPr lang="en-US" dirty="0"/>
          </a:p>
        </p:txBody>
      </p:sp>
      <p:pic>
        <p:nvPicPr>
          <p:cNvPr id="7" name="Content Placeholder 6"/>
          <p:cNvPicPr>
            <a:picLocks noGrp="1" noChangeAspect="1"/>
          </p:cNvPicPr>
          <p:nvPr>
            <p:ph sz="half" idx="1"/>
          </p:nvPr>
        </p:nvPicPr>
        <p:blipFill>
          <a:blip r:embed="rId2"/>
          <a:stretch>
            <a:fillRect/>
          </a:stretch>
        </p:blipFill>
        <p:spPr>
          <a:xfrm>
            <a:off x="1325880" y="1825625"/>
            <a:ext cx="3496979" cy="4626773"/>
          </a:xfrm>
          <a:prstGeom prst="rect">
            <a:avLst/>
          </a:prstGeom>
        </p:spPr>
      </p:pic>
      <p:pic>
        <p:nvPicPr>
          <p:cNvPr id="8" name="Picture 5" descr="hargi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044744" y="1825625"/>
            <a:ext cx="3567555" cy="4598697"/>
          </a:xfrm>
          <a:noFill/>
        </p:spPr>
      </p:pic>
    </p:spTree>
    <p:extLst>
      <p:ext uri="{BB962C8B-B14F-4D97-AF65-F5344CB8AC3E}">
        <p14:creationId xmlns:p14="http://schemas.microsoft.com/office/powerpoint/2010/main" val="36257173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New Right Case Study: Jerry Falwell</a:t>
            </a:r>
            <a:endParaRPr lang="en-US" dirty="0"/>
          </a:p>
        </p:txBody>
      </p:sp>
      <p:sp>
        <p:nvSpPr>
          <p:cNvPr id="5" name="Content Placeholder 4"/>
          <p:cNvSpPr>
            <a:spLocks noGrp="1"/>
          </p:cNvSpPr>
          <p:nvPr>
            <p:ph sz="half" idx="2"/>
          </p:nvPr>
        </p:nvSpPr>
        <p:spPr>
          <a:xfrm>
            <a:off x="5897880" y="1825625"/>
            <a:ext cx="6080760" cy="4351338"/>
          </a:xfrm>
        </p:spPr>
        <p:txBody>
          <a:bodyPr>
            <a:normAutofit fontScale="92500" lnSpcReduction="10000"/>
          </a:bodyPr>
          <a:lstStyle/>
          <a:p>
            <a:r>
              <a:rPr lang="en-US" dirty="0" smtClean="0"/>
              <a:t>1933-2007</a:t>
            </a:r>
          </a:p>
          <a:p>
            <a:r>
              <a:rPr lang="en-US" dirty="0" smtClean="0"/>
              <a:t>Pastor, televangelist, activist</a:t>
            </a:r>
          </a:p>
          <a:p>
            <a:r>
              <a:rPr lang="en-US" dirty="0" smtClean="0"/>
              <a:t>1966 – Founded </a:t>
            </a:r>
            <a:r>
              <a:rPr lang="en-US" dirty="0"/>
              <a:t>Liberty Christian </a:t>
            </a:r>
            <a:r>
              <a:rPr lang="en-US" dirty="0" smtClean="0"/>
              <a:t>Academy as a segregation academy in VA</a:t>
            </a:r>
          </a:p>
          <a:p>
            <a:r>
              <a:rPr lang="en-US" dirty="0" smtClean="0"/>
              <a:t>1971 – Founded Liberty U</a:t>
            </a:r>
          </a:p>
          <a:p>
            <a:r>
              <a:rPr lang="en-US" dirty="0" smtClean="0"/>
              <a:t>IRS does not offer tax-exempt status for segregated institutions </a:t>
            </a:r>
          </a:p>
          <a:p>
            <a:r>
              <a:rPr lang="en-US" dirty="0" smtClean="0"/>
              <a:t>1973 – Roe v. Wade</a:t>
            </a:r>
          </a:p>
          <a:p>
            <a:r>
              <a:rPr lang="en-US" dirty="0" smtClean="0"/>
              <a:t>1994 – Distributed a video claiming Bill Clinton was part of a murder conspiracy </a:t>
            </a:r>
          </a:p>
          <a:p>
            <a:endParaRPr lang="en-US" dirty="0" smtClean="0"/>
          </a:p>
          <a:p>
            <a:endParaRPr lang="en-US" dirty="0"/>
          </a:p>
        </p:txBody>
      </p:sp>
      <p:pic>
        <p:nvPicPr>
          <p:cNvPr id="8" name="Content Placeholder 7"/>
          <p:cNvPicPr>
            <a:picLocks noGrp="1" noChangeAspect="1"/>
          </p:cNvPicPr>
          <p:nvPr>
            <p:ph sz="half" idx="1"/>
          </p:nvPr>
        </p:nvPicPr>
        <p:blipFill>
          <a:blip r:embed="rId2"/>
          <a:stretch>
            <a:fillRect/>
          </a:stretch>
        </p:blipFill>
        <p:spPr>
          <a:xfrm>
            <a:off x="656273" y="1690688"/>
            <a:ext cx="4746878" cy="3955731"/>
          </a:xfrm>
          <a:prstGeom prst="rect">
            <a:avLst/>
          </a:prstGeom>
        </p:spPr>
      </p:pic>
    </p:spTree>
    <p:extLst>
      <p:ext uri="{BB962C8B-B14F-4D97-AF65-F5344CB8AC3E}">
        <p14:creationId xmlns:p14="http://schemas.microsoft.com/office/powerpoint/2010/main" val="37786824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Election of 1980: Overview</a:t>
            </a:r>
            <a:endParaRPr lang="en-US" dirty="0"/>
          </a:p>
        </p:txBody>
      </p:sp>
      <p:sp>
        <p:nvSpPr>
          <p:cNvPr id="3" name="Content Placeholder 2"/>
          <p:cNvSpPr>
            <a:spLocks noGrp="1"/>
          </p:cNvSpPr>
          <p:nvPr>
            <p:ph idx="1"/>
          </p:nvPr>
        </p:nvSpPr>
        <p:spPr/>
        <p:txBody>
          <a:bodyPr>
            <a:normAutofit/>
          </a:bodyPr>
          <a:lstStyle/>
          <a:p>
            <a:r>
              <a:rPr lang="en-US" b="1" dirty="0" smtClean="0"/>
              <a:t>Carter</a:t>
            </a:r>
            <a:r>
              <a:rPr lang="en-US" dirty="0" smtClean="0"/>
              <a:t> survived primary challenge </a:t>
            </a:r>
            <a:r>
              <a:rPr lang="en-US" dirty="0"/>
              <a:t>from Senator Edward Kennedy. </a:t>
            </a:r>
            <a:endParaRPr lang="en-US" sz="3200" dirty="0"/>
          </a:p>
          <a:p>
            <a:r>
              <a:rPr lang="en-US" dirty="0"/>
              <a:t>Republicans nominated </a:t>
            </a:r>
            <a:r>
              <a:rPr lang="en-US" b="1" dirty="0"/>
              <a:t>Ronald Reagan</a:t>
            </a:r>
            <a:r>
              <a:rPr lang="en-US" dirty="0"/>
              <a:t> of </a:t>
            </a:r>
            <a:r>
              <a:rPr lang="en-US" dirty="0" smtClean="0"/>
              <a:t>CA </a:t>
            </a:r>
            <a:endParaRPr lang="en-US" sz="3200" dirty="0" smtClean="0"/>
          </a:p>
          <a:p>
            <a:pPr lvl="1"/>
            <a:r>
              <a:rPr lang="en-US" dirty="0" smtClean="0"/>
              <a:t>Was a New Deal Democrat</a:t>
            </a:r>
          </a:p>
          <a:p>
            <a:pPr lvl="1"/>
            <a:r>
              <a:rPr lang="en-US" dirty="0" smtClean="0"/>
              <a:t>B-grade </a:t>
            </a:r>
            <a:r>
              <a:rPr lang="en-US" dirty="0"/>
              <a:t>movie star </a:t>
            </a:r>
            <a:r>
              <a:rPr lang="en-US" dirty="0" smtClean="0"/>
              <a:t>in </a:t>
            </a:r>
            <a:r>
              <a:rPr lang="en-US" dirty="0"/>
              <a:t>1940s </a:t>
            </a:r>
            <a:endParaRPr lang="en-US" dirty="0" smtClean="0"/>
          </a:p>
          <a:p>
            <a:pPr lvl="1"/>
            <a:r>
              <a:rPr lang="en-US" dirty="0" smtClean="0"/>
              <a:t>President of SAG during  HUAC Crisis</a:t>
            </a:r>
            <a:endParaRPr lang="en-US" sz="3200" dirty="0" smtClean="0"/>
          </a:p>
          <a:p>
            <a:pPr lvl="1"/>
            <a:r>
              <a:rPr lang="en-US" dirty="0" smtClean="0"/>
              <a:t>TV Spokesman </a:t>
            </a:r>
            <a:r>
              <a:rPr lang="en-US" dirty="0"/>
              <a:t>for General Electric in </a:t>
            </a:r>
            <a:r>
              <a:rPr lang="en-US" dirty="0" smtClean="0"/>
              <a:t>1950’s. Got rich. </a:t>
            </a:r>
          </a:p>
          <a:p>
            <a:pPr lvl="1"/>
            <a:r>
              <a:rPr lang="en-US" dirty="0" smtClean="0"/>
              <a:t>Became a Republican in 1962 </a:t>
            </a:r>
          </a:p>
          <a:p>
            <a:pPr lvl="1"/>
            <a:r>
              <a:rPr lang="en-US" dirty="0" smtClean="0"/>
              <a:t>CA </a:t>
            </a:r>
            <a:r>
              <a:rPr lang="en-US" dirty="0"/>
              <a:t>governor </a:t>
            </a:r>
            <a:r>
              <a:rPr lang="en-US" dirty="0" smtClean="0"/>
              <a:t>1967-75</a:t>
            </a:r>
            <a:endParaRPr lang="en-US" sz="3200" dirty="0" smtClean="0"/>
          </a:p>
          <a:p>
            <a:r>
              <a:rPr lang="en-US" b="1" dirty="0" smtClean="0"/>
              <a:t>John </a:t>
            </a:r>
            <a:r>
              <a:rPr lang="en-US" b="1" dirty="0"/>
              <a:t>Anderson</a:t>
            </a:r>
            <a:r>
              <a:rPr lang="en-US" dirty="0"/>
              <a:t>, </a:t>
            </a:r>
            <a:r>
              <a:rPr lang="en-US" dirty="0" smtClean="0"/>
              <a:t>R-IL, third </a:t>
            </a:r>
            <a:r>
              <a:rPr lang="en-US" dirty="0"/>
              <a:t>party ticket. </a:t>
            </a:r>
            <a:r>
              <a:rPr lang="en-US" dirty="0" smtClean="0"/>
              <a:t>Rockefeller Republican.  </a:t>
            </a:r>
            <a:endParaRPr lang="en-US" sz="3600" dirty="0"/>
          </a:p>
          <a:p>
            <a:endParaRPr lang="en-US" dirty="0"/>
          </a:p>
        </p:txBody>
      </p:sp>
    </p:spTree>
    <p:extLst>
      <p:ext uri="{BB962C8B-B14F-4D97-AF65-F5344CB8AC3E}">
        <p14:creationId xmlns:p14="http://schemas.microsoft.com/office/powerpoint/2010/main" val="6664337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 New Right Case Study: Jerry Falwell</a:t>
            </a:r>
            <a:endParaRPr lang="en-US" dirty="0"/>
          </a:p>
        </p:txBody>
      </p:sp>
      <p:sp>
        <p:nvSpPr>
          <p:cNvPr id="6" name="Content Placeholder 5"/>
          <p:cNvSpPr>
            <a:spLocks noGrp="1"/>
          </p:cNvSpPr>
          <p:nvPr>
            <p:ph idx="1"/>
          </p:nvPr>
        </p:nvSpPr>
        <p:spPr/>
        <p:txBody>
          <a:bodyPr>
            <a:normAutofit/>
          </a:bodyPr>
          <a:lstStyle/>
          <a:p>
            <a:r>
              <a:rPr lang="en-US" dirty="0" smtClean="0"/>
              <a:t>On </a:t>
            </a:r>
            <a:r>
              <a:rPr lang="en-US" i="1" dirty="0" smtClean="0"/>
              <a:t>Brown</a:t>
            </a:r>
            <a:r>
              <a:rPr lang="en-US" dirty="0" smtClean="0"/>
              <a:t> Ruling: “</a:t>
            </a:r>
            <a:r>
              <a:rPr lang="en-US" dirty="0"/>
              <a:t>If Chief Justice Warren and his associates had known God's word and had desired to do the Lord's will, I am quite confident that the 1954 decision would never had been made. The facilities should be separate. When God has drawn a line of distinction, we should not attempt to cross that line</a:t>
            </a:r>
            <a:r>
              <a:rPr lang="en-US" dirty="0" smtClean="0"/>
              <a:t>.”</a:t>
            </a:r>
          </a:p>
          <a:p>
            <a:r>
              <a:rPr lang="en-US" altLang="en-US" dirty="0"/>
              <a:t>"I listen to feminists and all these radical gals... These women just need a man in the house. That's all they need. Most of the feminists need a man to tell them what time of day it is and to lead them home. And they blew it and they're mad at all men. Feminists hate men. They're sexist. They hate men; that's their problem.“ (1974)</a:t>
            </a:r>
          </a:p>
          <a:p>
            <a:endParaRPr lang="en-US" dirty="0"/>
          </a:p>
        </p:txBody>
      </p:sp>
    </p:spTree>
    <p:extLst>
      <p:ext uri="{BB962C8B-B14F-4D97-AF65-F5344CB8AC3E}">
        <p14:creationId xmlns:p14="http://schemas.microsoft.com/office/powerpoint/2010/main" val="41737313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dirty="0" smtClean="0"/>
              <a:t>A New Right Case Study: Jerry Falwell</a:t>
            </a:r>
            <a:endParaRPr lang="en-US" altLang="en-US" b="1" dirty="0" smtClean="0"/>
          </a:p>
        </p:txBody>
      </p:sp>
      <p:sp>
        <p:nvSpPr>
          <p:cNvPr id="10243" name="Rectangle 3"/>
          <p:cNvSpPr>
            <a:spLocks noGrp="1" noChangeArrowheads="1"/>
          </p:cNvSpPr>
          <p:nvPr>
            <p:ph type="body" idx="1"/>
          </p:nvPr>
        </p:nvSpPr>
        <p:spPr>
          <a:xfrm>
            <a:off x="525780" y="1752600"/>
            <a:ext cx="11018520" cy="4724400"/>
          </a:xfrm>
        </p:spPr>
        <p:txBody>
          <a:bodyPr>
            <a:normAutofit fontScale="92500" lnSpcReduction="20000"/>
          </a:bodyPr>
          <a:lstStyle/>
          <a:p>
            <a:r>
              <a:rPr lang="en-US" sz="4000" dirty="0"/>
              <a:t>In an effort to stop Florida from passing a law that would bar discrimination against gay Americans, </a:t>
            </a:r>
            <a:r>
              <a:rPr lang="en-US" sz="4000" dirty="0" smtClean="0"/>
              <a:t>“Gay </a:t>
            </a:r>
            <a:r>
              <a:rPr lang="en-US" sz="4000" dirty="0"/>
              <a:t>folks would just as soon kill you as look at you.“</a:t>
            </a:r>
          </a:p>
          <a:p>
            <a:r>
              <a:rPr lang="en-US" sz="4000" dirty="0"/>
              <a:t>“AIDS is not just God's punishment for homosexuals, it is God's punishment for the society that tolerates homosexuals.“</a:t>
            </a:r>
          </a:p>
          <a:p>
            <a:r>
              <a:rPr lang="en-US" sz="4000" dirty="0" smtClean="0"/>
              <a:t>Falwell blamed 9/11 on “the pagans, and the abortionists, and the feminists, and the gays and the lesbians….who have tried to secularize America. I point the finger in their face and say 'you helped this [9/11] happen.'"</a:t>
            </a:r>
          </a:p>
          <a:p>
            <a:pPr eaLnBrk="1" hangingPunct="1"/>
            <a:endParaRPr lang="en-US" altLang="en-US" sz="4000" dirty="0" smtClean="0"/>
          </a:p>
        </p:txBody>
      </p:sp>
    </p:spTree>
    <p:extLst>
      <p:ext uri="{BB962C8B-B14F-4D97-AF65-F5344CB8AC3E}">
        <p14:creationId xmlns:p14="http://schemas.microsoft.com/office/powerpoint/2010/main" val="1726426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Important Domestic Notes </a:t>
            </a:r>
            <a:endParaRPr lang="en-US" dirty="0"/>
          </a:p>
        </p:txBody>
      </p:sp>
      <p:sp>
        <p:nvSpPr>
          <p:cNvPr id="3" name="Content Placeholder 2"/>
          <p:cNvSpPr>
            <a:spLocks noGrp="1"/>
          </p:cNvSpPr>
          <p:nvPr>
            <p:ph idx="1"/>
          </p:nvPr>
        </p:nvSpPr>
        <p:spPr/>
        <p:txBody>
          <a:bodyPr>
            <a:noAutofit/>
          </a:bodyPr>
          <a:lstStyle/>
          <a:p>
            <a:r>
              <a:rPr lang="en-US" dirty="0" smtClean="0"/>
              <a:t>1981 - John </a:t>
            </a:r>
            <a:r>
              <a:rPr lang="en-US" dirty="0"/>
              <a:t>W. Hinckley Jr. shot Reagan, his press secretary, </a:t>
            </a:r>
            <a:r>
              <a:rPr lang="en-US" dirty="0" smtClean="0"/>
              <a:t>and Jim </a:t>
            </a:r>
            <a:r>
              <a:rPr lang="en-US" dirty="0"/>
              <a:t>Brady, a Secret Service agent </a:t>
            </a:r>
            <a:endParaRPr lang="en-US" dirty="0" smtClean="0"/>
          </a:p>
          <a:p>
            <a:r>
              <a:rPr lang="en-US" dirty="0" smtClean="0"/>
              <a:t>1981 - AIDS crisis </a:t>
            </a:r>
            <a:endParaRPr lang="en-US" dirty="0"/>
          </a:p>
          <a:p>
            <a:r>
              <a:rPr lang="en-US" dirty="0" smtClean="0"/>
              <a:t>1981 – First IBM PC released</a:t>
            </a:r>
          </a:p>
          <a:p>
            <a:r>
              <a:rPr lang="en-US" dirty="0" smtClean="0"/>
              <a:t>1986 - Christa McAuliffe became the first civilian sent to space. </a:t>
            </a:r>
            <a:r>
              <a:rPr lang="en-US" i="1" dirty="0" smtClean="0"/>
              <a:t>Challenger</a:t>
            </a:r>
            <a:r>
              <a:rPr lang="en-US" dirty="0" smtClean="0"/>
              <a:t> Exploded</a:t>
            </a:r>
            <a:r>
              <a:rPr lang="en-US" dirty="0"/>
              <a:t>. </a:t>
            </a:r>
            <a:endParaRPr lang="en-US" dirty="0" smtClean="0"/>
          </a:p>
          <a:p>
            <a:r>
              <a:rPr lang="en-US" dirty="0" smtClean="0"/>
              <a:t>1986 – Chernobyl meltdown </a:t>
            </a:r>
          </a:p>
          <a:p>
            <a:r>
              <a:rPr lang="en-US" dirty="0" smtClean="0"/>
              <a:t>1986 - Immigration Reform and Control Act, aka the Reagan Amnesty </a:t>
            </a:r>
            <a:endParaRPr lang="en-US" dirty="0"/>
          </a:p>
          <a:p>
            <a:endParaRPr lang="en-US" dirty="0"/>
          </a:p>
        </p:txBody>
      </p:sp>
    </p:spTree>
    <p:extLst>
      <p:ext uri="{BB962C8B-B14F-4D97-AF65-F5344CB8AC3E}">
        <p14:creationId xmlns:p14="http://schemas.microsoft.com/office/powerpoint/2010/main" val="32328057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Important Domestic Notes </a:t>
            </a:r>
            <a:endParaRPr lang="en-US" dirty="0"/>
          </a:p>
        </p:txBody>
      </p:sp>
      <p:sp>
        <p:nvSpPr>
          <p:cNvPr id="3" name="Content Placeholder 2"/>
          <p:cNvSpPr>
            <a:spLocks noGrp="1"/>
          </p:cNvSpPr>
          <p:nvPr>
            <p:ph idx="1"/>
          </p:nvPr>
        </p:nvSpPr>
        <p:spPr/>
        <p:txBody>
          <a:bodyPr>
            <a:normAutofit lnSpcReduction="10000"/>
          </a:bodyPr>
          <a:lstStyle/>
          <a:p>
            <a:r>
              <a:rPr lang="en-US" dirty="0" smtClean="0"/>
              <a:t>White Backlash: </a:t>
            </a:r>
          </a:p>
          <a:p>
            <a:pPr lvl="1"/>
            <a:r>
              <a:rPr lang="en-US" dirty="0" smtClean="0"/>
              <a:t>Affirmative Action (1978 </a:t>
            </a:r>
            <a:r>
              <a:rPr lang="en-US" i="1" dirty="0" smtClean="0"/>
              <a:t>Bakke</a:t>
            </a:r>
            <a:r>
              <a:rPr lang="en-US" dirty="0" smtClean="0"/>
              <a:t> case)</a:t>
            </a:r>
          </a:p>
          <a:p>
            <a:pPr lvl="1"/>
            <a:r>
              <a:rPr lang="en-US" dirty="0" smtClean="0"/>
              <a:t>“Welfare Queens” </a:t>
            </a:r>
          </a:p>
          <a:p>
            <a:r>
              <a:rPr lang="en-US" dirty="0" smtClean="0"/>
              <a:t>Reagan/Bush appoint 4 SC justices</a:t>
            </a:r>
          </a:p>
          <a:p>
            <a:r>
              <a:rPr lang="en-US" dirty="0" smtClean="0"/>
              <a:t>War on Drugs continues - crack cocaine epidemic </a:t>
            </a:r>
          </a:p>
          <a:p>
            <a:r>
              <a:rPr lang="en-US" dirty="0" smtClean="0"/>
              <a:t>Population shift from NE and MW Frostbelt to SW Sunbelt </a:t>
            </a:r>
          </a:p>
          <a:p>
            <a:pPr lvl="1"/>
            <a:r>
              <a:rPr lang="en-US" sz="2800" dirty="0" smtClean="0"/>
              <a:t>Deindustrialization </a:t>
            </a:r>
          </a:p>
          <a:p>
            <a:pPr lvl="1"/>
            <a:r>
              <a:rPr lang="en-US" sz="2800" dirty="0" smtClean="0"/>
              <a:t>Lower taxes</a:t>
            </a:r>
          </a:p>
          <a:p>
            <a:pPr lvl="1"/>
            <a:r>
              <a:rPr lang="en-US" sz="2800" dirty="0" smtClean="0"/>
              <a:t>Retirees </a:t>
            </a:r>
          </a:p>
          <a:p>
            <a:pPr lvl="1"/>
            <a:r>
              <a:rPr lang="en-US" sz="2800" dirty="0" smtClean="0"/>
              <a:t>Further fostered resurgence of conservatism.</a:t>
            </a:r>
          </a:p>
          <a:p>
            <a:endParaRPr lang="en-US" dirty="0"/>
          </a:p>
        </p:txBody>
      </p:sp>
    </p:spTree>
    <p:extLst>
      <p:ext uri="{BB962C8B-B14F-4D97-AF65-F5344CB8AC3E}">
        <p14:creationId xmlns:p14="http://schemas.microsoft.com/office/powerpoint/2010/main" val="10097212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Foreign Policies of the Reagan Administration </a:t>
            </a:r>
            <a:endParaRPr lang="en-US" dirty="0"/>
          </a:p>
        </p:txBody>
      </p:sp>
      <p:pic>
        <p:nvPicPr>
          <p:cNvPr id="4" name="Content Placeholder 3"/>
          <p:cNvPicPr>
            <a:picLocks noGrp="1" noChangeAspect="1"/>
          </p:cNvPicPr>
          <p:nvPr>
            <p:ph sz="half" idx="1"/>
          </p:nvPr>
        </p:nvPicPr>
        <p:blipFill>
          <a:blip r:embed="rId2"/>
          <a:stretch>
            <a:fillRect/>
          </a:stretch>
        </p:blipFill>
        <p:spPr>
          <a:xfrm>
            <a:off x="1322363" y="1481491"/>
            <a:ext cx="3683715" cy="4848971"/>
          </a:xfrm>
          <a:prstGeom prst="rect">
            <a:avLst/>
          </a:prstGeom>
        </p:spPr>
      </p:pic>
      <p:sp>
        <p:nvSpPr>
          <p:cNvPr id="3" name="Content Placeholder 2"/>
          <p:cNvSpPr>
            <a:spLocks noGrp="1"/>
          </p:cNvSpPr>
          <p:nvPr>
            <p:ph sz="half" idx="2"/>
          </p:nvPr>
        </p:nvSpPr>
        <p:spPr>
          <a:xfrm>
            <a:off x="6172200" y="1481491"/>
            <a:ext cx="5181600" cy="4695472"/>
          </a:xfrm>
        </p:spPr>
        <p:txBody>
          <a:bodyPr>
            <a:normAutofit fontScale="92500" lnSpcReduction="10000"/>
          </a:bodyPr>
          <a:lstStyle/>
          <a:p>
            <a:pPr marL="0" indent="0">
              <a:buNone/>
            </a:pPr>
            <a:r>
              <a:rPr lang="en-US" sz="3000" b="1" dirty="0" smtClean="0"/>
              <a:t>Contents: </a:t>
            </a:r>
          </a:p>
          <a:p>
            <a:r>
              <a:rPr lang="en-US" dirty="0" smtClean="0"/>
              <a:t>Central </a:t>
            </a:r>
            <a:r>
              <a:rPr lang="en-US" dirty="0"/>
              <a:t>America: Nicaragua, Grenada, El Salvador</a:t>
            </a:r>
          </a:p>
          <a:p>
            <a:r>
              <a:rPr lang="en-US" dirty="0"/>
              <a:t>Middle East: Lebanon, Iran-Iraq, Israel</a:t>
            </a:r>
          </a:p>
          <a:p>
            <a:r>
              <a:rPr lang="en-US" dirty="0"/>
              <a:t>South Africa </a:t>
            </a:r>
          </a:p>
          <a:p>
            <a:r>
              <a:rPr lang="en-US" dirty="0" smtClean="0"/>
              <a:t>USSR</a:t>
            </a:r>
          </a:p>
          <a:p>
            <a:endParaRPr lang="en-US" dirty="0"/>
          </a:p>
          <a:p>
            <a:r>
              <a:rPr lang="en-US" b="1" dirty="0"/>
              <a:t>Reagan Doctrine</a:t>
            </a:r>
            <a:r>
              <a:rPr lang="en-US" dirty="0"/>
              <a:t>: US will provide  overt and covert aid to </a:t>
            </a:r>
            <a:r>
              <a:rPr lang="en-US" dirty="0" smtClean="0"/>
              <a:t>resistance </a:t>
            </a:r>
            <a:r>
              <a:rPr lang="en-US" dirty="0"/>
              <a:t>movements in an effort to </a:t>
            </a:r>
            <a:r>
              <a:rPr lang="en-US" dirty="0" smtClean="0"/>
              <a:t>“roll </a:t>
            </a:r>
            <a:r>
              <a:rPr lang="en-US" dirty="0"/>
              <a:t>back“ </a:t>
            </a:r>
            <a:r>
              <a:rPr lang="en-US" dirty="0" smtClean="0"/>
              <a:t>communism</a:t>
            </a:r>
            <a:endParaRPr lang="en-US" dirty="0"/>
          </a:p>
          <a:p>
            <a:endParaRPr lang="en-US" dirty="0"/>
          </a:p>
          <a:p>
            <a:endParaRPr lang="en-US" dirty="0"/>
          </a:p>
        </p:txBody>
      </p:sp>
    </p:spTree>
    <p:extLst>
      <p:ext uri="{BB962C8B-B14F-4D97-AF65-F5344CB8AC3E}">
        <p14:creationId xmlns:p14="http://schemas.microsoft.com/office/powerpoint/2010/main" val="7188218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 Foreign Policies: Context </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b="1" dirty="0" smtClean="0"/>
              <a:t>In a post-Vietnam Cold War context: When </a:t>
            </a:r>
            <a:r>
              <a:rPr lang="en-US" b="1" dirty="0"/>
              <a:t>is it </a:t>
            </a:r>
            <a:r>
              <a:rPr lang="en-US" b="1" dirty="0" smtClean="0"/>
              <a:t>justified </a:t>
            </a:r>
            <a:r>
              <a:rPr lang="en-US" b="1" dirty="0"/>
              <a:t>to </a:t>
            </a:r>
            <a:r>
              <a:rPr lang="en-US" b="1" dirty="0" smtClean="0"/>
              <a:t>intervene </a:t>
            </a:r>
            <a:r>
              <a:rPr lang="en-US" b="1" dirty="0"/>
              <a:t>in the </a:t>
            </a:r>
            <a:r>
              <a:rPr lang="en-US" b="1" dirty="0" smtClean="0"/>
              <a:t>affairs </a:t>
            </a:r>
            <a:r>
              <a:rPr lang="en-US" b="1" dirty="0"/>
              <a:t>of </a:t>
            </a:r>
            <a:r>
              <a:rPr lang="en-US" b="1" dirty="0" smtClean="0"/>
              <a:t>another country?</a:t>
            </a:r>
          </a:p>
          <a:p>
            <a:r>
              <a:rPr lang="en-US" dirty="0" smtClean="0"/>
              <a:t>Promote Capitalism / Stop Communism?</a:t>
            </a:r>
            <a:endParaRPr lang="en-US" dirty="0"/>
          </a:p>
          <a:p>
            <a:r>
              <a:rPr lang="en-US" dirty="0" smtClean="0"/>
              <a:t>Keep Peace? </a:t>
            </a:r>
            <a:endParaRPr lang="en-US" dirty="0"/>
          </a:p>
          <a:p>
            <a:r>
              <a:rPr lang="en-US" dirty="0" smtClean="0"/>
              <a:t>Promote </a:t>
            </a:r>
            <a:r>
              <a:rPr lang="en-US" dirty="0"/>
              <a:t>Human </a:t>
            </a:r>
            <a:r>
              <a:rPr lang="en-US" dirty="0" smtClean="0"/>
              <a:t>Rights?</a:t>
            </a:r>
            <a:endParaRPr lang="en-US" dirty="0"/>
          </a:p>
          <a:p>
            <a:r>
              <a:rPr lang="en-US" dirty="0" smtClean="0"/>
              <a:t>Promote Democracy?</a:t>
            </a:r>
            <a:endParaRPr lang="en-US" dirty="0"/>
          </a:p>
          <a:p>
            <a:r>
              <a:rPr lang="en-US" dirty="0" smtClean="0"/>
              <a:t>Promote Stability?</a:t>
            </a:r>
            <a:endParaRPr lang="en-US" dirty="0"/>
          </a:p>
          <a:p>
            <a:r>
              <a:rPr lang="en-US" dirty="0" smtClean="0"/>
              <a:t>Stabilize global oil supply?</a:t>
            </a:r>
          </a:p>
          <a:p>
            <a:r>
              <a:rPr lang="en-US" dirty="0" smtClean="0"/>
              <a:t>Fulfill promises of predecessors?</a:t>
            </a:r>
            <a:endParaRPr lang="en-US" dirty="0"/>
          </a:p>
        </p:txBody>
      </p:sp>
    </p:spTree>
    <p:extLst>
      <p:ext uri="{BB962C8B-B14F-4D97-AF65-F5344CB8AC3E}">
        <p14:creationId xmlns:p14="http://schemas.microsoft.com/office/powerpoint/2010/main" val="27884869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 Foreign Policies: Context </a:t>
            </a:r>
            <a:endParaRPr lang="en-US" dirty="0"/>
          </a:p>
        </p:txBody>
      </p:sp>
      <p:sp>
        <p:nvSpPr>
          <p:cNvPr id="3" name="Content Placeholder 2"/>
          <p:cNvSpPr>
            <a:spLocks noGrp="1"/>
          </p:cNvSpPr>
          <p:nvPr>
            <p:ph idx="1"/>
          </p:nvPr>
        </p:nvSpPr>
        <p:spPr/>
        <p:txBody>
          <a:bodyPr/>
          <a:lstStyle/>
          <a:p>
            <a:pPr marL="0" indent="0">
              <a:buNone/>
            </a:pPr>
            <a:r>
              <a:rPr lang="en-US" b="1" dirty="0" smtClean="0"/>
              <a:t>In a post-Vietnam Cold War context: What </a:t>
            </a:r>
            <a:r>
              <a:rPr lang="en-US" b="1" dirty="0"/>
              <a:t>means can a nation adopt to intervene</a:t>
            </a:r>
            <a:r>
              <a:rPr lang="en-US" b="1" dirty="0" smtClean="0"/>
              <a:t>?</a:t>
            </a:r>
          </a:p>
          <a:p>
            <a:r>
              <a:rPr lang="en-US" dirty="0"/>
              <a:t>Soft Power</a:t>
            </a:r>
          </a:p>
          <a:p>
            <a:r>
              <a:rPr lang="en-US" dirty="0" smtClean="0"/>
              <a:t>Economic</a:t>
            </a:r>
            <a:r>
              <a:rPr lang="en-US" dirty="0"/>
              <a:t>: sanctions, aid, boycotts</a:t>
            </a:r>
          </a:p>
          <a:p>
            <a:r>
              <a:rPr lang="en-US" dirty="0" smtClean="0"/>
              <a:t>Political</a:t>
            </a:r>
            <a:r>
              <a:rPr lang="en-US" dirty="0"/>
              <a:t>: engagement and disengagement </a:t>
            </a:r>
            <a:r>
              <a:rPr lang="en-US" dirty="0" smtClean="0"/>
              <a:t>/ recognition vs. non-recognition </a:t>
            </a:r>
            <a:endParaRPr lang="en-US" dirty="0"/>
          </a:p>
          <a:p>
            <a:r>
              <a:rPr lang="en-US" dirty="0" smtClean="0"/>
              <a:t>Overt vs. Covert</a:t>
            </a:r>
          </a:p>
          <a:p>
            <a:r>
              <a:rPr lang="en-US" dirty="0" smtClean="0"/>
              <a:t>Military</a:t>
            </a:r>
          </a:p>
          <a:p>
            <a:pPr lvl="1"/>
            <a:r>
              <a:rPr lang="en-US" sz="2800" dirty="0" smtClean="0"/>
              <a:t>Unilateral vs. Multilateral</a:t>
            </a:r>
          </a:p>
          <a:p>
            <a:endParaRPr lang="en-US" dirty="0"/>
          </a:p>
        </p:txBody>
      </p:sp>
    </p:spTree>
    <p:extLst>
      <p:ext uri="{BB962C8B-B14F-4D97-AF65-F5344CB8AC3E}">
        <p14:creationId xmlns:p14="http://schemas.microsoft.com/office/powerpoint/2010/main" val="31180592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 Foreign Policies: Context </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b="1" dirty="0"/>
              <a:t>General Notes on Foreign </a:t>
            </a:r>
            <a:r>
              <a:rPr lang="en-US" b="1" dirty="0" smtClean="0"/>
              <a:t>Policy in the post-Vietnam Era: </a:t>
            </a:r>
          </a:p>
          <a:p>
            <a:r>
              <a:rPr lang="en-US" dirty="0" smtClean="0"/>
              <a:t>Vietnam Syndrome </a:t>
            </a:r>
          </a:p>
          <a:p>
            <a:r>
              <a:rPr lang="en-US" dirty="0" smtClean="0"/>
              <a:t>War Powers Act</a:t>
            </a:r>
            <a:endParaRPr lang="en-US" sz="3200" dirty="0" smtClean="0"/>
          </a:p>
          <a:p>
            <a:r>
              <a:rPr lang="en-US" dirty="0" smtClean="0"/>
              <a:t>US </a:t>
            </a:r>
            <a:r>
              <a:rPr lang="en-US" dirty="0"/>
              <a:t>n</a:t>
            </a:r>
            <a:r>
              <a:rPr lang="en-US" dirty="0" smtClean="0"/>
              <a:t>ational </a:t>
            </a:r>
            <a:r>
              <a:rPr lang="en-US" dirty="0"/>
              <a:t>i</a:t>
            </a:r>
            <a:r>
              <a:rPr lang="en-US" dirty="0" smtClean="0"/>
              <a:t>nterests </a:t>
            </a:r>
            <a:r>
              <a:rPr lang="en-US" dirty="0"/>
              <a:t>are the </a:t>
            </a:r>
            <a:r>
              <a:rPr lang="en-US" dirty="0" smtClean="0"/>
              <a:t>primary concern </a:t>
            </a:r>
            <a:endParaRPr lang="en-US" sz="3200" dirty="0"/>
          </a:p>
          <a:p>
            <a:r>
              <a:rPr lang="en-US" dirty="0"/>
              <a:t>Creating </a:t>
            </a:r>
            <a:r>
              <a:rPr lang="en-US" dirty="0" smtClean="0"/>
              <a:t>stability </a:t>
            </a:r>
            <a:r>
              <a:rPr lang="en-US" dirty="0"/>
              <a:t>is </a:t>
            </a:r>
            <a:r>
              <a:rPr lang="en-US" dirty="0" smtClean="0"/>
              <a:t>essential to global powers</a:t>
            </a:r>
            <a:endParaRPr lang="en-US" sz="3200" dirty="0"/>
          </a:p>
          <a:p>
            <a:r>
              <a:rPr lang="en-US" dirty="0" smtClean="0"/>
              <a:t>Humanitarianism matters </a:t>
            </a:r>
            <a:endParaRPr lang="en-US" sz="3200" dirty="0"/>
          </a:p>
          <a:p>
            <a:r>
              <a:rPr lang="en-US" dirty="0" smtClean="0"/>
              <a:t>Good versus Evil mentality </a:t>
            </a:r>
            <a:endParaRPr lang="en-US" sz="3200" dirty="0"/>
          </a:p>
          <a:p>
            <a:r>
              <a:rPr lang="en-US" dirty="0" smtClean="0"/>
              <a:t>Heated nuclear </a:t>
            </a:r>
            <a:r>
              <a:rPr lang="en-US" dirty="0"/>
              <a:t>world </a:t>
            </a:r>
          </a:p>
          <a:p>
            <a:r>
              <a:rPr lang="en-US" dirty="0" smtClean="0"/>
              <a:t>Increasingly inter-dependent </a:t>
            </a:r>
            <a:r>
              <a:rPr lang="en-US" dirty="0"/>
              <a:t>w</a:t>
            </a:r>
            <a:r>
              <a:rPr lang="en-US" dirty="0" smtClean="0"/>
              <a:t>orld</a:t>
            </a:r>
            <a:endParaRPr lang="en-US" sz="3200" dirty="0"/>
          </a:p>
          <a:p>
            <a:pPr marL="0" indent="0">
              <a:buNone/>
            </a:pPr>
            <a:endParaRPr lang="en-US" b="1" dirty="0"/>
          </a:p>
        </p:txBody>
      </p:sp>
    </p:spTree>
    <p:extLst>
      <p:ext uri="{BB962C8B-B14F-4D97-AF65-F5344CB8AC3E}">
        <p14:creationId xmlns:p14="http://schemas.microsoft.com/office/powerpoint/2010/main" val="21502132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 Foreign Policies: Central America </a:t>
            </a:r>
            <a:endParaRPr lang="en-US" dirty="0"/>
          </a:p>
        </p:txBody>
      </p:sp>
      <p:pic>
        <p:nvPicPr>
          <p:cNvPr id="4" name="Content Placeholder 3"/>
          <p:cNvPicPr>
            <a:picLocks noGrp="1" noChangeAspect="1"/>
          </p:cNvPicPr>
          <p:nvPr>
            <p:ph sz="half" idx="1"/>
          </p:nvPr>
        </p:nvPicPr>
        <p:blipFill rotWithShape="1">
          <a:blip r:embed="rId2"/>
          <a:srcRect b="7718"/>
          <a:stretch/>
        </p:blipFill>
        <p:spPr>
          <a:xfrm>
            <a:off x="443230" y="1690688"/>
            <a:ext cx="7694930" cy="4938711"/>
          </a:xfrm>
          <a:prstGeom prst="rect">
            <a:avLst/>
          </a:prstGeom>
        </p:spPr>
      </p:pic>
      <p:sp>
        <p:nvSpPr>
          <p:cNvPr id="5" name="Content Placeholder 4"/>
          <p:cNvSpPr>
            <a:spLocks noGrp="1"/>
          </p:cNvSpPr>
          <p:nvPr>
            <p:ph sz="half" idx="2"/>
          </p:nvPr>
        </p:nvSpPr>
        <p:spPr>
          <a:xfrm>
            <a:off x="8412480" y="2199401"/>
            <a:ext cx="2941320" cy="3977562"/>
          </a:xfrm>
        </p:spPr>
        <p:txBody>
          <a:bodyPr/>
          <a:lstStyle/>
          <a:p>
            <a:r>
              <a:rPr lang="en-US" dirty="0" smtClean="0"/>
              <a:t>Nicaragua</a:t>
            </a:r>
          </a:p>
          <a:p>
            <a:r>
              <a:rPr lang="en-US" dirty="0" smtClean="0"/>
              <a:t>Grenada</a:t>
            </a:r>
          </a:p>
          <a:p>
            <a:r>
              <a:rPr lang="en-US" dirty="0" smtClean="0"/>
              <a:t>El Salvador </a:t>
            </a:r>
            <a:endParaRPr lang="en-US" dirty="0"/>
          </a:p>
        </p:txBody>
      </p:sp>
    </p:spTree>
    <p:extLst>
      <p:ext uri="{BB962C8B-B14F-4D97-AF65-F5344CB8AC3E}">
        <p14:creationId xmlns:p14="http://schemas.microsoft.com/office/powerpoint/2010/main" val="23269730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 Foreign Policies: Nicaragua 	</a:t>
            </a:r>
            <a:endParaRPr lang="en-US" dirty="0"/>
          </a:p>
        </p:txBody>
      </p:sp>
      <p:sp>
        <p:nvSpPr>
          <p:cNvPr id="3" name="Content Placeholder 2"/>
          <p:cNvSpPr>
            <a:spLocks noGrp="1"/>
          </p:cNvSpPr>
          <p:nvPr>
            <p:ph idx="1"/>
          </p:nvPr>
        </p:nvSpPr>
        <p:spPr/>
        <p:txBody>
          <a:bodyPr>
            <a:noAutofit/>
          </a:bodyPr>
          <a:lstStyle/>
          <a:p>
            <a:r>
              <a:rPr lang="en-US" dirty="0" smtClean="0"/>
              <a:t>The long view: </a:t>
            </a:r>
          </a:p>
          <a:p>
            <a:pPr lvl="1"/>
            <a:r>
              <a:rPr lang="en-US" sz="2800" dirty="0" smtClean="0"/>
              <a:t>1912-33 – U.S. Marines occupied to control Nicaraguan Canal. </a:t>
            </a:r>
          </a:p>
          <a:p>
            <a:pPr lvl="1"/>
            <a:r>
              <a:rPr lang="en-US" sz="2800" dirty="0" smtClean="0"/>
              <a:t>1927-79 -  U.S. engineered and </a:t>
            </a:r>
            <a:r>
              <a:rPr lang="en-US" sz="2800" dirty="0" err="1" smtClean="0"/>
              <a:t>puppeteered</a:t>
            </a:r>
            <a:r>
              <a:rPr lang="en-US" sz="2800" dirty="0" smtClean="0"/>
              <a:t> the Somoza Dynasty </a:t>
            </a:r>
          </a:p>
          <a:p>
            <a:pPr lvl="1"/>
            <a:r>
              <a:rPr lang="en-US" sz="2800" dirty="0" smtClean="0"/>
              <a:t>1972 – Huge earthquake. 90% of Managua destroyed. 500,000 homeless. Martial law declared. Somoza had to ask elites for help. They had demands. Civil War broke out. </a:t>
            </a:r>
            <a:endParaRPr lang="en-US" sz="2800" dirty="0"/>
          </a:p>
          <a:p>
            <a:r>
              <a:rPr lang="en-US" dirty="0" smtClean="0"/>
              <a:t>1979 - Sandinistas </a:t>
            </a:r>
            <a:r>
              <a:rPr lang="en-US" dirty="0"/>
              <a:t>Topple </a:t>
            </a:r>
            <a:r>
              <a:rPr lang="en-US" dirty="0" err="1" smtClean="0"/>
              <a:t>Somozas</a:t>
            </a:r>
            <a:r>
              <a:rPr lang="en-US" dirty="0" smtClean="0"/>
              <a:t> </a:t>
            </a:r>
          </a:p>
          <a:p>
            <a:pPr lvl="1"/>
            <a:r>
              <a:rPr lang="en-US" sz="2800" dirty="0"/>
              <a:t>“Moral </a:t>
            </a:r>
            <a:r>
              <a:rPr lang="en-US" sz="2800" dirty="0" smtClean="0"/>
              <a:t>Diplomacy” - Carter cut aid to the </a:t>
            </a:r>
            <a:r>
              <a:rPr lang="en-US" sz="2800" dirty="0" err="1" smtClean="0"/>
              <a:t>Somozas</a:t>
            </a:r>
            <a:r>
              <a:rPr lang="en-US" sz="2800" dirty="0" smtClean="0"/>
              <a:t>. They were brutal. </a:t>
            </a:r>
          </a:p>
          <a:p>
            <a:pPr lvl="1"/>
            <a:r>
              <a:rPr lang="en-US" sz="2800" dirty="0" smtClean="0"/>
              <a:t>USSR and China </a:t>
            </a:r>
            <a:r>
              <a:rPr lang="en-US" sz="2800" dirty="0"/>
              <a:t>Aid Sandinistas</a:t>
            </a:r>
          </a:p>
          <a:p>
            <a:endParaRPr lang="en-US" dirty="0"/>
          </a:p>
        </p:txBody>
      </p:sp>
    </p:spTree>
    <p:extLst>
      <p:ext uri="{BB962C8B-B14F-4D97-AF65-F5344CB8AC3E}">
        <p14:creationId xmlns:p14="http://schemas.microsoft.com/office/powerpoint/2010/main" val="16462015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 name="Content Placeholder 3"/>
          <p:cNvPicPr>
            <a:picLocks noGrp="1" noChangeAspect="1"/>
          </p:cNvPicPr>
          <p:nvPr>
            <p:ph sz="half" idx="1"/>
          </p:nvPr>
        </p:nvPicPr>
        <p:blipFill>
          <a:blip r:embed="rId2"/>
          <a:stretch>
            <a:fillRect/>
          </a:stretch>
        </p:blipFill>
        <p:spPr>
          <a:xfrm>
            <a:off x="6195811" y="1027906"/>
            <a:ext cx="5055350" cy="4988243"/>
          </a:xfrm>
          <a:prstGeom prst="rect">
            <a:avLst/>
          </a:prstGeom>
        </p:spPr>
      </p:pic>
      <p:pic>
        <p:nvPicPr>
          <p:cNvPr id="7" name="Picture 5" descr="law%20and%20orde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38200" y="554778"/>
            <a:ext cx="4587239" cy="593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69863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 Foreign Policies: Nicaragua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Reagan feared Soviet and Cuban influence on Sandinistas as well as Sandinista influence in Central America (domino theory)</a:t>
            </a:r>
          </a:p>
          <a:p>
            <a:r>
              <a:rPr lang="en-US" dirty="0" smtClean="0"/>
              <a:t>1983 - Reagan funded the </a:t>
            </a:r>
            <a:r>
              <a:rPr lang="en-US" b="1" dirty="0" smtClean="0"/>
              <a:t>Contras</a:t>
            </a:r>
            <a:r>
              <a:rPr lang="en-US" dirty="0" smtClean="0"/>
              <a:t> via CIA </a:t>
            </a:r>
          </a:p>
          <a:p>
            <a:pPr lvl="1"/>
            <a:r>
              <a:rPr lang="en-US" sz="2800" dirty="0" smtClean="0"/>
              <a:t>Violating 1982 </a:t>
            </a:r>
            <a:r>
              <a:rPr lang="en-US" sz="2800" b="1" dirty="0" smtClean="0"/>
              <a:t>Boland Amendment </a:t>
            </a:r>
            <a:r>
              <a:rPr lang="en-US" sz="2800" dirty="0" smtClean="0"/>
              <a:t>to War Powers Act, in which Congress specifically bars funding of any measure, “</a:t>
            </a:r>
            <a:r>
              <a:rPr lang="en-US" sz="2800" dirty="0"/>
              <a:t>which would have the effect of supporting, directly or indirectly, military or paramilitary operations in </a:t>
            </a:r>
            <a:r>
              <a:rPr lang="en-US" sz="2800" dirty="0" smtClean="0"/>
              <a:t>Nicaragua.”</a:t>
            </a:r>
          </a:p>
          <a:p>
            <a:pPr lvl="1"/>
            <a:r>
              <a:rPr lang="en-US" sz="2800" dirty="0" smtClean="0"/>
              <a:t>Reagan signed it</a:t>
            </a:r>
          </a:p>
          <a:p>
            <a:r>
              <a:rPr lang="en-US" dirty="0" smtClean="0"/>
              <a:t>1984 – Sandinistas won “free and fair” elections with 67% (say HRW). </a:t>
            </a:r>
            <a:r>
              <a:rPr lang="en-US" b="1" dirty="0" smtClean="0"/>
              <a:t>Daniel Ortega</a:t>
            </a:r>
            <a:r>
              <a:rPr lang="en-US" dirty="0" smtClean="0"/>
              <a:t> President. </a:t>
            </a:r>
          </a:p>
          <a:p>
            <a:r>
              <a:rPr lang="en-US" dirty="0" smtClean="0"/>
              <a:t>U.S. continued to pressure via Contras based in Honduras. Sandinistas ruled via “State of Emergency”</a:t>
            </a:r>
          </a:p>
          <a:p>
            <a:endParaRPr lang="en-US" dirty="0"/>
          </a:p>
        </p:txBody>
      </p:sp>
    </p:spTree>
    <p:extLst>
      <p:ext uri="{BB962C8B-B14F-4D97-AF65-F5344CB8AC3E}">
        <p14:creationId xmlns:p14="http://schemas.microsoft.com/office/powerpoint/2010/main" val="35813154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 Foreign Policies: Nicaragua 	</a:t>
            </a:r>
            <a:endParaRPr lang="en-US" dirty="0"/>
          </a:p>
        </p:txBody>
      </p:sp>
      <p:sp>
        <p:nvSpPr>
          <p:cNvPr id="3" name="Content Placeholder 2"/>
          <p:cNvSpPr>
            <a:spLocks noGrp="1"/>
          </p:cNvSpPr>
          <p:nvPr>
            <p:ph idx="1"/>
          </p:nvPr>
        </p:nvSpPr>
        <p:spPr/>
        <p:txBody>
          <a:bodyPr>
            <a:normAutofit/>
          </a:bodyPr>
          <a:lstStyle/>
          <a:p>
            <a:r>
              <a:rPr lang="en-US" sz="3200" i="1" dirty="0" smtClean="0"/>
              <a:t>Nicaragua </a:t>
            </a:r>
            <a:r>
              <a:rPr lang="en-US" sz="3200" i="1" dirty="0"/>
              <a:t>v. United </a:t>
            </a:r>
            <a:r>
              <a:rPr lang="en-US" sz="3200" i="1" dirty="0" smtClean="0"/>
              <a:t>States</a:t>
            </a:r>
            <a:r>
              <a:rPr lang="en-US" sz="3200" dirty="0"/>
              <a:t> </a:t>
            </a:r>
            <a:r>
              <a:rPr lang="en-US" sz="3200" dirty="0" smtClean="0"/>
              <a:t>(1986) - ICJ ruled </a:t>
            </a:r>
            <a:r>
              <a:rPr lang="en-US" sz="3200" dirty="0"/>
              <a:t>that the U.S. had violated international law by supporting the </a:t>
            </a:r>
            <a:r>
              <a:rPr lang="en-US" sz="3200" dirty="0" smtClean="0"/>
              <a:t>Contras and </a:t>
            </a:r>
            <a:r>
              <a:rPr lang="en-US" sz="3200" dirty="0"/>
              <a:t>by </a:t>
            </a:r>
            <a:r>
              <a:rPr lang="en-US" sz="3200" dirty="0" smtClean="0"/>
              <a:t>mining Nicaragua's </a:t>
            </a:r>
            <a:r>
              <a:rPr lang="en-US" sz="3200" dirty="0"/>
              <a:t>harbors. </a:t>
            </a:r>
            <a:r>
              <a:rPr lang="en-US" sz="3200" dirty="0" smtClean="0"/>
              <a:t>The US never paid. </a:t>
            </a:r>
          </a:p>
          <a:p>
            <a:r>
              <a:rPr lang="en-US" sz="3200" dirty="0" smtClean="0"/>
              <a:t>1990 – Violeta Chamorro won Presidency in fair election. First female head of state in LA. </a:t>
            </a:r>
          </a:p>
          <a:p>
            <a:r>
              <a:rPr lang="en-US" sz="3200" dirty="0" smtClean="0"/>
              <a:t>2007 - Ortega won Presidency </a:t>
            </a:r>
            <a:endParaRPr lang="en-US" sz="3200" dirty="0"/>
          </a:p>
        </p:txBody>
      </p:sp>
    </p:spTree>
    <p:extLst>
      <p:ext uri="{BB962C8B-B14F-4D97-AF65-F5344CB8AC3E}">
        <p14:creationId xmlns:p14="http://schemas.microsoft.com/office/powerpoint/2010/main" val="2831763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 Foreign Policies: Grenada </a:t>
            </a:r>
            <a:endParaRPr lang="en-US" dirty="0"/>
          </a:p>
        </p:txBody>
      </p:sp>
      <p:pic>
        <p:nvPicPr>
          <p:cNvPr id="6" name="Content Placeholder 5"/>
          <p:cNvPicPr>
            <a:picLocks noGrp="1" noChangeAspect="1"/>
          </p:cNvPicPr>
          <p:nvPr>
            <p:ph sz="half" idx="1"/>
          </p:nvPr>
        </p:nvPicPr>
        <p:blipFill rotWithShape="1">
          <a:blip r:embed="rId2"/>
          <a:srcRect b="9825"/>
          <a:stretch/>
        </p:blipFill>
        <p:spPr>
          <a:xfrm>
            <a:off x="466251" y="1825625"/>
            <a:ext cx="5629749" cy="3733240"/>
          </a:xfrm>
          <a:prstGeom prst="rect">
            <a:avLst/>
          </a:prstGeom>
        </p:spPr>
      </p:pic>
      <p:sp>
        <p:nvSpPr>
          <p:cNvPr id="8" name="Content Placeholder 7"/>
          <p:cNvSpPr>
            <a:spLocks noGrp="1"/>
          </p:cNvSpPr>
          <p:nvPr>
            <p:ph sz="half" idx="2"/>
          </p:nvPr>
        </p:nvSpPr>
        <p:spPr/>
        <p:txBody>
          <a:bodyPr>
            <a:normAutofit/>
          </a:bodyPr>
          <a:lstStyle/>
          <a:p>
            <a:r>
              <a:rPr lang="en-US" sz="3200" dirty="0" smtClean="0"/>
              <a:t>Population 90,000</a:t>
            </a:r>
          </a:p>
          <a:p>
            <a:r>
              <a:rPr lang="en-US" sz="3200" dirty="0" smtClean="0"/>
              <a:t>600 U.S. medical students;  Fear of hostage crisis. </a:t>
            </a:r>
          </a:p>
          <a:p>
            <a:r>
              <a:rPr lang="en-US" sz="3200" dirty="0" smtClean="0"/>
              <a:t>British Commonwealth member, </a:t>
            </a:r>
            <a:r>
              <a:rPr lang="en-US" sz="3200" dirty="0" err="1" smtClean="0"/>
              <a:t>indep</a:t>
            </a:r>
            <a:r>
              <a:rPr lang="en-US" sz="3200" dirty="0" smtClean="0"/>
              <a:t> from UK in 1974</a:t>
            </a:r>
          </a:p>
          <a:p>
            <a:endParaRPr lang="en-US" sz="3200" dirty="0"/>
          </a:p>
        </p:txBody>
      </p:sp>
    </p:spTree>
    <p:extLst>
      <p:ext uri="{BB962C8B-B14F-4D97-AF65-F5344CB8AC3E}">
        <p14:creationId xmlns:p14="http://schemas.microsoft.com/office/powerpoint/2010/main" val="5089800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 Foreign Policies: Grenada </a:t>
            </a:r>
            <a:endParaRPr lang="en-US" dirty="0"/>
          </a:p>
        </p:txBody>
      </p:sp>
      <p:sp>
        <p:nvSpPr>
          <p:cNvPr id="3" name="Content Placeholder 2"/>
          <p:cNvSpPr>
            <a:spLocks noGrp="1"/>
          </p:cNvSpPr>
          <p:nvPr>
            <p:ph idx="1"/>
          </p:nvPr>
        </p:nvSpPr>
        <p:spPr/>
        <p:txBody>
          <a:bodyPr>
            <a:noAutofit/>
          </a:bodyPr>
          <a:lstStyle/>
          <a:p>
            <a:r>
              <a:rPr lang="en-US" sz="3200" dirty="0" smtClean="0"/>
              <a:t>1979 military coup led by </a:t>
            </a:r>
            <a:r>
              <a:rPr lang="en-US" sz="3200" b="1" dirty="0" smtClean="0"/>
              <a:t>Maurice Bishop </a:t>
            </a:r>
            <a:r>
              <a:rPr lang="en-US" sz="3200" dirty="0" smtClean="0"/>
              <a:t>killed PM Sir Eric </a:t>
            </a:r>
            <a:r>
              <a:rPr lang="en-US" sz="3200" dirty="0" err="1" smtClean="0"/>
              <a:t>Gairy</a:t>
            </a:r>
            <a:r>
              <a:rPr lang="en-US" sz="3200" dirty="0" smtClean="0"/>
              <a:t> and </a:t>
            </a:r>
            <a:r>
              <a:rPr lang="en-US" sz="3200" dirty="0"/>
              <a:t>brought a Marxist regime to power. </a:t>
            </a:r>
          </a:p>
          <a:p>
            <a:pPr lvl="1"/>
            <a:r>
              <a:rPr lang="en-US" sz="3200" dirty="0" smtClean="0"/>
              <a:t>Sought to be non-aligned and make Grenada a tourist spot. Also: </a:t>
            </a:r>
          </a:p>
          <a:p>
            <a:pPr lvl="2"/>
            <a:r>
              <a:rPr lang="en-US" sz="3200" dirty="0" smtClean="0"/>
              <a:t>Sought aid from Cuba and USSR</a:t>
            </a:r>
          </a:p>
          <a:p>
            <a:pPr lvl="2"/>
            <a:r>
              <a:rPr lang="en-US" sz="3200" dirty="0" smtClean="0"/>
              <a:t>Banned non-Marxist parties</a:t>
            </a:r>
          </a:p>
          <a:p>
            <a:r>
              <a:rPr lang="en-US" sz="3200" dirty="0" smtClean="0"/>
              <a:t>1983 – Deputy PM Bernard </a:t>
            </a:r>
            <a:r>
              <a:rPr lang="en-US" sz="3200" dirty="0" err="1" smtClean="0"/>
              <a:t>Coard</a:t>
            </a:r>
            <a:r>
              <a:rPr lang="en-US" sz="3200" dirty="0" smtClean="0"/>
              <a:t> </a:t>
            </a:r>
            <a:r>
              <a:rPr lang="en-US" sz="3200" dirty="0"/>
              <a:t>&amp;</a:t>
            </a:r>
            <a:r>
              <a:rPr lang="en-US" sz="3200" dirty="0" smtClean="0"/>
              <a:t> army </a:t>
            </a:r>
            <a:r>
              <a:rPr lang="en-US" sz="3200" b="1" dirty="0" smtClean="0"/>
              <a:t>executed Bishop</a:t>
            </a:r>
            <a:r>
              <a:rPr lang="en-US" sz="3200" dirty="0" smtClean="0"/>
              <a:t> </a:t>
            </a:r>
          </a:p>
          <a:p>
            <a:pPr lvl="1"/>
            <a:r>
              <a:rPr lang="en-US" sz="3200" dirty="0" smtClean="0"/>
              <a:t>Military rule under </a:t>
            </a:r>
            <a:r>
              <a:rPr lang="en-US" sz="3200" b="1" dirty="0" smtClean="0"/>
              <a:t>General Hudson Austin </a:t>
            </a:r>
            <a:r>
              <a:rPr lang="en-US" sz="3200" dirty="0" smtClean="0"/>
              <a:t>declared. </a:t>
            </a:r>
            <a:endParaRPr lang="en-US" sz="3200" dirty="0"/>
          </a:p>
          <a:p>
            <a:endParaRPr lang="en-US" sz="3200" dirty="0"/>
          </a:p>
        </p:txBody>
      </p:sp>
    </p:spTree>
    <p:extLst>
      <p:ext uri="{BB962C8B-B14F-4D97-AF65-F5344CB8AC3E}">
        <p14:creationId xmlns:p14="http://schemas.microsoft.com/office/powerpoint/2010/main" val="18356416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 Foreign Policies: Grenada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Austin had overt ties to Cuba </a:t>
            </a:r>
          </a:p>
          <a:p>
            <a:r>
              <a:rPr lang="en-US" dirty="0" smtClean="0"/>
              <a:t>Oct 1983 - Reagan sent 6,000 troops in </a:t>
            </a:r>
            <a:r>
              <a:rPr lang="en-US" b="1" dirty="0"/>
              <a:t>Operation Urgent </a:t>
            </a:r>
            <a:r>
              <a:rPr lang="en-US" b="1" dirty="0" smtClean="0"/>
              <a:t>Fury</a:t>
            </a:r>
            <a:endParaRPr lang="en-US" dirty="0" smtClean="0"/>
          </a:p>
          <a:p>
            <a:pPr lvl="1"/>
            <a:r>
              <a:rPr lang="en-US" sz="2800" dirty="0" smtClean="0"/>
              <a:t>Mission Accomplished: Depose Austin, place </a:t>
            </a:r>
            <a:r>
              <a:rPr lang="en-US" sz="2800" b="1" dirty="0" smtClean="0"/>
              <a:t>Sir Paul </a:t>
            </a:r>
            <a:r>
              <a:rPr lang="en-US" sz="2800" b="1" dirty="0" err="1" smtClean="0"/>
              <a:t>Scoon</a:t>
            </a:r>
            <a:r>
              <a:rPr lang="en-US" sz="2800" b="1" dirty="0" smtClean="0"/>
              <a:t> </a:t>
            </a:r>
            <a:r>
              <a:rPr lang="en-US" sz="2800" dirty="0" smtClean="0"/>
              <a:t>in power</a:t>
            </a:r>
          </a:p>
          <a:p>
            <a:r>
              <a:rPr lang="en-US" dirty="0" smtClean="0"/>
              <a:t>Pentagon Refused Media Coverage</a:t>
            </a:r>
          </a:p>
          <a:p>
            <a:r>
              <a:rPr lang="en-US" dirty="0" smtClean="0"/>
              <a:t>UK, Canada “deeply deplored” this action. </a:t>
            </a:r>
          </a:p>
          <a:p>
            <a:r>
              <a:rPr lang="en-US" dirty="0" smtClean="0"/>
              <a:t>Reagan’s dear ally Thatcher told Reagan, “</a:t>
            </a:r>
            <a:r>
              <a:rPr lang="en-US" dirty="0"/>
              <a:t>I cannot conceal that I am deeply disturbed by your latest communication. You asked for my advice. I have set it out and hope that even at this late stage you will take it into account before events are irrevocable</a:t>
            </a:r>
            <a:r>
              <a:rPr lang="en-US" dirty="0" smtClean="0"/>
              <a:t>.”</a:t>
            </a:r>
          </a:p>
          <a:p>
            <a:r>
              <a:rPr lang="en-US" dirty="0" smtClean="0"/>
              <a:t>UN condemned this "flagrant violation of international law" by a vote of 108-9. Reagan was </a:t>
            </a:r>
            <a:r>
              <a:rPr lang="en-US" dirty="0" err="1" smtClean="0"/>
              <a:t>unphased</a:t>
            </a:r>
            <a:r>
              <a:rPr lang="en-US" dirty="0" smtClean="0"/>
              <a:t> by this (“it didn't upset my breakfast at all.“)</a:t>
            </a:r>
          </a:p>
          <a:p>
            <a:endParaRPr lang="en-US" dirty="0"/>
          </a:p>
        </p:txBody>
      </p:sp>
    </p:spTree>
    <p:extLst>
      <p:ext uri="{BB962C8B-B14F-4D97-AF65-F5344CB8AC3E}">
        <p14:creationId xmlns:p14="http://schemas.microsoft.com/office/powerpoint/2010/main" val="41478430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 Foreign Policies: Grenada </a:t>
            </a:r>
            <a:endParaRPr lang="en-US" dirty="0"/>
          </a:p>
        </p:txBody>
      </p:sp>
      <p:sp>
        <p:nvSpPr>
          <p:cNvPr id="3" name="Content Placeholder 2"/>
          <p:cNvSpPr>
            <a:spLocks noGrp="1"/>
          </p:cNvSpPr>
          <p:nvPr>
            <p:ph idx="1"/>
          </p:nvPr>
        </p:nvSpPr>
        <p:spPr/>
        <p:txBody>
          <a:bodyPr>
            <a:normAutofit/>
          </a:bodyPr>
          <a:lstStyle/>
          <a:p>
            <a:r>
              <a:rPr lang="en-US" sz="3200" dirty="0"/>
              <a:t>F</a:t>
            </a:r>
            <a:r>
              <a:rPr lang="en-US" sz="3200" dirty="0" smtClean="0"/>
              <a:t>our-day affair</a:t>
            </a:r>
          </a:p>
          <a:p>
            <a:r>
              <a:rPr lang="en-US" sz="3200" dirty="0" smtClean="0"/>
              <a:t>19 Americans killed; 45 Grenadians and 24 Cubans killed</a:t>
            </a:r>
          </a:p>
          <a:p>
            <a:r>
              <a:rPr lang="en-US" sz="3200" dirty="0" smtClean="0"/>
              <a:t>Grenada has been democratic since</a:t>
            </a:r>
          </a:p>
          <a:p>
            <a:r>
              <a:rPr lang="en-US" sz="3200" dirty="0" smtClean="0"/>
              <a:t>Grenada’s airport named for Maurice Bishop</a:t>
            </a:r>
          </a:p>
          <a:p>
            <a:r>
              <a:rPr lang="en-US" sz="3200" dirty="0" smtClean="0"/>
              <a:t>The </a:t>
            </a:r>
            <a:r>
              <a:rPr lang="en-US" sz="3200" dirty="0"/>
              <a:t>date of the </a:t>
            </a:r>
            <a:r>
              <a:rPr lang="en-US" sz="3200" dirty="0" smtClean="0"/>
              <a:t>US-led invasion </a:t>
            </a:r>
            <a:r>
              <a:rPr lang="en-US" sz="3200" dirty="0"/>
              <a:t>is now a national holiday in Grenada, called </a:t>
            </a:r>
            <a:r>
              <a:rPr lang="en-US" sz="3200" dirty="0" smtClean="0"/>
              <a:t>Thanksgiving</a:t>
            </a:r>
            <a:endParaRPr lang="en-US" sz="3200" dirty="0"/>
          </a:p>
        </p:txBody>
      </p:sp>
    </p:spTree>
    <p:extLst>
      <p:ext uri="{BB962C8B-B14F-4D97-AF65-F5344CB8AC3E}">
        <p14:creationId xmlns:p14="http://schemas.microsoft.com/office/powerpoint/2010/main" val="4384438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 Foreign Policies: El Salvador	</a:t>
            </a:r>
            <a:endParaRPr lang="en-US" dirty="0"/>
          </a:p>
        </p:txBody>
      </p:sp>
      <p:sp>
        <p:nvSpPr>
          <p:cNvPr id="3" name="Content Placeholder 2"/>
          <p:cNvSpPr>
            <a:spLocks noGrp="1"/>
          </p:cNvSpPr>
          <p:nvPr>
            <p:ph sz="half" idx="1"/>
          </p:nvPr>
        </p:nvSpPr>
        <p:spPr/>
        <p:txBody>
          <a:bodyPr>
            <a:normAutofit fontScale="92500"/>
          </a:bodyPr>
          <a:lstStyle/>
          <a:p>
            <a:r>
              <a:rPr lang="en-US" dirty="0" smtClean="0"/>
              <a:t>95% of economy was coffee. </a:t>
            </a:r>
          </a:p>
          <a:p>
            <a:pPr lvl="1"/>
            <a:r>
              <a:rPr lang="en-US" dirty="0" smtClean="0"/>
              <a:t>2% owned all the coffee. </a:t>
            </a:r>
          </a:p>
          <a:p>
            <a:pPr lvl="1"/>
            <a:r>
              <a:rPr lang="en-US" dirty="0" smtClean="0"/>
              <a:t>.01% owned 77% of land. </a:t>
            </a:r>
          </a:p>
          <a:p>
            <a:r>
              <a:rPr lang="en-US" dirty="0" smtClean="0"/>
              <a:t>1973 oil </a:t>
            </a:r>
            <a:r>
              <a:rPr lang="en-US" dirty="0" err="1" smtClean="0"/>
              <a:t>crisis</a:t>
            </a:r>
            <a:r>
              <a:rPr lang="en-US" dirty="0" err="1" smtClean="0">
                <a:sym typeface="Symbol" panose="05050102010706020507" pitchFamily="18" charset="2"/>
              </a:rPr>
              <a:t></a:t>
            </a:r>
            <a:r>
              <a:rPr lang="en-US" dirty="0" err="1" smtClean="0"/>
              <a:t>spike</a:t>
            </a:r>
            <a:r>
              <a:rPr lang="en-US" dirty="0" smtClean="0"/>
              <a:t> in food prices</a:t>
            </a:r>
          </a:p>
          <a:p>
            <a:r>
              <a:rPr lang="en-US" dirty="0" smtClean="0"/>
              <a:t>Civil War in El Salvador 1979-1992 </a:t>
            </a:r>
          </a:p>
          <a:p>
            <a:r>
              <a:rPr lang="en-US" dirty="0" smtClean="0"/>
              <a:t>Left Wing </a:t>
            </a:r>
            <a:r>
              <a:rPr lang="en-US" dirty="0" err="1" smtClean="0"/>
              <a:t>Farabundo</a:t>
            </a:r>
            <a:r>
              <a:rPr lang="en-US" dirty="0" smtClean="0"/>
              <a:t> Nat Lib Front (</a:t>
            </a:r>
            <a:r>
              <a:rPr lang="en-US" b="1" dirty="0" smtClean="0"/>
              <a:t>FMLN</a:t>
            </a:r>
            <a:r>
              <a:rPr lang="en-US" dirty="0" smtClean="0"/>
              <a:t>) + Cuba + Nicaragua </a:t>
            </a:r>
          </a:p>
          <a:p>
            <a:pPr marL="0" indent="0">
              <a:buNone/>
            </a:pPr>
            <a:r>
              <a:rPr lang="en-US" dirty="0"/>
              <a:t>	</a:t>
            </a:r>
            <a:r>
              <a:rPr lang="en-US" dirty="0" smtClean="0"/>
              <a:t>	vs. </a:t>
            </a:r>
          </a:p>
          <a:p>
            <a:pPr marL="0" indent="0">
              <a:buNone/>
            </a:pPr>
            <a:r>
              <a:rPr lang="en-US" dirty="0"/>
              <a:t> </a:t>
            </a:r>
            <a:r>
              <a:rPr lang="en-US" dirty="0" smtClean="0"/>
              <a:t>   US + Chile + Argentina + </a:t>
            </a:r>
            <a:r>
              <a:rPr lang="en-US" b="1" dirty="0" smtClean="0"/>
              <a:t>El Sal </a:t>
            </a:r>
            <a:r>
              <a:rPr lang="en-US" b="1" dirty="0" err="1" smtClean="0"/>
              <a:t>Gov</a:t>
            </a:r>
            <a:endParaRPr lang="en-US" b="1" dirty="0" smtClean="0"/>
          </a:p>
          <a:p>
            <a:endParaRPr lang="en-US" dirty="0"/>
          </a:p>
        </p:txBody>
      </p:sp>
      <p:pic>
        <p:nvPicPr>
          <p:cNvPr id="5" name="Content Placeholder 4"/>
          <p:cNvPicPr>
            <a:picLocks noGrp="1" noChangeAspect="1"/>
          </p:cNvPicPr>
          <p:nvPr>
            <p:ph sz="half" idx="2"/>
          </p:nvPr>
        </p:nvPicPr>
        <p:blipFill rotWithShape="1">
          <a:blip r:embed="rId2"/>
          <a:srcRect b="8876"/>
          <a:stretch/>
        </p:blipFill>
        <p:spPr>
          <a:xfrm>
            <a:off x="6428292" y="2011680"/>
            <a:ext cx="5271849" cy="3520440"/>
          </a:xfrm>
          <a:prstGeom prst="rect">
            <a:avLst/>
          </a:prstGeom>
        </p:spPr>
      </p:pic>
    </p:spTree>
    <p:extLst>
      <p:ext uri="{BB962C8B-B14F-4D97-AF65-F5344CB8AC3E}">
        <p14:creationId xmlns:p14="http://schemas.microsoft.com/office/powerpoint/2010/main" val="20346069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 Foreign Policies: El Salvador	</a:t>
            </a:r>
            <a:endParaRPr lang="en-US" dirty="0"/>
          </a:p>
        </p:txBody>
      </p:sp>
      <p:sp>
        <p:nvSpPr>
          <p:cNvPr id="3" name="Content Placeholder 2"/>
          <p:cNvSpPr>
            <a:spLocks noGrp="1"/>
          </p:cNvSpPr>
          <p:nvPr>
            <p:ph idx="1"/>
          </p:nvPr>
        </p:nvSpPr>
        <p:spPr/>
        <p:txBody>
          <a:bodyPr>
            <a:normAutofit/>
          </a:bodyPr>
          <a:lstStyle/>
          <a:p>
            <a:r>
              <a:rPr lang="en-US" sz="3200" dirty="0"/>
              <a:t>1984 - Election won by </a:t>
            </a:r>
            <a:r>
              <a:rPr lang="en-US" sz="3200" b="1" dirty="0"/>
              <a:t>Jose Napoleon Duarte</a:t>
            </a:r>
            <a:r>
              <a:rPr lang="en-US" sz="3200" dirty="0"/>
              <a:t>, who received $25 mil. in election aid from U.S.</a:t>
            </a:r>
          </a:p>
          <a:p>
            <a:pPr lvl="1"/>
            <a:r>
              <a:rPr lang="en-US" sz="2800" dirty="0"/>
              <a:t>Leftists refused to take part in elections </a:t>
            </a:r>
            <a:r>
              <a:rPr lang="en-US" sz="2800" dirty="0" smtClean="0"/>
              <a:t>or </a:t>
            </a:r>
            <a:r>
              <a:rPr lang="en-US" sz="2800" dirty="0"/>
              <a:t>recognize Duarte</a:t>
            </a:r>
          </a:p>
          <a:p>
            <a:r>
              <a:rPr lang="en-US" sz="3200" dirty="0" smtClean="0"/>
              <a:t>U.S. gave Duarte military aid and strategic advice. U.S. was running Salvadoran military by 1984. </a:t>
            </a:r>
          </a:p>
          <a:p>
            <a:r>
              <a:rPr lang="en-US" dirty="0" smtClean="0"/>
              <a:t>By 1987, public </a:t>
            </a:r>
            <a:r>
              <a:rPr lang="en-US" dirty="0"/>
              <a:t>opinion soured after news of </a:t>
            </a:r>
            <a:r>
              <a:rPr lang="en-US" dirty="0" err="1"/>
              <a:t>gov</a:t>
            </a:r>
            <a:r>
              <a:rPr lang="en-US" dirty="0"/>
              <a:t> </a:t>
            </a:r>
            <a:r>
              <a:rPr lang="en-US" b="1" dirty="0"/>
              <a:t>“death squads”</a:t>
            </a:r>
            <a:r>
              <a:rPr lang="en-US" dirty="0"/>
              <a:t> killing tens of thousands, leaving them on streets as “fair warning”.</a:t>
            </a:r>
          </a:p>
          <a:p>
            <a:pPr lvl="1"/>
            <a:r>
              <a:rPr lang="en-US" dirty="0"/>
              <a:t>UN concluded that 85% of killings of civilians by Salvadoran military </a:t>
            </a:r>
          </a:p>
          <a:p>
            <a:pPr marL="0" indent="0">
              <a:buNone/>
            </a:pPr>
            <a:endParaRPr lang="en-US" sz="3200" dirty="0"/>
          </a:p>
        </p:txBody>
      </p:sp>
    </p:spTree>
    <p:extLst>
      <p:ext uri="{BB962C8B-B14F-4D97-AF65-F5344CB8AC3E}">
        <p14:creationId xmlns:p14="http://schemas.microsoft.com/office/powerpoint/2010/main" val="32997542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 Foreign Policies: El Salvador	</a:t>
            </a:r>
            <a:endParaRPr lang="en-US" dirty="0"/>
          </a:p>
        </p:txBody>
      </p:sp>
      <p:sp>
        <p:nvSpPr>
          <p:cNvPr id="3" name="Content Placeholder 2"/>
          <p:cNvSpPr>
            <a:spLocks noGrp="1"/>
          </p:cNvSpPr>
          <p:nvPr>
            <p:ph idx="1"/>
          </p:nvPr>
        </p:nvSpPr>
        <p:spPr/>
        <p:txBody>
          <a:bodyPr>
            <a:normAutofit/>
          </a:bodyPr>
          <a:lstStyle/>
          <a:p>
            <a:r>
              <a:rPr lang="en-US" dirty="0" smtClean="0"/>
              <a:t>1989, VP Dan Quayle had to visit Salvador to urge less violence. </a:t>
            </a:r>
          </a:p>
          <a:p>
            <a:pPr lvl="1"/>
            <a:r>
              <a:rPr lang="en-US" sz="2800" dirty="0" smtClean="0"/>
              <a:t>Maybe smarter violence? “They have an ocean and they ought to use it [to dump bodies],” said a senior US adviser. </a:t>
            </a:r>
          </a:p>
          <a:p>
            <a:pPr lvl="1"/>
            <a:r>
              <a:rPr lang="en-US" sz="2800" dirty="0" smtClean="0"/>
              <a:t>Sec of State Baker argued the violence was "absolutely appropriate."</a:t>
            </a:r>
          </a:p>
          <a:p>
            <a:r>
              <a:rPr lang="en-US" dirty="0" smtClean="0"/>
              <a:t>70,000 killed, 85% by </a:t>
            </a:r>
            <a:r>
              <a:rPr lang="en-US" dirty="0" err="1" smtClean="0"/>
              <a:t>gov</a:t>
            </a:r>
            <a:r>
              <a:rPr lang="en-US" dirty="0" smtClean="0"/>
              <a:t> forces. </a:t>
            </a:r>
          </a:p>
          <a:p>
            <a:r>
              <a:rPr lang="en-US" dirty="0" smtClean="0"/>
              <a:t>1 million displaced (20% of population)</a:t>
            </a:r>
          </a:p>
          <a:p>
            <a:endParaRPr lang="en-US" dirty="0"/>
          </a:p>
        </p:txBody>
      </p:sp>
    </p:spTree>
    <p:extLst>
      <p:ext uri="{BB962C8B-B14F-4D97-AF65-F5344CB8AC3E}">
        <p14:creationId xmlns:p14="http://schemas.microsoft.com/office/powerpoint/2010/main" val="39265901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 Foreign Policies: Middle East </a:t>
            </a:r>
            <a:endParaRPr lang="en-US" dirty="0"/>
          </a:p>
        </p:txBody>
      </p:sp>
      <p:pic>
        <p:nvPicPr>
          <p:cNvPr id="4" name="Content Placeholder 3"/>
          <p:cNvPicPr>
            <a:picLocks noGrp="1" noChangeAspect="1"/>
          </p:cNvPicPr>
          <p:nvPr>
            <p:ph sz="half" idx="1"/>
          </p:nvPr>
        </p:nvPicPr>
        <p:blipFill>
          <a:blip r:embed="rId2"/>
          <a:stretch>
            <a:fillRect/>
          </a:stretch>
        </p:blipFill>
        <p:spPr>
          <a:xfrm>
            <a:off x="838200" y="1619600"/>
            <a:ext cx="5669280" cy="4763388"/>
          </a:xfrm>
          <a:prstGeom prst="rect">
            <a:avLst/>
          </a:prstGeom>
        </p:spPr>
      </p:pic>
      <p:sp>
        <p:nvSpPr>
          <p:cNvPr id="5" name="Content Placeholder 4"/>
          <p:cNvSpPr>
            <a:spLocks noGrp="1"/>
          </p:cNvSpPr>
          <p:nvPr>
            <p:ph sz="half" idx="2"/>
          </p:nvPr>
        </p:nvSpPr>
        <p:spPr>
          <a:xfrm>
            <a:off x="8092440" y="1825625"/>
            <a:ext cx="3261360" cy="4351338"/>
          </a:xfrm>
        </p:spPr>
        <p:txBody>
          <a:bodyPr>
            <a:normAutofit/>
          </a:bodyPr>
          <a:lstStyle/>
          <a:p>
            <a:r>
              <a:rPr lang="en-US" sz="3600" dirty="0" smtClean="0"/>
              <a:t>Lebanon</a:t>
            </a:r>
          </a:p>
          <a:p>
            <a:r>
              <a:rPr lang="en-US" sz="3600" dirty="0" smtClean="0"/>
              <a:t>Iran-Iraq</a:t>
            </a:r>
          </a:p>
          <a:p>
            <a:r>
              <a:rPr lang="en-US" sz="3600" dirty="0" smtClean="0"/>
              <a:t>Israel</a:t>
            </a:r>
            <a:endParaRPr lang="en-US" sz="3600" dirty="0"/>
          </a:p>
        </p:txBody>
      </p:sp>
    </p:spTree>
    <p:extLst>
      <p:ext uri="{BB962C8B-B14F-4D97-AF65-F5344CB8AC3E}">
        <p14:creationId xmlns:p14="http://schemas.microsoft.com/office/powerpoint/2010/main" val="13282485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Election of 1980: Carter’s Uphill Climb</a:t>
            </a:r>
            <a:endParaRPr lang="en-US" dirty="0"/>
          </a:p>
        </p:txBody>
      </p:sp>
      <p:sp>
        <p:nvSpPr>
          <p:cNvPr id="3" name="Content Placeholder 2"/>
          <p:cNvSpPr>
            <a:spLocks noGrp="1"/>
          </p:cNvSpPr>
          <p:nvPr>
            <p:ph idx="1"/>
          </p:nvPr>
        </p:nvSpPr>
        <p:spPr/>
        <p:txBody>
          <a:bodyPr>
            <a:normAutofit lnSpcReduction="10000"/>
          </a:bodyPr>
          <a:lstStyle/>
          <a:p>
            <a:r>
              <a:rPr lang="en-US" sz="3200" dirty="0" smtClean="0"/>
              <a:t>Platform</a:t>
            </a:r>
          </a:p>
          <a:p>
            <a:pPr lvl="1"/>
            <a:r>
              <a:rPr lang="en-US" dirty="0" smtClean="0"/>
              <a:t>Alternative </a:t>
            </a:r>
            <a:r>
              <a:rPr lang="en-US" dirty="0"/>
              <a:t>Energies </a:t>
            </a:r>
          </a:p>
          <a:p>
            <a:pPr lvl="1"/>
            <a:r>
              <a:rPr lang="en-US" dirty="0" smtClean="0"/>
              <a:t>Supported ERA</a:t>
            </a:r>
            <a:endParaRPr lang="en-US" dirty="0"/>
          </a:p>
          <a:p>
            <a:pPr lvl="1"/>
            <a:r>
              <a:rPr lang="en-US" dirty="0" smtClean="0"/>
              <a:t>Combat “double </a:t>
            </a:r>
            <a:r>
              <a:rPr lang="en-US" dirty="0"/>
              <a:t>digit” inflation </a:t>
            </a:r>
            <a:endParaRPr lang="en-US" dirty="0" smtClean="0"/>
          </a:p>
          <a:p>
            <a:pPr lvl="1"/>
            <a:r>
              <a:rPr lang="en-US" dirty="0"/>
              <a:t>Charged that Reagan was a war-monger (The LBJ move on Goldwater) </a:t>
            </a:r>
          </a:p>
          <a:p>
            <a:r>
              <a:rPr lang="en-US" sz="3200" dirty="0" smtClean="0"/>
              <a:t>Liabilities: </a:t>
            </a:r>
          </a:p>
          <a:p>
            <a:pPr lvl="1"/>
            <a:r>
              <a:rPr lang="en-US" dirty="0" smtClean="0"/>
              <a:t>“Malaise Speech”</a:t>
            </a:r>
          </a:p>
          <a:p>
            <a:pPr lvl="1"/>
            <a:r>
              <a:rPr lang="en-US" dirty="0"/>
              <a:t>Lacked Reagan’s charisma and humor </a:t>
            </a:r>
          </a:p>
          <a:p>
            <a:pPr lvl="1"/>
            <a:r>
              <a:rPr lang="en-US" dirty="0" smtClean="0"/>
              <a:t>His record</a:t>
            </a:r>
          </a:p>
          <a:p>
            <a:pPr lvl="1"/>
            <a:r>
              <a:rPr lang="en-US" dirty="0" smtClean="0"/>
              <a:t>Iran crisis</a:t>
            </a:r>
          </a:p>
          <a:p>
            <a:pPr lvl="1"/>
            <a:r>
              <a:rPr lang="en-US" dirty="0" smtClean="0"/>
              <a:t>Soviets in Afghanistan </a:t>
            </a:r>
          </a:p>
          <a:p>
            <a:endParaRPr lang="en-US" sz="3200" dirty="0"/>
          </a:p>
        </p:txBody>
      </p:sp>
    </p:spTree>
    <p:extLst>
      <p:ext uri="{BB962C8B-B14F-4D97-AF65-F5344CB8AC3E}">
        <p14:creationId xmlns:p14="http://schemas.microsoft.com/office/powerpoint/2010/main" val="31840653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 Foreign Policies: Lebanon </a:t>
            </a:r>
            <a:endParaRPr lang="en-US" dirty="0"/>
          </a:p>
        </p:txBody>
      </p:sp>
      <p:sp>
        <p:nvSpPr>
          <p:cNvPr id="4" name="Content Placeholder 3"/>
          <p:cNvSpPr>
            <a:spLocks noGrp="1"/>
          </p:cNvSpPr>
          <p:nvPr>
            <p:ph sz="half" idx="1"/>
          </p:nvPr>
        </p:nvSpPr>
        <p:spPr>
          <a:xfrm>
            <a:off x="838200" y="1825625"/>
            <a:ext cx="5745480" cy="4351338"/>
          </a:xfrm>
        </p:spPr>
        <p:txBody>
          <a:bodyPr>
            <a:normAutofit fontScale="92500" lnSpcReduction="20000"/>
          </a:bodyPr>
          <a:lstStyle/>
          <a:p>
            <a:r>
              <a:rPr lang="en-US" dirty="0" smtClean="0"/>
              <a:t>Est in 1920, </a:t>
            </a:r>
            <a:r>
              <a:rPr lang="en-US" dirty="0"/>
              <a:t>L</a:t>
            </a:r>
            <a:r>
              <a:rPr lang="en-US" dirty="0" smtClean="0"/>
              <a:t>ebanon is a very diverse society. 60% Muslim, 40% Christian. 18 religious sects. </a:t>
            </a:r>
          </a:p>
          <a:p>
            <a:r>
              <a:rPr lang="en-US" dirty="0" smtClean="0"/>
              <a:t>1/3 size of Brandenburg</a:t>
            </a:r>
          </a:p>
          <a:p>
            <a:r>
              <a:rPr lang="en-US" dirty="0" smtClean="0"/>
              <a:t>US invaded in 1958</a:t>
            </a:r>
          </a:p>
          <a:p>
            <a:r>
              <a:rPr lang="en-US" dirty="0" smtClean="0"/>
              <a:t>Beirut was “Paris of the Middle East”</a:t>
            </a:r>
          </a:p>
          <a:p>
            <a:r>
              <a:rPr lang="en-US" dirty="0" smtClean="0"/>
              <a:t>Establishment of Israel in 1948 and the Wars of 1967 and 1973 led Palestinian refugees to Lebanon, destabilizing a sensitive cultural balance. </a:t>
            </a:r>
          </a:p>
          <a:p>
            <a:r>
              <a:rPr lang="en-US" dirty="0" smtClean="0"/>
              <a:t>1979 Iranian Rev and Iraq-Iran war further destabilized the region</a:t>
            </a:r>
          </a:p>
          <a:p>
            <a:endParaRPr lang="en-US" dirty="0"/>
          </a:p>
        </p:txBody>
      </p:sp>
      <p:pic>
        <p:nvPicPr>
          <p:cNvPr id="6" name="Content Placeholder 5"/>
          <p:cNvPicPr>
            <a:picLocks noGrp="1" noChangeAspect="1"/>
          </p:cNvPicPr>
          <p:nvPr>
            <p:ph sz="half" idx="2"/>
          </p:nvPr>
        </p:nvPicPr>
        <p:blipFill>
          <a:blip r:embed="rId2"/>
          <a:stretch>
            <a:fillRect/>
          </a:stretch>
        </p:blipFill>
        <p:spPr>
          <a:xfrm>
            <a:off x="7223760" y="1423741"/>
            <a:ext cx="4297679" cy="5155106"/>
          </a:xfrm>
          <a:prstGeom prst="rect">
            <a:avLst/>
          </a:prstGeom>
        </p:spPr>
      </p:pic>
    </p:spTree>
    <p:extLst>
      <p:ext uri="{BB962C8B-B14F-4D97-AF65-F5344CB8AC3E}">
        <p14:creationId xmlns:p14="http://schemas.microsoft.com/office/powerpoint/2010/main" val="10495255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 Foreign Policies: Lebanon </a:t>
            </a:r>
            <a:endParaRPr lang="en-US" dirty="0"/>
          </a:p>
        </p:txBody>
      </p:sp>
      <p:sp>
        <p:nvSpPr>
          <p:cNvPr id="3" name="Content Placeholder 2"/>
          <p:cNvSpPr>
            <a:spLocks noGrp="1"/>
          </p:cNvSpPr>
          <p:nvPr>
            <p:ph idx="1"/>
          </p:nvPr>
        </p:nvSpPr>
        <p:spPr/>
        <p:txBody>
          <a:bodyPr>
            <a:normAutofit/>
          </a:bodyPr>
          <a:lstStyle/>
          <a:p>
            <a:r>
              <a:rPr lang="en-US" dirty="0" smtClean="0"/>
              <a:t>1979-1982 - Civil War in Lebanon </a:t>
            </a:r>
          </a:p>
          <a:p>
            <a:pPr lvl="1"/>
            <a:r>
              <a:rPr lang="en-US" sz="2800" dirty="0" smtClean="0"/>
              <a:t>Hezbollah and IRGC (Iran), PLO, Syria</a:t>
            </a:r>
          </a:p>
          <a:p>
            <a:pPr lvl="1"/>
            <a:r>
              <a:rPr lang="en-US" sz="2800" dirty="0" smtClean="0"/>
              <a:t>US, France, Israel</a:t>
            </a:r>
          </a:p>
          <a:p>
            <a:r>
              <a:rPr lang="en-US" dirty="0" smtClean="0"/>
              <a:t>1982 -  </a:t>
            </a:r>
            <a:r>
              <a:rPr lang="en-US" dirty="0"/>
              <a:t>Israel </a:t>
            </a:r>
            <a:r>
              <a:rPr lang="en-US" dirty="0" smtClean="0"/>
              <a:t>Invaded PLO bases in Lebanon; US supplied arms to Israel. UN ordered (and U.S. asked) Israel to withdraw.  </a:t>
            </a:r>
            <a:endParaRPr lang="en-US" dirty="0"/>
          </a:p>
          <a:p>
            <a:r>
              <a:rPr lang="en-US" dirty="0" smtClean="0"/>
              <a:t>Sec of State Haig (81-82) called </a:t>
            </a:r>
            <a:r>
              <a:rPr lang="en-US" dirty="0"/>
              <a:t>for “international action” to end the Civil </a:t>
            </a:r>
            <a:r>
              <a:rPr lang="en-US" dirty="0" smtClean="0"/>
              <a:t>War. He thought Israel had no limits. </a:t>
            </a:r>
            <a:endParaRPr lang="en-US" dirty="0"/>
          </a:p>
          <a:p>
            <a:r>
              <a:rPr lang="en-US" dirty="0" smtClean="0"/>
              <a:t>An Israeli-caused bloodbath forced Reagan to deploy troops</a:t>
            </a:r>
            <a:endParaRPr lang="en-US" dirty="0"/>
          </a:p>
        </p:txBody>
      </p:sp>
    </p:spTree>
    <p:extLst>
      <p:ext uri="{BB962C8B-B14F-4D97-AF65-F5344CB8AC3E}">
        <p14:creationId xmlns:p14="http://schemas.microsoft.com/office/powerpoint/2010/main" val="331857913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 Foreign Policies: Lebanon </a:t>
            </a:r>
            <a:endParaRPr lang="en-US" dirty="0"/>
          </a:p>
        </p:txBody>
      </p:sp>
      <p:sp>
        <p:nvSpPr>
          <p:cNvPr id="3" name="Content Placeholder 2"/>
          <p:cNvSpPr>
            <a:spLocks noGrp="1"/>
          </p:cNvSpPr>
          <p:nvPr>
            <p:ph idx="1"/>
          </p:nvPr>
        </p:nvSpPr>
        <p:spPr/>
        <p:txBody>
          <a:bodyPr>
            <a:normAutofit/>
          </a:bodyPr>
          <a:lstStyle/>
          <a:p>
            <a:r>
              <a:rPr lang="en-US" dirty="0" smtClean="0"/>
              <a:t>1983 – 100 US hostages </a:t>
            </a:r>
          </a:p>
          <a:p>
            <a:r>
              <a:rPr lang="en-US" dirty="0" smtClean="0"/>
              <a:t>1983 - 241 killed in detonation of Marine barracks </a:t>
            </a:r>
            <a:endParaRPr lang="en-US" sz="3200" dirty="0" smtClean="0"/>
          </a:p>
          <a:p>
            <a:r>
              <a:rPr lang="en-US" dirty="0" smtClean="0"/>
              <a:t>Reagan Administration’s Missteps</a:t>
            </a:r>
            <a:endParaRPr lang="en-US" sz="3200" dirty="0" smtClean="0"/>
          </a:p>
          <a:p>
            <a:pPr lvl="1"/>
            <a:r>
              <a:rPr lang="en-US" dirty="0" smtClean="0"/>
              <a:t>Insufficient Force (hostages)</a:t>
            </a:r>
          </a:p>
          <a:p>
            <a:pPr lvl="1"/>
            <a:r>
              <a:rPr lang="en-US" dirty="0" smtClean="0"/>
              <a:t>Firing 16” Guns into the Countryside</a:t>
            </a:r>
          </a:p>
          <a:p>
            <a:pPr lvl="1"/>
            <a:r>
              <a:rPr lang="en-US" dirty="0" smtClean="0"/>
              <a:t>“Something of a homeland” for Palestinians</a:t>
            </a:r>
          </a:p>
          <a:p>
            <a:pPr lvl="1"/>
            <a:r>
              <a:rPr lang="en-US" dirty="0" smtClean="0"/>
              <a:t>Encouraging  then discouraging Israeli Invasion</a:t>
            </a:r>
          </a:p>
          <a:p>
            <a:r>
              <a:rPr lang="en-US" dirty="0" smtClean="0"/>
              <a:t>Reagan’s opponents called him a </a:t>
            </a:r>
            <a:r>
              <a:rPr lang="en-US" b="1" dirty="0" smtClean="0"/>
              <a:t>“Teflon president”</a:t>
            </a:r>
            <a:endParaRPr lang="en-US" dirty="0"/>
          </a:p>
        </p:txBody>
      </p:sp>
    </p:spTree>
    <p:extLst>
      <p:ext uri="{BB962C8B-B14F-4D97-AF65-F5344CB8AC3E}">
        <p14:creationId xmlns:p14="http://schemas.microsoft.com/office/powerpoint/2010/main" val="27555203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 Foreign Policies: Iran-Iraq War</a:t>
            </a:r>
            <a:endParaRPr lang="en-US" dirty="0"/>
          </a:p>
        </p:txBody>
      </p:sp>
      <p:sp>
        <p:nvSpPr>
          <p:cNvPr id="4" name="Content Placeholder 3"/>
          <p:cNvSpPr>
            <a:spLocks noGrp="1"/>
          </p:cNvSpPr>
          <p:nvPr>
            <p:ph sz="half" idx="1"/>
          </p:nvPr>
        </p:nvSpPr>
        <p:spPr/>
        <p:txBody>
          <a:bodyPr>
            <a:normAutofit/>
          </a:bodyPr>
          <a:lstStyle/>
          <a:p>
            <a:r>
              <a:rPr lang="en-US" dirty="0"/>
              <a:t>N</a:t>
            </a:r>
            <a:r>
              <a:rPr lang="en-US" dirty="0" smtClean="0"/>
              <a:t>ewly </a:t>
            </a:r>
            <a:r>
              <a:rPr lang="en-US" dirty="0"/>
              <a:t>crowned authoritarians: Khomeini &amp; Hussein</a:t>
            </a:r>
            <a:endParaRPr lang="en-US" sz="3200" dirty="0"/>
          </a:p>
          <a:p>
            <a:r>
              <a:rPr lang="en-US" dirty="0"/>
              <a:t>Initiated and escalated by Iraq</a:t>
            </a:r>
            <a:endParaRPr lang="en-US" sz="3200" dirty="0"/>
          </a:p>
          <a:p>
            <a:r>
              <a:rPr lang="en-US" dirty="0" smtClean="0"/>
              <a:t>Hussein wanted: territory, power, oil</a:t>
            </a:r>
            <a:r>
              <a:rPr lang="en-US" dirty="0"/>
              <a:t>, </a:t>
            </a:r>
            <a:r>
              <a:rPr lang="en-US" dirty="0" smtClean="0"/>
              <a:t>water, land</a:t>
            </a:r>
            <a:endParaRPr lang="en-US" sz="3200" dirty="0"/>
          </a:p>
          <a:p>
            <a:r>
              <a:rPr lang="en-US" dirty="0" smtClean="0"/>
              <a:t>2 </a:t>
            </a:r>
            <a:r>
              <a:rPr lang="en-US" dirty="0"/>
              <a:t>oil giants at war. </a:t>
            </a:r>
            <a:r>
              <a:rPr lang="en-US" dirty="0" smtClean="0"/>
              <a:t>US needed </a:t>
            </a:r>
            <a:r>
              <a:rPr lang="en-US" dirty="0"/>
              <a:t>to hedge bets. </a:t>
            </a:r>
            <a:endParaRPr lang="en-US" sz="3200" dirty="0"/>
          </a:p>
          <a:p>
            <a:r>
              <a:rPr lang="en-US" dirty="0"/>
              <a:t>30+ countries offered aid, mostly to Iraq</a:t>
            </a:r>
            <a:endParaRPr lang="en-US" sz="3200" dirty="0"/>
          </a:p>
          <a:p>
            <a:endParaRPr lang="en-US" dirty="0"/>
          </a:p>
        </p:txBody>
      </p:sp>
      <p:pic>
        <p:nvPicPr>
          <p:cNvPr id="7" name="Content Placeholder 3"/>
          <p:cNvPicPr>
            <a:picLocks noChangeAspect="1"/>
          </p:cNvPicPr>
          <p:nvPr/>
        </p:nvPicPr>
        <p:blipFill>
          <a:blip r:embed="rId2"/>
          <a:stretch>
            <a:fillRect/>
          </a:stretch>
        </p:blipFill>
        <p:spPr>
          <a:xfrm>
            <a:off x="6172200" y="1619600"/>
            <a:ext cx="5669280" cy="4763388"/>
          </a:xfrm>
          <a:prstGeom prst="rect">
            <a:avLst/>
          </a:prstGeom>
        </p:spPr>
      </p:pic>
      <p:sp>
        <p:nvSpPr>
          <p:cNvPr id="8" name="Content Placeholder 7"/>
          <p:cNvSpPr>
            <a:spLocks noGrp="1"/>
          </p:cNvSpPr>
          <p:nvPr>
            <p:ph sz="half" idx="2"/>
          </p:nvPr>
        </p:nvSpPr>
        <p:spPr/>
        <p:txBody>
          <a:bodyPr/>
          <a:lstStyle/>
          <a:p>
            <a:endParaRPr lang="en-US" dirty="0"/>
          </a:p>
        </p:txBody>
      </p:sp>
    </p:spTree>
    <p:extLst>
      <p:ext uri="{BB962C8B-B14F-4D97-AF65-F5344CB8AC3E}">
        <p14:creationId xmlns:p14="http://schemas.microsoft.com/office/powerpoint/2010/main" val="142551683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 Foreign Policies: Iran-Iraq War</a:t>
            </a:r>
            <a:endParaRPr lang="en-US" dirty="0"/>
          </a:p>
        </p:txBody>
      </p:sp>
      <p:pic>
        <p:nvPicPr>
          <p:cNvPr id="5" name="Content Placeholder 4"/>
          <p:cNvPicPr>
            <a:picLocks noGrp="1" noChangeAspect="1"/>
          </p:cNvPicPr>
          <p:nvPr>
            <p:ph sz="half" idx="1"/>
          </p:nvPr>
        </p:nvPicPr>
        <p:blipFill>
          <a:blip r:embed="rId2"/>
          <a:stretch>
            <a:fillRect/>
          </a:stretch>
        </p:blipFill>
        <p:spPr>
          <a:xfrm>
            <a:off x="563879" y="2126890"/>
            <a:ext cx="5212259" cy="3770990"/>
          </a:xfrm>
          <a:prstGeom prst="rect">
            <a:avLst/>
          </a:prstGeom>
        </p:spPr>
      </p:pic>
      <p:pic>
        <p:nvPicPr>
          <p:cNvPr id="8" name="Content Placeholder 7"/>
          <p:cNvPicPr>
            <a:picLocks noGrp="1" noChangeAspect="1"/>
          </p:cNvPicPr>
          <p:nvPr>
            <p:ph sz="half" idx="2"/>
          </p:nvPr>
        </p:nvPicPr>
        <p:blipFill>
          <a:blip r:embed="rId3"/>
          <a:stretch>
            <a:fillRect/>
          </a:stretch>
        </p:blipFill>
        <p:spPr>
          <a:xfrm>
            <a:off x="6287955" y="2126890"/>
            <a:ext cx="5375667" cy="3770990"/>
          </a:xfrm>
          <a:prstGeom prst="rect">
            <a:avLst/>
          </a:prstGeom>
        </p:spPr>
      </p:pic>
    </p:spTree>
    <p:extLst>
      <p:ext uri="{BB962C8B-B14F-4D97-AF65-F5344CB8AC3E}">
        <p14:creationId xmlns:p14="http://schemas.microsoft.com/office/powerpoint/2010/main" val="6426850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 Foreign Policies: Iran-Iraq War</a:t>
            </a:r>
            <a:endParaRPr lang="en-US" dirty="0"/>
          </a:p>
        </p:txBody>
      </p:sp>
      <p:sp>
        <p:nvSpPr>
          <p:cNvPr id="3" name="Content Placeholder 2"/>
          <p:cNvSpPr>
            <a:spLocks noGrp="1"/>
          </p:cNvSpPr>
          <p:nvPr>
            <p:ph idx="1"/>
          </p:nvPr>
        </p:nvSpPr>
        <p:spPr/>
        <p:txBody>
          <a:bodyPr>
            <a:noAutofit/>
          </a:bodyPr>
          <a:lstStyle/>
          <a:p>
            <a:r>
              <a:rPr lang="en-US" dirty="0" smtClean="0"/>
              <a:t>US supported both sides. Leaned strongly towards Iraq throughout. USSR and Israel supported Iraq. Kissinger stated, "It's a pity they both can't lose." </a:t>
            </a:r>
          </a:p>
          <a:p>
            <a:pPr marL="0" indent="0">
              <a:buNone/>
            </a:pPr>
            <a:endParaRPr lang="en-US" dirty="0" smtClean="0"/>
          </a:p>
          <a:p>
            <a:r>
              <a:rPr lang="en-US" dirty="0" smtClean="0"/>
              <a:t>Heartless </a:t>
            </a:r>
            <a:r>
              <a:rPr lang="en-US" dirty="0"/>
              <a:t>and </a:t>
            </a:r>
            <a:r>
              <a:rPr lang="en-US" dirty="0" smtClean="0"/>
              <a:t>brutal war </a:t>
            </a:r>
          </a:p>
          <a:p>
            <a:pPr lvl="1"/>
            <a:r>
              <a:rPr lang="en-US" sz="2800" dirty="0" smtClean="0"/>
              <a:t>Shiite </a:t>
            </a:r>
            <a:r>
              <a:rPr lang="en-US" sz="2800" dirty="0"/>
              <a:t>vs. Sunni</a:t>
            </a:r>
          </a:p>
          <a:p>
            <a:pPr lvl="1"/>
            <a:r>
              <a:rPr lang="en-US" sz="2800" dirty="0"/>
              <a:t>Iraqi military </a:t>
            </a:r>
            <a:r>
              <a:rPr lang="en-US" sz="2800" dirty="0" smtClean="0"/>
              <a:t>superiority (U.S. aid)</a:t>
            </a:r>
            <a:endParaRPr lang="en-US" sz="2800" dirty="0"/>
          </a:p>
          <a:p>
            <a:pPr lvl="1"/>
            <a:r>
              <a:rPr lang="en-US" sz="2800" dirty="0"/>
              <a:t>Waves of </a:t>
            </a:r>
            <a:r>
              <a:rPr lang="en-US" sz="2800" dirty="0" smtClean="0"/>
              <a:t>fruitless </a:t>
            </a:r>
            <a:r>
              <a:rPr lang="en-US" sz="2800" dirty="0"/>
              <a:t>human assault waves by outgunned Iranians</a:t>
            </a:r>
          </a:p>
          <a:p>
            <a:pPr lvl="1"/>
            <a:r>
              <a:rPr lang="en-US" sz="2800" dirty="0"/>
              <a:t>Chemical </a:t>
            </a:r>
            <a:r>
              <a:rPr lang="en-US" sz="2800" dirty="0" smtClean="0"/>
              <a:t>weapons </a:t>
            </a:r>
            <a:r>
              <a:rPr lang="en-US" sz="2800" dirty="0"/>
              <a:t>on </a:t>
            </a:r>
            <a:r>
              <a:rPr lang="en-US" sz="2800" dirty="0" smtClean="0"/>
              <a:t>civilians</a:t>
            </a:r>
            <a:endParaRPr lang="en-US" sz="2800" dirty="0"/>
          </a:p>
          <a:p>
            <a:endParaRPr lang="en-US" dirty="0"/>
          </a:p>
        </p:txBody>
      </p:sp>
    </p:spTree>
    <p:extLst>
      <p:ext uri="{BB962C8B-B14F-4D97-AF65-F5344CB8AC3E}">
        <p14:creationId xmlns:p14="http://schemas.microsoft.com/office/powerpoint/2010/main" val="16821229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 Foreign Policies: Iran-Iraq War</a:t>
            </a:r>
            <a:endParaRPr lang="en-US" dirty="0"/>
          </a:p>
        </p:txBody>
      </p:sp>
      <p:sp>
        <p:nvSpPr>
          <p:cNvPr id="3" name="Content Placeholder 2"/>
          <p:cNvSpPr>
            <a:spLocks noGrp="1"/>
          </p:cNvSpPr>
          <p:nvPr>
            <p:ph idx="1"/>
          </p:nvPr>
        </p:nvSpPr>
        <p:spPr/>
        <p:txBody>
          <a:bodyPr/>
          <a:lstStyle/>
          <a:p>
            <a:r>
              <a:rPr lang="en-US" dirty="0" smtClean="0"/>
              <a:t>Americans and Brits either blocked or watered down UN resolutions that condemned Iraq for using chemical weapons against Iranians and their own Kurdish citizens.</a:t>
            </a:r>
          </a:p>
          <a:p>
            <a:r>
              <a:rPr lang="en-US" dirty="0" smtClean="0"/>
              <a:t>US &amp; USSR removed their support (after 7 years)</a:t>
            </a:r>
          </a:p>
          <a:p>
            <a:r>
              <a:rPr lang="en-US" dirty="0" smtClean="0"/>
              <a:t>UN Bartered a Peace</a:t>
            </a:r>
          </a:p>
          <a:p>
            <a:r>
              <a:rPr lang="en-US" dirty="0" smtClean="0"/>
              <a:t>1990 Iraq Invaded Kuwait…</a:t>
            </a:r>
          </a:p>
          <a:p>
            <a:endParaRPr lang="en-US" dirty="0"/>
          </a:p>
        </p:txBody>
      </p:sp>
    </p:spTree>
    <p:extLst>
      <p:ext uri="{BB962C8B-B14F-4D97-AF65-F5344CB8AC3E}">
        <p14:creationId xmlns:p14="http://schemas.microsoft.com/office/powerpoint/2010/main" val="6969277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Reagan Foreign Policies: Iran-Contra Affair (</a:t>
            </a:r>
            <a:r>
              <a:rPr lang="en-US" sz="3600" dirty="0" err="1" smtClean="0"/>
              <a:t>Contragate</a:t>
            </a:r>
            <a:r>
              <a:rPr lang="en-US" sz="3600" dirty="0" smtClean="0"/>
              <a:t>) </a:t>
            </a:r>
            <a:endParaRPr lang="en-US" sz="3600" dirty="0"/>
          </a:p>
        </p:txBody>
      </p:sp>
      <p:sp>
        <p:nvSpPr>
          <p:cNvPr id="3" name="Content Placeholder 2"/>
          <p:cNvSpPr>
            <a:spLocks noGrp="1"/>
          </p:cNvSpPr>
          <p:nvPr>
            <p:ph idx="1"/>
          </p:nvPr>
        </p:nvSpPr>
        <p:spPr/>
        <p:txBody>
          <a:bodyPr>
            <a:normAutofit lnSpcReduction="10000"/>
          </a:bodyPr>
          <a:lstStyle/>
          <a:p>
            <a:r>
              <a:rPr lang="en-US" sz="3200" dirty="0" smtClean="0"/>
              <a:t>1977 - Carter called </a:t>
            </a:r>
            <a:r>
              <a:rPr lang="en-US" sz="3200" dirty="0"/>
              <a:t>Iran </a:t>
            </a:r>
            <a:r>
              <a:rPr lang="en-US" sz="3200" dirty="0" smtClean="0"/>
              <a:t>an </a:t>
            </a:r>
            <a:r>
              <a:rPr lang="en-US" sz="3200" dirty="0"/>
              <a:t>“island of stability</a:t>
            </a:r>
            <a:r>
              <a:rPr lang="en-US" sz="3200" dirty="0" smtClean="0"/>
              <a:t>”</a:t>
            </a:r>
          </a:p>
          <a:p>
            <a:r>
              <a:rPr lang="en-US" sz="3200" dirty="0" smtClean="0"/>
              <a:t>1979 - Revolution </a:t>
            </a:r>
            <a:endParaRPr lang="en-US" sz="3200" dirty="0"/>
          </a:p>
          <a:p>
            <a:r>
              <a:rPr lang="en-US" sz="3200" dirty="0" smtClean="0"/>
              <a:t>1980 - Iran was subject to a U.S.-led arms embargo (Operation Staunch) </a:t>
            </a:r>
          </a:p>
          <a:p>
            <a:r>
              <a:rPr lang="en-US" sz="3200" dirty="0" smtClean="0"/>
              <a:t>US sold anti-tank and anti-missile units to </a:t>
            </a:r>
            <a:r>
              <a:rPr lang="en-US" sz="3200" dirty="0"/>
              <a:t>Iran at 2-3 times the cost. </a:t>
            </a:r>
            <a:r>
              <a:rPr lang="en-US" sz="3200" dirty="0" smtClean="0"/>
              <a:t>Funneled some of the proceeds to </a:t>
            </a:r>
            <a:r>
              <a:rPr lang="en-US" sz="3200" dirty="0"/>
              <a:t>the Contras in </a:t>
            </a:r>
            <a:r>
              <a:rPr lang="en-US" sz="3200" dirty="0" smtClean="0"/>
              <a:t>Nicaragua, violating Boland Amendment. </a:t>
            </a:r>
          </a:p>
          <a:p>
            <a:r>
              <a:rPr lang="en-US" sz="3200" dirty="0" smtClean="0"/>
              <a:t>US and Israel hoped to make allies with the moderate wing of the Iranian regime</a:t>
            </a:r>
          </a:p>
          <a:p>
            <a:endParaRPr lang="en-US" sz="3200" dirty="0"/>
          </a:p>
        </p:txBody>
      </p:sp>
    </p:spTree>
    <p:extLst>
      <p:ext uri="{BB962C8B-B14F-4D97-AF65-F5344CB8AC3E}">
        <p14:creationId xmlns:p14="http://schemas.microsoft.com/office/powerpoint/2010/main" val="339824398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p:extLst>
              <p:ext uri="{D42A27DB-BD31-4B8C-83A1-F6EECF244321}">
                <p14:modId xmlns:p14="http://schemas.microsoft.com/office/powerpoint/2010/main" val="1815384214"/>
              </p:ext>
            </p:extLst>
          </p:nvPr>
        </p:nvGraphicFramePr>
        <p:xfrm>
          <a:off x="1524000" y="277812"/>
          <a:ext cx="8625840" cy="63973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p:cNvPicPr>
            <a:picLocks noChangeAspect="1"/>
          </p:cNvPicPr>
          <p:nvPr/>
        </p:nvPicPr>
        <p:blipFill>
          <a:blip r:embed="rId7"/>
          <a:stretch>
            <a:fillRect/>
          </a:stretch>
        </p:blipFill>
        <p:spPr>
          <a:xfrm>
            <a:off x="633046" y="133004"/>
            <a:ext cx="10691446" cy="6542115"/>
          </a:xfrm>
          <a:prstGeom prst="rect">
            <a:avLst/>
          </a:prstGeom>
        </p:spPr>
      </p:pic>
    </p:spTree>
    <p:extLst>
      <p:ext uri="{BB962C8B-B14F-4D97-AF65-F5344CB8AC3E}">
        <p14:creationId xmlns:p14="http://schemas.microsoft.com/office/powerpoint/2010/main" val="29009779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Reagan Foreign Policies: Iran-Contra (</a:t>
            </a:r>
            <a:r>
              <a:rPr lang="en-US" sz="3600" dirty="0" err="1"/>
              <a:t>Contragate</a:t>
            </a:r>
            <a:r>
              <a:rPr lang="en-US" sz="3600" dirty="0"/>
              <a:t>) </a:t>
            </a:r>
          </a:p>
        </p:txBody>
      </p:sp>
      <p:sp>
        <p:nvSpPr>
          <p:cNvPr id="3" name="Content Placeholder 2"/>
          <p:cNvSpPr>
            <a:spLocks noGrp="1"/>
          </p:cNvSpPr>
          <p:nvPr>
            <p:ph idx="1"/>
          </p:nvPr>
        </p:nvSpPr>
        <p:spPr/>
        <p:txBody>
          <a:bodyPr>
            <a:normAutofit/>
          </a:bodyPr>
          <a:lstStyle/>
          <a:p>
            <a:r>
              <a:rPr lang="en-US" dirty="0" smtClean="0"/>
              <a:t>Reagan assumed Khomeini could free 7 hostages held in Lebanon. “Arms for Hostages” or “We don’t negotiate with terrorists”?</a:t>
            </a:r>
            <a:endParaRPr lang="en-US" b="1" dirty="0" smtClean="0"/>
          </a:p>
          <a:p>
            <a:r>
              <a:rPr lang="en-US" dirty="0" smtClean="0"/>
              <a:t>Three months after denying the “arms of hostages” charge, Reagan went on TV and said, "what began as a strategic opening to Iran deteriorated, in its implementation, into trading arms for hostages".</a:t>
            </a:r>
          </a:p>
          <a:p>
            <a:pPr lvl="1"/>
            <a:r>
              <a:rPr lang="en-US" sz="2800" dirty="0" smtClean="0"/>
              <a:t>Reagan might not have known of the funding Contras. </a:t>
            </a:r>
          </a:p>
          <a:p>
            <a:r>
              <a:rPr lang="en-US" dirty="0"/>
              <a:t>Reagan’s approval ratings dropped more than any U.S. president in history,  from 67% to 46%. Back to 69% on his last day in office. </a:t>
            </a:r>
          </a:p>
          <a:p>
            <a:endParaRPr lang="en-US" dirty="0"/>
          </a:p>
        </p:txBody>
      </p:sp>
    </p:spTree>
    <p:extLst>
      <p:ext uri="{BB962C8B-B14F-4D97-AF65-F5344CB8AC3E}">
        <p14:creationId xmlns:p14="http://schemas.microsoft.com/office/powerpoint/2010/main" val="20869794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Election of 1980: Reagan Platform</a:t>
            </a:r>
            <a:endParaRPr lang="en-US" dirty="0"/>
          </a:p>
        </p:txBody>
      </p:sp>
      <p:sp>
        <p:nvSpPr>
          <p:cNvPr id="3" name="Content Placeholder 2"/>
          <p:cNvSpPr>
            <a:spLocks noGrp="1"/>
          </p:cNvSpPr>
          <p:nvPr>
            <p:ph idx="1"/>
          </p:nvPr>
        </p:nvSpPr>
        <p:spPr/>
        <p:txBody>
          <a:bodyPr>
            <a:normAutofit/>
          </a:bodyPr>
          <a:lstStyle/>
          <a:p>
            <a:r>
              <a:rPr lang="en-US" dirty="0" smtClean="0"/>
              <a:t>Shift from federal to state power</a:t>
            </a:r>
          </a:p>
          <a:p>
            <a:r>
              <a:rPr lang="en-US" dirty="0" smtClean="0"/>
              <a:t>Reduce government </a:t>
            </a:r>
            <a:r>
              <a:rPr lang="en-US" dirty="0"/>
              <a:t>spending and </a:t>
            </a:r>
            <a:r>
              <a:rPr lang="en-US" dirty="0" smtClean="0"/>
              <a:t>taxes; end “failed social engineering” of the New Deal consensus </a:t>
            </a:r>
          </a:p>
          <a:p>
            <a:r>
              <a:rPr lang="en-US" dirty="0" smtClean="0"/>
              <a:t>“Traditional </a:t>
            </a:r>
            <a:r>
              <a:rPr lang="en-US" dirty="0"/>
              <a:t>American </a:t>
            </a:r>
            <a:r>
              <a:rPr lang="en-US" dirty="0" smtClean="0"/>
              <a:t>values”: family</a:t>
            </a:r>
            <a:r>
              <a:rPr lang="en-US" dirty="0"/>
              <a:t>, </a:t>
            </a:r>
            <a:r>
              <a:rPr lang="en-US" dirty="0" smtClean="0"/>
              <a:t>religion, patriotism</a:t>
            </a:r>
            <a:r>
              <a:rPr lang="en-US" dirty="0"/>
              <a:t>. </a:t>
            </a:r>
          </a:p>
          <a:p>
            <a:pPr lvl="1"/>
            <a:r>
              <a:rPr lang="en-US" sz="2800" dirty="0"/>
              <a:t>V</a:t>
            </a:r>
            <a:r>
              <a:rPr lang="en-US" sz="2800" dirty="0" smtClean="0"/>
              <a:t>igorous support from the “New Right” </a:t>
            </a:r>
          </a:p>
          <a:p>
            <a:r>
              <a:rPr lang="en-US" dirty="0" smtClean="0"/>
              <a:t>Channeled anger of mainstream white America at: minorities, </a:t>
            </a:r>
            <a:r>
              <a:rPr lang="en-US" dirty="0"/>
              <a:t>affirmative action, immigrants</a:t>
            </a:r>
            <a:r>
              <a:rPr lang="en-US" dirty="0" smtClean="0"/>
              <a:t>, feminists, taxes, big government</a:t>
            </a:r>
          </a:p>
          <a:p>
            <a:r>
              <a:rPr lang="en-US" dirty="0" smtClean="0"/>
              <a:t>Increase military spending. End détente. Renew/end Cold War. </a:t>
            </a:r>
          </a:p>
          <a:p>
            <a:endParaRPr lang="en-US" dirty="0"/>
          </a:p>
        </p:txBody>
      </p:sp>
    </p:spTree>
    <p:extLst>
      <p:ext uri="{BB962C8B-B14F-4D97-AF65-F5344CB8AC3E}">
        <p14:creationId xmlns:p14="http://schemas.microsoft.com/office/powerpoint/2010/main" val="21393293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Reagan Foreign Policies: Iran-Contra (</a:t>
            </a:r>
            <a:r>
              <a:rPr lang="en-US" sz="3600" dirty="0" err="1"/>
              <a:t>Contragate</a:t>
            </a:r>
            <a:r>
              <a:rPr lang="en-US" sz="3600" dirty="0"/>
              <a:t>) </a:t>
            </a:r>
          </a:p>
        </p:txBody>
      </p:sp>
      <p:sp>
        <p:nvSpPr>
          <p:cNvPr id="3" name="Content Placeholder 2"/>
          <p:cNvSpPr>
            <a:spLocks noGrp="1"/>
          </p:cNvSpPr>
          <p:nvPr>
            <p:ph idx="1"/>
          </p:nvPr>
        </p:nvSpPr>
        <p:spPr>
          <a:xfrm>
            <a:off x="838200" y="1690688"/>
            <a:ext cx="10515600" cy="4732972"/>
          </a:xfrm>
        </p:spPr>
        <p:txBody>
          <a:bodyPr>
            <a:noAutofit/>
          </a:bodyPr>
          <a:lstStyle/>
          <a:p>
            <a:pPr>
              <a:lnSpc>
                <a:spcPct val="100000"/>
              </a:lnSpc>
            </a:pPr>
            <a:r>
              <a:rPr lang="en-US" sz="2400" dirty="0"/>
              <a:t>11 convictions. Some vacated, the rest pardoned by Bush 41</a:t>
            </a:r>
          </a:p>
          <a:p>
            <a:pPr>
              <a:lnSpc>
                <a:spcPct val="100000"/>
              </a:lnSpc>
            </a:pPr>
            <a:r>
              <a:rPr lang="en-US" sz="2100" b="1" dirty="0" smtClean="0"/>
              <a:t>Caspar Weinberger</a:t>
            </a:r>
            <a:r>
              <a:rPr lang="en-US" sz="2100" dirty="0" smtClean="0"/>
              <a:t> Secretary of Defense: two counts of perjury and one count of obstruction </a:t>
            </a:r>
          </a:p>
          <a:p>
            <a:pPr>
              <a:lnSpc>
                <a:spcPct val="100000"/>
              </a:lnSpc>
            </a:pPr>
            <a:r>
              <a:rPr lang="en-US" sz="2100" b="1" dirty="0" smtClean="0"/>
              <a:t>Robert C. McFarlane</a:t>
            </a:r>
            <a:r>
              <a:rPr lang="en-US" sz="2100" dirty="0" smtClean="0"/>
              <a:t>, National Security Advisor 83-85: withholding evidence, two years of probation. </a:t>
            </a:r>
          </a:p>
          <a:p>
            <a:pPr>
              <a:lnSpc>
                <a:spcPct val="100000"/>
              </a:lnSpc>
            </a:pPr>
            <a:r>
              <a:rPr lang="en-US" sz="2100" b="1" dirty="0"/>
              <a:t>John Poindexter</a:t>
            </a:r>
            <a:r>
              <a:rPr lang="en-US" sz="2100" dirty="0"/>
              <a:t>, National Security </a:t>
            </a:r>
            <a:r>
              <a:rPr lang="en-US" sz="2100" dirty="0" smtClean="0"/>
              <a:t>Advisor, 85-86: </a:t>
            </a:r>
            <a:r>
              <a:rPr lang="en-US" sz="2100" dirty="0"/>
              <a:t>convicted of five counts of conspiracy, obstruction of justice, perjury, defrauding the government, and the alteration and destruction of evidence. </a:t>
            </a:r>
          </a:p>
          <a:p>
            <a:pPr>
              <a:lnSpc>
                <a:spcPct val="100000"/>
              </a:lnSpc>
            </a:pPr>
            <a:r>
              <a:rPr lang="en-US" sz="2100" b="1" dirty="0" smtClean="0"/>
              <a:t>Elliott Abrams, </a:t>
            </a:r>
            <a:r>
              <a:rPr lang="en-US" sz="2100" dirty="0" smtClean="0"/>
              <a:t>Assistant Secretary of State: withholding evidence., two years probation. </a:t>
            </a:r>
          </a:p>
          <a:p>
            <a:pPr>
              <a:lnSpc>
                <a:spcPct val="100000"/>
              </a:lnSpc>
            </a:pPr>
            <a:r>
              <a:rPr lang="en-US" sz="2100" b="1" dirty="0" smtClean="0"/>
              <a:t>Oliver North</a:t>
            </a:r>
            <a:r>
              <a:rPr lang="en-US" sz="2100" dirty="0" smtClean="0"/>
              <a:t>, member of the National Security Council: of accepting an illegal gratuity, obstruction of a congressional inquiry, and destruction of documents</a:t>
            </a:r>
          </a:p>
        </p:txBody>
      </p:sp>
    </p:spTree>
    <p:extLst>
      <p:ext uri="{BB962C8B-B14F-4D97-AF65-F5344CB8AC3E}">
        <p14:creationId xmlns:p14="http://schemas.microsoft.com/office/powerpoint/2010/main" val="126726374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4547" y="1606760"/>
            <a:ext cx="3742032" cy="4930128"/>
          </a:xfrm>
          <a:prstGeom prst="rect">
            <a:avLst/>
          </a:prstGeom>
        </p:spPr>
      </p:pic>
      <p:pic>
        <p:nvPicPr>
          <p:cNvPr id="7" name="Picture 6"/>
          <p:cNvPicPr>
            <a:picLocks noChangeAspect="1"/>
          </p:cNvPicPr>
          <p:nvPr/>
        </p:nvPicPr>
        <p:blipFill>
          <a:blip r:embed="rId3"/>
          <a:stretch>
            <a:fillRect/>
          </a:stretch>
        </p:blipFill>
        <p:spPr>
          <a:xfrm>
            <a:off x="8016025" y="1517213"/>
            <a:ext cx="3810000" cy="5019675"/>
          </a:xfrm>
          <a:prstGeom prst="rect">
            <a:avLst/>
          </a:prstGeom>
        </p:spPr>
      </p:pic>
      <p:pic>
        <p:nvPicPr>
          <p:cNvPr id="8" name="Picture 7"/>
          <p:cNvPicPr>
            <a:picLocks noChangeAspect="1"/>
          </p:cNvPicPr>
          <p:nvPr/>
        </p:nvPicPr>
        <p:blipFill>
          <a:blip r:embed="rId4"/>
          <a:stretch>
            <a:fillRect/>
          </a:stretch>
        </p:blipFill>
        <p:spPr>
          <a:xfrm>
            <a:off x="4701023" y="2235578"/>
            <a:ext cx="2789954" cy="3672491"/>
          </a:xfrm>
          <a:prstGeom prst="rect">
            <a:avLst/>
          </a:prstGeom>
        </p:spPr>
      </p:pic>
    </p:spTree>
    <p:extLst>
      <p:ext uri="{BB962C8B-B14F-4D97-AF65-F5344CB8AC3E}">
        <p14:creationId xmlns:p14="http://schemas.microsoft.com/office/powerpoint/2010/main" val="199935298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38200" y="228601"/>
            <a:ext cx="9829800" cy="758825"/>
          </a:xfrm>
          <a:prstGeom prst="rect">
            <a:avLst/>
          </a:prstGeom>
        </p:spPr>
        <p:txBody>
          <a:bodyPr/>
          <a:lstStyle/>
          <a:p>
            <a:pPr>
              <a:defRPr/>
            </a:pPr>
            <a:r>
              <a:rPr lang="en-US" sz="3600" dirty="0"/>
              <a:t>Reagan Foreign Policies</a:t>
            </a:r>
            <a:r>
              <a:rPr lang="en-US" sz="3600" dirty="0" smtClean="0"/>
              <a:t>: Israeli-Palestinian Crisis</a:t>
            </a:r>
            <a:endParaRPr lang="en-US" sz="3600" b="1" dirty="0">
              <a:latin typeface="Arial" pitchFamily="34" charset="0"/>
              <a:ea typeface="+mj-ea"/>
              <a:cs typeface="Arial" pitchFamily="34" charset="0"/>
            </a:endParaRPr>
          </a:p>
        </p:txBody>
      </p:sp>
      <p:sp>
        <p:nvSpPr>
          <p:cNvPr id="113669" name="Content Placeholder 2"/>
          <p:cNvSpPr txBox="1">
            <a:spLocks/>
          </p:cNvSpPr>
          <p:nvPr/>
        </p:nvSpPr>
        <p:spPr bwMode="auto">
          <a:xfrm>
            <a:off x="838200" y="1066800"/>
            <a:ext cx="11026140" cy="5029200"/>
          </a:xfrm>
          <a:prstGeom prst="rect">
            <a:avLst/>
          </a:prstGeom>
          <a:noFill/>
          <a:ln w="9525">
            <a:noFill/>
            <a:miter lim="800000"/>
            <a:headEnd/>
            <a:tailEnd/>
          </a:ln>
        </p:spPr>
        <p:txBody>
          <a:bodyPr/>
          <a:lstStyle/>
          <a:p>
            <a:pPr marL="342900" indent="-342900">
              <a:spcBef>
                <a:spcPct val="20000"/>
              </a:spcBef>
              <a:buFont typeface="Arial" charset="0"/>
              <a:buChar char="•"/>
            </a:pPr>
            <a:r>
              <a:rPr lang="en-US" sz="2800" dirty="0" smtClean="0">
                <a:cs typeface="Arial" charset="0"/>
              </a:rPr>
              <a:t>In context of disruptions in the region, in 1987 Palestinians showed frustration </a:t>
            </a:r>
            <a:r>
              <a:rPr lang="en-US" sz="2800" dirty="0">
                <a:cs typeface="Arial" charset="0"/>
              </a:rPr>
              <a:t>with their living conditions and lack of </a:t>
            </a:r>
            <a:r>
              <a:rPr lang="en-US" sz="2800" dirty="0" smtClean="0">
                <a:cs typeface="Arial" charset="0"/>
              </a:rPr>
              <a:t>progress towards an independent state and/or integration in the state of Israel. </a:t>
            </a:r>
            <a:endParaRPr lang="en-US" sz="2800" dirty="0">
              <a:cs typeface="Arial" charset="0"/>
            </a:endParaRPr>
          </a:p>
          <a:p>
            <a:pPr marL="342900" lvl="1" indent="-342900">
              <a:spcBef>
                <a:spcPct val="20000"/>
              </a:spcBef>
              <a:buFont typeface="Arial" charset="0"/>
              <a:buChar char="•"/>
            </a:pPr>
            <a:r>
              <a:rPr lang="en-US" sz="2800" dirty="0" smtClean="0">
                <a:cs typeface="Arial" charset="0"/>
              </a:rPr>
              <a:t>Palestinian Liberation Organization shifted </a:t>
            </a:r>
            <a:r>
              <a:rPr lang="en-US" sz="2800" dirty="0">
                <a:cs typeface="Arial" charset="0"/>
              </a:rPr>
              <a:t>away from political </a:t>
            </a:r>
            <a:r>
              <a:rPr lang="en-US" sz="2800" dirty="0" smtClean="0">
                <a:cs typeface="Arial" charset="0"/>
              </a:rPr>
              <a:t>moderation. </a:t>
            </a:r>
            <a:endParaRPr lang="en-US" sz="2800" dirty="0">
              <a:cs typeface="Arial" charset="0"/>
            </a:endParaRPr>
          </a:p>
          <a:p>
            <a:pPr marL="342900" lvl="1" indent="-342900">
              <a:spcBef>
                <a:spcPct val="20000"/>
              </a:spcBef>
              <a:buFont typeface="Arial" charset="0"/>
              <a:buChar char="•"/>
            </a:pPr>
            <a:r>
              <a:rPr lang="en-US" sz="2800" dirty="0">
                <a:cs typeface="Arial" charset="0"/>
              </a:rPr>
              <a:t>Palestinian demonstrations, strikes, boycotts, rock </a:t>
            </a:r>
            <a:r>
              <a:rPr lang="en-US" sz="2800" dirty="0" smtClean="0">
                <a:cs typeface="Arial" charset="0"/>
              </a:rPr>
              <a:t>throwing, and </a:t>
            </a:r>
            <a:r>
              <a:rPr lang="en-US" sz="2800" dirty="0">
                <a:cs typeface="Arial" charset="0"/>
              </a:rPr>
              <a:t>gasoline bombs. </a:t>
            </a:r>
          </a:p>
          <a:p>
            <a:pPr marL="342900" indent="-342900">
              <a:spcBef>
                <a:spcPct val="20000"/>
              </a:spcBef>
              <a:buFont typeface="Arial" charset="0"/>
              <a:buChar char="•"/>
            </a:pPr>
            <a:r>
              <a:rPr lang="en-US" sz="2800" dirty="0">
                <a:cs typeface="Arial" charset="0"/>
              </a:rPr>
              <a:t>Thousands of protesters marched in </a:t>
            </a:r>
            <a:r>
              <a:rPr lang="en-US" sz="2800" dirty="0" err="1">
                <a:cs typeface="Arial" charset="0"/>
              </a:rPr>
              <a:t>Jabiliya</a:t>
            </a:r>
            <a:r>
              <a:rPr lang="en-US" sz="2800" dirty="0">
                <a:cs typeface="Arial" charset="0"/>
              </a:rPr>
              <a:t>, a Palestinian refugee camp in the Gaza Strip, to protest the Israeli killing of four </a:t>
            </a:r>
            <a:r>
              <a:rPr lang="en-US" sz="2800" dirty="0" smtClean="0">
                <a:cs typeface="Arial" charset="0"/>
              </a:rPr>
              <a:t>Palestinians</a:t>
            </a:r>
          </a:p>
          <a:p>
            <a:pPr marL="800100" lvl="1" indent="-342900">
              <a:spcBef>
                <a:spcPct val="20000"/>
              </a:spcBef>
              <a:buFont typeface="Arial" charset="0"/>
              <a:buChar char="•"/>
            </a:pPr>
            <a:r>
              <a:rPr lang="en-US" sz="2800" dirty="0" smtClean="0">
                <a:cs typeface="Arial" charset="0"/>
              </a:rPr>
              <a:t>Within </a:t>
            </a:r>
            <a:r>
              <a:rPr lang="en-US" sz="2800" dirty="0">
                <a:cs typeface="Arial" charset="0"/>
              </a:rPr>
              <a:t>days </a:t>
            </a:r>
            <a:r>
              <a:rPr lang="en-US" sz="2800" dirty="0" smtClean="0">
                <a:cs typeface="Arial" charset="0"/>
              </a:rPr>
              <a:t>it </a:t>
            </a:r>
            <a:r>
              <a:rPr lang="en-US" sz="2800" dirty="0">
                <a:cs typeface="Arial" charset="0"/>
              </a:rPr>
              <a:t>spread </a:t>
            </a:r>
            <a:r>
              <a:rPr lang="en-US" sz="2800" dirty="0" smtClean="0">
                <a:cs typeface="Arial" charset="0"/>
              </a:rPr>
              <a:t>through </a:t>
            </a:r>
            <a:r>
              <a:rPr lang="en-US" sz="2800" dirty="0">
                <a:cs typeface="Arial" charset="0"/>
              </a:rPr>
              <a:t>the Occupied </a:t>
            </a:r>
            <a:r>
              <a:rPr lang="en-US" sz="2800" dirty="0" smtClean="0">
                <a:cs typeface="Arial" charset="0"/>
              </a:rPr>
              <a:t>Territories</a:t>
            </a:r>
            <a:endParaRPr lang="en-US" sz="2800" dirty="0">
              <a:cs typeface="Arial" charset="0"/>
            </a:endParaRPr>
          </a:p>
        </p:txBody>
      </p:sp>
    </p:spTree>
    <p:extLst>
      <p:ext uri="{BB962C8B-B14F-4D97-AF65-F5344CB8AC3E}">
        <p14:creationId xmlns:p14="http://schemas.microsoft.com/office/powerpoint/2010/main" val="141067310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Reagan Foreign Policies: Israeli-Palestinian Crisis</a:t>
            </a:r>
            <a:r>
              <a:rPr lang="en-US" b="1" dirty="0" smtClean="0">
                <a:latin typeface="Arial" pitchFamily="34" charset="0"/>
                <a:cs typeface="Arial" pitchFamily="34" charset="0"/>
              </a:rPr>
              <a:t/>
            </a:r>
            <a:br>
              <a:rPr lang="en-US" b="1" dirty="0" smtClean="0">
                <a:latin typeface="Arial" pitchFamily="34" charset="0"/>
                <a:cs typeface="Arial" pitchFamily="34" charset="0"/>
              </a:rPr>
            </a:br>
            <a:endParaRPr lang="en-US" dirty="0"/>
          </a:p>
        </p:txBody>
      </p:sp>
      <p:sp>
        <p:nvSpPr>
          <p:cNvPr id="3" name="Content Placeholder 2"/>
          <p:cNvSpPr>
            <a:spLocks noGrp="1"/>
          </p:cNvSpPr>
          <p:nvPr>
            <p:ph idx="1"/>
          </p:nvPr>
        </p:nvSpPr>
        <p:spPr/>
        <p:txBody>
          <a:bodyPr>
            <a:normAutofit/>
          </a:bodyPr>
          <a:lstStyle/>
          <a:p>
            <a:pPr marL="342900" indent="-342900">
              <a:spcBef>
                <a:spcPct val="20000"/>
              </a:spcBef>
              <a:buFont typeface="Arial" charset="0"/>
              <a:buChar char="•"/>
            </a:pPr>
            <a:r>
              <a:rPr lang="en-US" sz="3200" dirty="0" smtClean="0">
                <a:cs typeface="Arial" charset="0"/>
              </a:rPr>
              <a:t>400+ Israelis killed </a:t>
            </a:r>
          </a:p>
          <a:p>
            <a:pPr marL="342900" indent="-342900">
              <a:spcBef>
                <a:spcPct val="20000"/>
              </a:spcBef>
              <a:buFont typeface="Arial" charset="0"/>
              <a:buChar char="•"/>
            </a:pPr>
            <a:r>
              <a:rPr lang="en-US" sz="3200" dirty="0" smtClean="0">
                <a:cs typeface="Arial" charset="0"/>
              </a:rPr>
              <a:t>1500+ Palestinians killed, some a result of Palestinian in-fighting</a:t>
            </a:r>
          </a:p>
          <a:p>
            <a:pPr marL="342900" indent="-342900">
              <a:spcBef>
                <a:spcPct val="20000"/>
              </a:spcBef>
              <a:buFont typeface="Arial" charset="0"/>
              <a:buChar char="•"/>
            </a:pPr>
            <a:r>
              <a:rPr lang="en-US" sz="3200" dirty="0" smtClean="0">
                <a:cs typeface="Arial" charset="0"/>
              </a:rPr>
              <a:t>US criticized for not stopping Israel</a:t>
            </a:r>
          </a:p>
          <a:p>
            <a:pPr marL="342900" indent="-342900">
              <a:spcBef>
                <a:spcPct val="20000"/>
              </a:spcBef>
              <a:buFont typeface="Arial" charset="0"/>
              <a:buChar char="•"/>
            </a:pPr>
            <a:r>
              <a:rPr lang="en-US" sz="3200" dirty="0" smtClean="0">
                <a:cs typeface="Arial" charset="0"/>
              </a:rPr>
              <a:t>First Intifada officially ended with 1993 Oslo Accords </a:t>
            </a:r>
          </a:p>
          <a:p>
            <a:endParaRPr lang="en-US" sz="3200" dirty="0"/>
          </a:p>
        </p:txBody>
      </p:sp>
    </p:spTree>
    <p:extLst>
      <p:ext uri="{BB962C8B-B14F-4D97-AF65-F5344CB8AC3E}">
        <p14:creationId xmlns:p14="http://schemas.microsoft.com/office/powerpoint/2010/main" val="60816002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 Foreign Policies: South Africa</a:t>
            </a:r>
            <a:endParaRPr lang="en-US" dirty="0"/>
          </a:p>
        </p:txBody>
      </p:sp>
      <p:sp>
        <p:nvSpPr>
          <p:cNvPr id="3" name="Content Placeholder 2"/>
          <p:cNvSpPr>
            <a:spLocks noGrp="1"/>
          </p:cNvSpPr>
          <p:nvPr>
            <p:ph idx="1"/>
          </p:nvPr>
        </p:nvSpPr>
        <p:spPr/>
        <p:txBody>
          <a:bodyPr>
            <a:normAutofit/>
          </a:bodyPr>
          <a:lstStyle/>
          <a:p>
            <a:r>
              <a:rPr lang="en-US" sz="2200" dirty="0" smtClean="0"/>
              <a:t>Old Allies: WWII, Korea, Vietnam, “Five Eyes”</a:t>
            </a:r>
          </a:p>
          <a:p>
            <a:r>
              <a:rPr lang="en-US" sz="2200" dirty="0" err="1" smtClean="0"/>
              <a:t>Uni</a:t>
            </a:r>
            <a:r>
              <a:rPr lang="en-US" sz="2200" dirty="0" smtClean="0"/>
              <a:t> students since the 1970’s, esp. at Cal, protested to get university trustees to divest SA holdings. </a:t>
            </a:r>
          </a:p>
          <a:p>
            <a:r>
              <a:rPr lang="en-US" sz="2200" dirty="0" smtClean="0"/>
              <a:t>Pivoting on Carter’s sanctions, Reagan supported Apartheid government under </a:t>
            </a:r>
            <a:r>
              <a:rPr lang="en-US" sz="2200" dirty="0"/>
              <a:t>the guise of the policy </a:t>
            </a:r>
            <a:r>
              <a:rPr lang="en-US" sz="2200" dirty="0" smtClean="0"/>
              <a:t>of “</a:t>
            </a:r>
            <a:r>
              <a:rPr lang="en-US" sz="2200" b="1" dirty="0" smtClean="0"/>
              <a:t>constructive engagement” </a:t>
            </a:r>
            <a:r>
              <a:rPr lang="en-US" sz="2200" dirty="0" smtClean="0"/>
              <a:t> – engaging the moderates in the SA </a:t>
            </a:r>
            <a:r>
              <a:rPr lang="en-US" sz="2200" dirty="0" err="1" smtClean="0"/>
              <a:t>gov</a:t>
            </a:r>
            <a:r>
              <a:rPr lang="en-US" sz="2200" dirty="0" smtClean="0"/>
              <a:t>, promoting gradual change. NOT imposing rapid change, which might alienate them. </a:t>
            </a:r>
          </a:p>
          <a:p>
            <a:pPr lvl="1"/>
            <a:r>
              <a:rPr lang="en-US" sz="2200" dirty="0" smtClean="0"/>
              <a:t>Reagan saw the ANC as potentially pro-Communist. </a:t>
            </a:r>
          </a:p>
          <a:p>
            <a:pPr lvl="1"/>
            <a:r>
              <a:rPr lang="en-US" sz="2200" dirty="0" smtClean="0"/>
              <a:t>He called the </a:t>
            </a:r>
            <a:r>
              <a:rPr lang="en-US" sz="2200" dirty="0"/>
              <a:t>ANC </a:t>
            </a:r>
            <a:r>
              <a:rPr lang="en-US" sz="2200" dirty="0" smtClean="0"/>
              <a:t>terrorists. </a:t>
            </a:r>
          </a:p>
          <a:p>
            <a:r>
              <a:rPr lang="en-US" sz="2200" dirty="0" smtClean="0"/>
              <a:t>1986 - </a:t>
            </a:r>
            <a:r>
              <a:rPr lang="en-US" sz="2200" b="1" dirty="0" smtClean="0"/>
              <a:t>Comprehensive </a:t>
            </a:r>
            <a:r>
              <a:rPr lang="en-US" sz="2200" b="1" dirty="0"/>
              <a:t>Anti-Apartheid </a:t>
            </a:r>
            <a:r>
              <a:rPr lang="en-US" sz="2200" b="1" dirty="0" smtClean="0"/>
              <a:t>Act </a:t>
            </a:r>
            <a:r>
              <a:rPr lang="en-US" sz="2200" dirty="0" smtClean="0"/>
              <a:t>to support SA corporations </a:t>
            </a:r>
            <a:r>
              <a:rPr lang="en-US" sz="2200" dirty="0"/>
              <a:t>that employed </a:t>
            </a:r>
            <a:r>
              <a:rPr lang="en-US" sz="2200" dirty="0" smtClean="0"/>
              <a:t>Blacks and impose sanction on Apartheid SA </a:t>
            </a:r>
            <a:r>
              <a:rPr lang="en-US" sz="2200" dirty="0" err="1" smtClean="0"/>
              <a:t>gov</a:t>
            </a:r>
            <a:endParaRPr lang="en-US" sz="2200" dirty="0" smtClean="0"/>
          </a:p>
          <a:p>
            <a:pPr lvl="1"/>
            <a:r>
              <a:rPr lang="en-US" sz="2200" dirty="0" smtClean="0"/>
              <a:t>Reagan vetoed, saying it was “economic warfare”. Overridden. </a:t>
            </a:r>
            <a:endParaRPr lang="en-US" sz="2200" dirty="0"/>
          </a:p>
          <a:p>
            <a:endParaRPr lang="en-US" sz="2200" dirty="0"/>
          </a:p>
        </p:txBody>
      </p:sp>
    </p:spTree>
    <p:extLst>
      <p:ext uri="{BB962C8B-B14F-4D97-AF65-F5344CB8AC3E}">
        <p14:creationId xmlns:p14="http://schemas.microsoft.com/office/powerpoint/2010/main" val="137779008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 Foreign Policies: The Cold War</a:t>
            </a:r>
            <a:endParaRPr lang="en-US" dirty="0"/>
          </a:p>
        </p:txBody>
      </p:sp>
      <p:pic>
        <p:nvPicPr>
          <p:cNvPr id="4" name="Content Placeholder 3"/>
          <p:cNvPicPr>
            <a:picLocks noGrp="1" noChangeAspect="1"/>
          </p:cNvPicPr>
          <p:nvPr>
            <p:ph idx="1"/>
          </p:nvPr>
        </p:nvPicPr>
        <p:blipFill rotWithShape="1">
          <a:blip r:embed="rId2"/>
          <a:srcRect b="6514"/>
          <a:stretch/>
        </p:blipFill>
        <p:spPr>
          <a:xfrm>
            <a:off x="457201" y="1579989"/>
            <a:ext cx="6863832" cy="4504050"/>
          </a:xfrm>
          <a:prstGeom prst="rect">
            <a:avLst/>
          </a:prstGeom>
        </p:spPr>
      </p:pic>
      <p:pic>
        <p:nvPicPr>
          <p:cNvPr id="5" name="Picture 4"/>
          <p:cNvPicPr>
            <a:picLocks noChangeAspect="1"/>
          </p:cNvPicPr>
          <p:nvPr/>
        </p:nvPicPr>
        <p:blipFill rotWithShape="1">
          <a:blip r:embed="rId3"/>
          <a:srcRect b="9089"/>
          <a:stretch/>
        </p:blipFill>
        <p:spPr>
          <a:xfrm>
            <a:off x="9633397" y="3832014"/>
            <a:ext cx="2053526" cy="2676603"/>
          </a:xfrm>
          <a:prstGeom prst="rect">
            <a:avLst/>
          </a:prstGeom>
        </p:spPr>
      </p:pic>
      <p:pic>
        <p:nvPicPr>
          <p:cNvPr id="3" name="Picture 2"/>
          <p:cNvPicPr>
            <a:picLocks noChangeAspect="1"/>
          </p:cNvPicPr>
          <p:nvPr/>
        </p:nvPicPr>
        <p:blipFill>
          <a:blip r:embed="rId4"/>
          <a:stretch>
            <a:fillRect/>
          </a:stretch>
        </p:blipFill>
        <p:spPr>
          <a:xfrm>
            <a:off x="7474336" y="1680404"/>
            <a:ext cx="2005758" cy="2645893"/>
          </a:xfrm>
          <a:prstGeom prst="rect">
            <a:avLst/>
          </a:prstGeom>
        </p:spPr>
      </p:pic>
    </p:spTree>
    <p:extLst>
      <p:ext uri="{BB962C8B-B14F-4D97-AF65-F5344CB8AC3E}">
        <p14:creationId xmlns:p14="http://schemas.microsoft.com/office/powerpoint/2010/main" val="32979673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 Foreign Policies: Cold War Arms Race</a:t>
            </a:r>
            <a:endParaRPr lang="en-US" dirty="0"/>
          </a:p>
        </p:txBody>
      </p:sp>
      <p:sp>
        <p:nvSpPr>
          <p:cNvPr id="3" name="Content Placeholder 2"/>
          <p:cNvSpPr>
            <a:spLocks noGrp="1"/>
          </p:cNvSpPr>
          <p:nvPr>
            <p:ph idx="1"/>
          </p:nvPr>
        </p:nvSpPr>
        <p:spPr/>
        <p:txBody>
          <a:bodyPr>
            <a:normAutofit fontScale="85000" lnSpcReduction="20000"/>
          </a:bodyPr>
          <a:lstStyle/>
          <a:p>
            <a:r>
              <a:rPr lang="en-US" b="1" dirty="0" smtClean="0"/>
              <a:t>“Peace Through Strength”</a:t>
            </a:r>
          </a:p>
          <a:p>
            <a:r>
              <a:rPr lang="en-US" b="1" dirty="0" smtClean="0"/>
              <a:t>“Evil </a:t>
            </a:r>
            <a:r>
              <a:rPr lang="en-US" b="1" dirty="0"/>
              <a:t>Empire” </a:t>
            </a:r>
            <a:r>
              <a:rPr lang="en-US" b="1" dirty="0" smtClean="0"/>
              <a:t>Speech</a:t>
            </a:r>
            <a:r>
              <a:rPr lang="en-US" dirty="0" smtClean="0"/>
              <a:t>: Reagan </a:t>
            </a:r>
            <a:r>
              <a:rPr lang="en-US" dirty="0"/>
              <a:t>called the USSR </a:t>
            </a:r>
            <a:r>
              <a:rPr lang="en-US" dirty="0" smtClean="0"/>
              <a:t>the “</a:t>
            </a:r>
            <a:r>
              <a:rPr lang="en-US" dirty="0"/>
              <a:t>focus of evil in the modern world” which justified his military build-up </a:t>
            </a:r>
            <a:endParaRPr lang="en-US" dirty="0" smtClean="0"/>
          </a:p>
          <a:p>
            <a:r>
              <a:rPr lang="en-US" b="1" dirty="0" smtClean="0"/>
              <a:t>Mutual </a:t>
            </a:r>
            <a:r>
              <a:rPr lang="en-US" b="1" dirty="0"/>
              <a:t>Assured Destruction (MAD)</a:t>
            </a:r>
            <a:r>
              <a:rPr lang="en-US" dirty="0"/>
              <a:t> </a:t>
            </a:r>
            <a:r>
              <a:rPr lang="en-US" dirty="0" smtClean="0"/>
              <a:t>assured “balance </a:t>
            </a:r>
            <a:r>
              <a:rPr lang="en-US" dirty="0"/>
              <a:t>of “terror” for 4</a:t>
            </a:r>
            <a:r>
              <a:rPr lang="en-US" dirty="0" smtClean="0"/>
              <a:t> </a:t>
            </a:r>
            <a:r>
              <a:rPr lang="en-US" dirty="0"/>
              <a:t>decades </a:t>
            </a:r>
            <a:endParaRPr lang="en-US" sz="3200" dirty="0"/>
          </a:p>
          <a:p>
            <a:r>
              <a:rPr lang="en-US" b="1" dirty="0" smtClean="0"/>
              <a:t>SALT I and II </a:t>
            </a:r>
            <a:r>
              <a:rPr lang="en-US" dirty="0" smtClean="0"/>
              <a:t>failed</a:t>
            </a:r>
            <a:endParaRPr lang="en-US" sz="3200" dirty="0" smtClean="0"/>
          </a:p>
          <a:p>
            <a:r>
              <a:rPr lang="en-US" b="1" dirty="0" smtClean="0"/>
              <a:t>Nuclear </a:t>
            </a:r>
            <a:r>
              <a:rPr lang="en-US" b="1" dirty="0"/>
              <a:t>Utilization Theory (NUTs)</a:t>
            </a:r>
            <a:r>
              <a:rPr lang="en-US" dirty="0"/>
              <a:t> advocated the </a:t>
            </a:r>
            <a:r>
              <a:rPr lang="en-US" i="1" dirty="0"/>
              <a:t>winning</a:t>
            </a:r>
            <a:r>
              <a:rPr lang="en-US" dirty="0"/>
              <a:t> of a nuclear war. </a:t>
            </a:r>
            <a:endParaRPr lang="en-US" dirty="0" smtClean="0"/>
          </a:p>
          <a:p>
            <a:r>
              <a:rPr lang="en-US" b="1" dirty="0" smtClean="0"/>
              <a:t>Intermediate Range Nuclear Force (INF) Treaty, </a:t>
            </a:r>
            <a:r>
              <a:rPr lang="en-US" dirty="0" smtClean="0"/>
              <a:t>1987 </a:t>
            </a:r>
          </a:p>
          <a:p>
            <a:pPr lvl="1"/>
            <a:r>
              <a:rPr lang="en-US" dirty="0" smtClean="0"/>
              <a:t>All </a:t>
            </a:r>
            <a:r>
              <a:rPr lang="en-US" dirty="0"/>
              <a:t>intermediate-range nuclear missiles from Europe banned.</a:t>
            </a:r>
            <a:endParaRPr lang="en-US" sz="2200" dirty="0"/>
          </a:p>
          <a:p>
            <a:pPr lvl="1"/>
            <a:r>
              <a:rPr lang="en-US" dirty="0"/>
              <a:t>Reagan &amp; Gorbachev: “Nuclear war cannot be won and must never be fought”</a:t>
            </a:r>
            <a:endParaRPr lang="en-US" sz="2600" dirty="0"/>
          </a:p>
          <a:p>
            <a:r>
              <a:rPr lang="en-US" b="1" dirty="0"/>
              <a:t>Strategic Defense Initiative (SDI)</a:t>
            </a:r>
            <a:r>
              <a:rPr lang="en-US" dirty="0"/>
              <a:t> or </a:t>
            </a:r>
            <a:r>
              <a:rPr lang="en-US" b="1" dirty="0"/>
              <a:t>“Star Wars”</a:t>
            </a:r>
            <a:endParaRPr lang="en-US" sz="3200" dirty="0"/>
          </a:p>
          <a:p>
            <a:pPr lvl="1"/>
            <a:r>
              <a:rPr lang="en-US" dirty="0" smtClean="0"/>
              <a:t>Challenger </a:t>
            </a:r>
            <a:r>
              <a:rPr lang="en-US" dirty="0"/>
              <a:t>explosion </a:t>
            </a:r>
            <a:r>
              <a:rPr lang="en-US" dirty="0" smtClean="0"/>
              <a:t>damaged </a:t>
            </a:r>
            <a:r>
              <a:rPr lang="en-US" dirty="0"/>
              <a:t>NASA’s credibility and reinforced doubts about Star </a:t>
            </a:r>
            <a:r>
              <a:rPr lang="en-US" dirty="0" smtClean="0"/>
              <a:t>Wars</a:t>
            </a:r>
          </a:p>
          <a:p>
            <a:pPr lvl="1"/>
            <a:r>
              <a:rPr lang="en-US" dirty="0" smtClean="0"/>
              <a:t>Chernobyl forced some to rethink nuclear altogether </a:t>
            </a:r>
            <a:endParaRPr lang="en-US" dirty="0"/>
          </a:p>
          <a:p>
            <a:endParaRPr lang="en-US" dirty="0"/>
          </a:p>
        </p:txBody>
      </p:sp>
    </p:spTree>
    <p:extLst>
      <p:ext uri="{BB962C8B-B14F-4D97-AF65-F5344CB8AC3E}">
        <p14:creationId xmlns:p14="http://schemas.microsoft.com/office/powerpoint/2010/main" val="315163912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Reagan Foreign Policies: The Cold War</a:t>
            </a:r>
            <a:endParaRPr lang="en-US" dirty="0"/>
          </a:p>
        </p:txBody>
      </p:sp>
      <p:sp>
        <p:nvSpPr>
          <p:cNvPr id="3" name="Content Placeholder 2"/>
          <p:cNvSpPr>
            <a:spLocks noGrp="1"/>
          </p:cNvSpPr>
          <p:nvPr>
            <p:ph idx="1"/>
          </p:nvPr>
        </p:nvSpPr>
        <p:spPr/>
        <p:txBody>
          <a:bodyPr>
            <a:normAutofit lnSpcReduction="10000"/>
          </a:bodyPr>
          <a:lstStyle/>
          <a:p>
            <a:r>
              <a:rPr lang="en-US" sz="3200" b="1" dirty="0" smtClean="0"/>
              <a:t>Operation Cyclone: </a:t>
            </a:r>
            <a:r>
              <a:rPr lang="en-US" sz="3200" dirty="0" smtClean="0"/>
              <a:t>Funded bin Laden’s Mujahedeen vs. USSR invasion of Afghanistan</a:t>
            </a:r>
          </a:p>
          <a:p>
            <a:r>
              <a:rPr lang="en-US" sz="3200" dirty="0" smtClean="0"/>
              <a:t>Gorbachev: </a:t>
            </a:r>
            <a:r>
              <a:rPr lang="en-US" sz="3200" b="1" i="1" dirty="0" smtClean="0"/>
              <a:t>perestroika</a:t>
            </a:r>
            <a:r>
              <a:rPr lang="en-US" sz="3200" dirty="0" smtClean="0"/>
              <a:t> </a:t>
            </a:r>
            <a:r>
              <a:rPr lang="en-US" sz="3200" dirty="0"/>
              <a:t>(“restructuring</a:t>
            </a:r>
            <a:r>
              <a:rPr lang="en-US" sz="3200" dirty="0" smtClean="0"/>
              <a:t>”); </a:t>
            </a:r>
            <a:r>
              <a:rPr lang="en-US" sz="3200" b="1" i="1" dirty="0" smtClean="0"/>
              <a:t>glasnost</a:t>
            </a:r>
            <a:r>
              <a:rPr lang="en-US" sz="3200" i="1" dirty="0" smtClean="0"/>
              <a:t> </a:t>
            </a:r>
            <a:r>
              <a:rPr lang="en-US" sz="3200" dirty="0"/>
              <a:t>(“openness”) </a:t>
            </a:r>
            <a:endParaRPr lang="en-US" sz="3200" dirty="0" smtClean="0"/>
          </a:p>
          <a:p>
            <a:r>
              <a:rPr lang="en-US" sz="3200" dirty="0" smtClean="0"/>
              <a:t>1989  - Poland</a:t>
            </a:r>
            <a:r>
              <a:rPr lang="en-US" sz="3200" dirty="0"/>
              <a:t>, Germany, Czech, Romania…</a:t>
            </a:r>
          </a:p>
          <a:p>
            <a:r>
              <a:rPr lang="en-US" sz="3200" dirty="0" smtClean="0"/>
              <a:t>25 Dec 1991 - </a:t>
            </a:r>
            <a:r>
              <a:rPr lang="en-US" sz="3200" b="1" dirty="0" smtClean="0"/>
              <a:t>Fall </a:t>
            </a:r>
            <a:r>
              <a:rPr lang="en-US" sz="3200" b="1" dirty="0"/>
              <a:t>of the Soviet Union</a:t>
            </a:r>
            <a:r>
              <a:rPr lang="en-US" sz="3200" dirty="0"/>
              <a:t> </a:t>
            </a:r>
            <a:r>
              <a:rPr lang="en-US" sz="3200" dirty="0" smtClean="0"/>
              <a:t>- end </a:t>
            </a:r>
            <a:r>
              <a:rPr lang="en-US" sz="3200" dirty="0"/>
              <a:t>of Cold </a:t>
            </a:r>
            <a:r>
              <a:rPr lang="en-US" sz="3200" dirty="0" smtClean="0"/>
              <a:t>War. </a:t>
            </a:r>
          </a:p>
          <a:p>
            <a:r>
              <a:rPr lang="en-US" sz="3200" dirty="0" smtClean="0"/>
              <a:t>Communism </a:t>
            </a:r>
            <a:r>
              <a:rPr lang="en-US" sz="3200" dirty="0"/>
              <a:t>in China, Cuba, North </a:t>
            </a:r>
            <a:r>
              <a:rPr lang="en-US" sz="3200" dirty="0" smtClean="0"/>
              <a:t>Korea </a:t>
            </a:r>
            <a:endParaRPr lang="en-US" sz="3200" dirty="0"/>
          </a:p>
          <a:p>
            <a:r>
              <a:rPr lang="en-US" sz="3200" dirty="0"/>
              <a:t>U.S. is the </a:t>
            </a:r>
            <a:r>
              <a:rPr lang="en-US" sz="3200" dirty="0" smtClean="0"/>
              <a:t>last </a:t>
            </a:r>
            <a:r>
              <a:rPr lang="en-US" sz="3200" dirty="0"/>
              <a:t>remaining </a:t>
            </a:r>
            <a:r>
              <a:rPr lang="en-US" sz="3200" dirty="0" smtClean="0"/>
              <a:t>Superpower</a:t>
            </a:r>
          </a:p>
          <a:p>
            <a:pPr lvl="1"/>
            <a:r>
              <a:rPr lang="en-US" sz="3200" dirty="0" smtClean="0"/>
              <a:t>1991 </a:t>
            </a:r>
            <a:r>
              <a:rPr lang="en-US" sz="3200" smtClean="0"/>
              <a:t>- </a:t>
            </a:r>
            <a:r>
              <a:rPr lang="en-US" sz="3200" b="1" smtClean="0"/>
              <a:t>Defense </a:t>
            </a:r>
            <a:r>
              <a:rPr lang="en-US" sz="3200" b="1" dirty="0" smtClean="0"/>
              <a:t>Planning and Guidance Initiative</a:t>
            </a:r>
            <a:endParaRPr lang="en-US" sz="3200" b="1" dirty="0"/>
          </a:p>
          <a:p>
            <a:endParaRPr lang="en-US" sz="3200" dirty="0"/>
          </a:p>
        </p:txBody>
      </p:sp>
    </p:spTree>
    <p:extLst>
      <p:ext uri="{BB962C8B-B14F-4D97-AF65-F5344CB8AC3E}">
        <p14:creationId xmlns:p14="http://schemas.microsoft.com/office/powerpoint/2010/main" val="400688112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1358502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524000" y="0"/>
            <a:ext cx="9144000" cy="685800"/>
          </a:xfrm>
        </p:spPr>
        <p:txBody>
          <a:bodyPr>
            <a:normAutofit/>
          </a:bodyPr>
          <a:lstStyle/>
          <a:p>
            <a:pPr>
              <a:defRPr/>
            </a:pPr>
            <a:endParaRPr lang="en-US" sz="2400" dirty="0"/>
          </a:p>
        </p:txBody>
      </p:sp>
      <p:sp>
        <p:nvSpPr>
          <p:cNvPr id="7" name="Text Placeholder 6"/>
          <p:cNvSpPr>
            <a:spLocks noGrp="1"/>
          </p:cNvSpPr>
          <p:nvPr>
            <p:ph type="body" idx="1"/>
          </p:nvPr>
        </p:nvSpPr>
        <p:spPr>
          <a:xfrm>
            <a:off x="963905" y="685800"/>
            <a:ext cx="4498975" cy="533400"/>
          </a:xfrm>
        </p:spPr>
        <p:txBody>
          <a:bodyPr/>
          <a:lstStyle/>
          <a:p>
            <a:pPr>
              <a:buFont typeface="Wingdings 3" charset="2"/>
              <a:buNone/>
              <a:defRPr/>
            </a:pPr>
            <a:r>
              <a:rPr lang="en-US" sz="1600" dirty="0"/>
              <a:t>Jimmy Carter – </a:t>
            </a:r>
            <a:r>
              <a:rPr lang="en-US" sz="1600" i="1" dirty="0"/>
              <a:t>“Crisis of Confidence Speech”</a:t>
            </a:r>
            <a:r>
              <a:rPr lang="en-US" sz="1600" dirty="0"/>
              <a:t> (1979)</a:t>
            </a:r>
          </a:p>
        </p:txBody>
      </p:sp>
      <p:sp>
        <p:nvSpPr>
          <p:cNvPr id="8" name="Content Placeholder 7"/>
          <p:cNvSpPr>
            <a:spLocks noGrp="1"/>
          </p:cNvSpPr>
          <p:nvPr>
            <p:ph sz="half" idx="2"/>
          </p:nvPr>
        </p:nvSpPr>
        <p:spPr>
          <a:xfrm>
            <a:off x="267286" y="1219200"/>
            <a:ext cx="5892214" cy="5638800"/>
          </a:xfrm>
        </p:spPr>
        <p:txBody>
          <a:bodyPr>
            <a:normAutofit/>
          </a:bodyPr>
          <a:lstStyle/>
          <a:p>
            <a:pPr marL="0" indent="0">
              <a:buNone/>
              <a:defRPr/>
            </a:pPr>
            <a:r>
              <a:rPr lang="en-US" sz="1800" dirty="0"/>
              <a:t>The threat is nearly invisible in ordinary ways. It is a crisis of confidence. It is a crisis that strikes at the very heart and soul and spirit of our national will. We can see this crisis in the growing doubt about the meaning of our own lives and in the loss of a unity of purpose. The erosion of our confidence in the future is threatening to destroy the social and the political fabric of America</a:t>
            </a:r>
            <a:r>
              <a:rPr lang="is-IS" sz="1800" dirty="0"/>
              <a:t>… We are at a turning point in our history. There are two paths to choose. One is a path I’ve warned about tonight, the path that leads to fragmentation and self-interest. Down that road lies a mistaken idea of freedom, the right to grasp for ourselves some advantage over others. That path would be one of constant conflict between narrow interests ending in chaos and immobility, It is a certain route to failure. All the traditions of our past, all the lesson of our heritage, all the promises of our future point to another path, the path of common purpose and the restoration of American values. That path leads to true freedom for our Nation and ourselves. We can take the first steps down that path as we begin to solve our energy problem. Energy will be the immediate test of our ability to unite this Nation and it can also be the standard around which we rally.</a:t>
            </a:r>
            <a:endParaRPr lang="en-US" sz="1800" dirty="0"/>
          </a:p>
        </p:txBody>
      </p:sp>
      <p:sp>
        <p:nvSpPr>
          <p:cNvPr id="9" name="Text Placeholder 8"/>
          <p:cNvSpPr>
            <a:spLocks noGrp="1"/>
          </p:cNvSpPr>
          <p:nvPr>
            <p:ph type="body" sz="quarter" idx="3"/>
          </p:nvPr>
        </p:nvSpPr>
        <p:spPr>
          <a:xfrm>
            <a:off x="6719595" y="685800"/>
            <a:ext cx="4508500" cy="533400"/>
          </a:xfrm>
        </p:spPr>
        <p:txBody>
          <a:bodyPr/>
          <a:lstStyle/>
          <a:p>
            <a:pPr>
              <a:buFont typeface="Wingdings 3" charset="2"/>
              <a:buNone/>
              <a:defRPr/>
            </a:pPr>
            <a:r>
              <a:rPr lang="en-US" sz="1600" dirty="0"/>
              <a:t>Ronald Reagan – </a:t>
            </a:r>
            <a:r>
              <a:rPr lang="en-US" sz="1600" i="1" dirty="0"/>
              <a:t>“Acceptance Speech at the Republican National Convention”</a:t>
            </a:r>
            <a:r>
              <a:rPr lang="en-US" sz="1600" dirty="0"/>
              <a:t> (1980)</a:t>
            </a:r>
          </a:p>
        </p:txBody>
      </p:sp>
      <p:sp>
        <p:nvSpPr>
          <p:cNvPr id="10" name="Content Placeholder 9"/>
          <p:cNvSpPr>
            <a:spLocks noGrp="1"/>
          </p:cNvSpPr>
          <p:nvPr>
            <p:ph sz="quarter" idx="4"/>
          </p:nvPr>
        </p:nvSpPr>
        <p:spPr>
          <a:xfrm>
            <a:off x="6159499" y="1219200"/>
            <a:ext cx="5769903" cy="5638800"/>
          </a:xfrm>
        </p:spPr>
        <p:txBody>
          <a:bodyPr>
            <a:normAutofit/>
          </a:bodyPr>
          <a:lstStyle/>
          <a:p>
            <a:pPr marL="0" indent="0">
              <a:buNone/>
              <a:defRPr/>
            </a:pPr>
            <a:r>
              <a:rPr lang="en-US" sz="1800" dirty="0"/>
              <a:t>Never before in our history have Americans been called upon to face three grave threats to our very existence, any one of which could destroy us. We face a disintegrating economy, a weakened defense, and an energy policy based on the sharing of scarcity</a:t>
            </a:r>
            <a:r>
              <a:rPr lang="is-IS" sz="1800" dirty="0"/>
              <a:t>… </a:t>
            </a:r>
            <a:r>
              <a:rPr lang="en-US" sz="1800" dirty="0"/>
              <a:t>Tonight, let us dedicate ourselves to renewing the American Compact. I ask you not simply to “Trust me,” but to trust your values – our values – and to hold me responsible for living up to them. I ask you to trust the American spirit which knows no ethnic, religious, social, political, regional, or economic boundaries, the spirit that burned with zeal in the hearts of millions of immigrants from every corner of the earth who came here in search of freedom. Some say that spirit no longer exists. But I have seen it – I have felt it – all across the land, in the big cities, in the small towns, in rural America. The American spirit is still there, ready to blaze into life if you and I are willing to do what has to be done, the practical, down-to-earth things that will stimulate our economy; increase productivity, and put American back to work.</a:t>
            </a:r>
          </a:p>
        </p:txBody>
      </p:sp>
    </p:spTree>
    <p:extLst>
      <p:ext uri="{BB962C8B-B14F-4D97-AF65-F5344CB8AC3E}">
        <p14:creationId xmlns:p14="http://schemas.microsoft.com/office/powerpoint/2010/main" val="3792813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Election of 1980: Results</a:t>
            </a:r>
            <a:endParaRPr lang="en-US" dirty="0"/>
          </a:p>
        </p:txBody>
      </p:sp>
      <p:sp>
        <p:nvSpPr>
          <p:cNvPr id="3" name="Content Placeholder 2"/>
          <p:cNvSpPr>
            <a:spLocks noGrp="1"/>
          </p:cNvSpPr>
          <p:nvPr>
            <p:ph idx="1"/>
          </p:nvPr>
        </p:nvSpPr>
        <p:spPr/>
        <p:txBody>
          <a:bodyPr>
            <a:normAutofit/>
          </a:bodyPr>
          <a:lstStyle/>
          <a:p>
            <a:r>
              <a:rPr lang="en-US" sz="3200" dirty="0"/>
              <a:t>Reagan d. Carter 489 to 49. Reagan won 44 states</a:t>
            </a:r>
          </a:p>
          <a:p>
            <a:r>
              <a:rPr lang="en-US" sz="3200" dirty="0" smtClean="0"/>
              <a:t>Reagan 51%; </a:t>
            </a:r>
            <a:r>
              <a:rPr lang="en-US" sz="3200" dirty="0"/>
              <a:t>Carter 41%; Anderson 7%. </a:t>
            </a:r>
            <a:endParaRPr lang="en-US" sz="3200" dirty="0" smtClean="0"/>
          </a:p>
          <a:p>
            <a:pPr lvl="1"/>
            <a:r>
              <a:rPr lang="en-US" sz="2800" dirty="0" smtClean="0"/>
              <a:t>6</a:t>
            </a:r>
            <a:r>
              <a:rPr lang="en-US" sz="2800" baseline="30000" dirty="0" smtClean="0"/>
              <a:t>th</a:t>
            </a:r>
            <a:r>
              <a:rPr lang="en-US" sz="2800" dirty="0" smtClean="0"/>
              <a:t> best Third Party Result (TR, </a:t>
            </a:r>
            <a:r>
              <a:rPr lang="en-US" sz="2800" dirty="0" err="1" smtClean="0"/>
              <a:t>LaFollete</a:t>
            </a:r>
            <a:r>
              <a:rPr lang="en-US" sz="2800" dirty="0" smtClean="0"/>
              <a:t>, Wallace, Perot twice)</a:t>
            </a:r>
            <a:endParaRPr lang="en-US" sz="2800" dirty="0"/>
          </a:p>
          <a:p>
            <a:r>
              <a:rPr lang="en-US" sz="3200" dirty="0" smtClean="0"/>
              <a:t>House: D – 243; R - 193 (R+34)</a:t>
            </a:r>
          </a:p>
          <a:p>
            <a:r>
              <a:rPr lang="en-US" sz="3200" dirty="0" smtClean="0"/>
              <a:t>Senate: R – 53; D - 46 (R+12) </a:t>
            </a:r>
            <a:endParaRPr lang="en-US" sz="3200" dirty="0"/>
          </a:p>
          <a:p>
            <a:r>
              <a:rPr lang="en-US" sz="3200" dirty="0" smtClean="0"/>
              <a:t>Carter first President to be unseated by voters since Hoover. </a:t>
            </a:r>
          </a:p>
          <a:p>
            <a:r>
              <a:rPr lang="en-US" sz="3200" dirty="0" smtClean="0"/>
              <a:t>Reagan</a:t>
            </a:r>
            <a:r>
              <a:rPr lang="en-US" sz="3200" dirty="0"/>
              <a:t>, </a:t>
            </a:r>
            <a:r>
              <a:rPr lang="en-US" sz="3200" dirty="0" smtClean="0"/>
              <a:t>69</a:t>
            </a:r>
            <a:r>
              <a:rPr lang="en-US" sz="3200" dirty="0"/>
              <a:t>, oldest President </a:t>
            </a:r>
            <a:r>
              <a:rPr lang="en-US" sz="3200" dirty="0" smtClean="0"/>
              <a:t>in USH (Trump 70)</a:t>
            </a:r>
            <a:endParaRPr lang="en-US" sz="3200" dirty="0"/>
          </a:p>
          <a:p>
            <a:endParaRPr lang="en-US" sz="3200" dirty="0"/>
          </a:p>
        </p:txBody>
      </p:sp>
    </p:spTree>
    <p:extLst>
      <p:ext uri="{BB962C8B-B14F-4D97-AF65-F5344CB8AC3E}">
        <p14:creationId xmlns:p14="http://schemas.microsoft.com/office/powerpoint/2010/main" val="14735240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a:stretch>
            <a:fillRect/>
          </a:stretch>
        </p:blipFill>
        <p:spPr>
          <a:xfrm>
            <a:off x="1888056" y="365125"/>
            <a:ext cx="8415887" cy="6058534"/>
          </a:xfrm>
          <a:prstGeom prst="rect">
            <a:avLst/>
          </a:prstGeom>
        </p:spPr>
      </p:pic>
    </p:spTree>
    <p:extLst>
      <p:ext uri="{BB962C8B-B14F-4D97-AF65-F5344CB8AC3E}">
        <p14:creationId xmlns:p14="http://schemas.microsoft.com/office/powerpoint/2010/main" val="7492796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4000">
              <a:schemeClr val="accent4">
                <a:lumMod val="20000"/>
                <a:lumOff val="80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smtClean="0"/>
              <a:t>Election of 1980: Realigning </a:t>
            </a:r>
            <a:endParaRPr lang="en-US" altLang="en-US" b="1" dirty="0" smtClean="0"/>
          </a:p>
        </p:txBody>
      </p:sp>
      <p:sp>
        <p:nvSpPr>
          <p:cNvPr id="14339" name="Rectangle 4"/>
          <p:cNvSpPr>
            <a:spLocks noGrp="1" noChangeArrowheads="1"/>
          </p:cNvSpPr>
          <p:nvPr>
            <p:ph type="body" sz="half" idx="1"/>
          </p:nvPr>
        </p:nvSpPr>
        <p:spPr/>
        <p:txBody>
          <a:bodyPr/>
          <a:lstStyle/>
          <a:p>
            <a:pPr eaLnBrk="1" hangingPunct="1">
              <a:lnSpc>
                <a:spcPct val="90000"/>
              </a:lnSpc>
              <a:buFontTx/>
              <a:buNone/>
            </a:pPr>
            <a:r>
              <a:rPr lang="en-US" altLang="en-US" sz="3200" dirty="0"/>
              <a:t>New Deal Coalition</a:t>
            </a:r>
          </a:p>
          <a:p>
            <a:r>
              <a:rPr lang="en-US" altLang="en-US" sz="2400" dirty="0" smtClean="0"/>
              <a:t>Urban North</a:t>
            </a:r>
          </a:p>
          <a:p>
            <a:pPr eaLnBrk="1" hangingPunct="1">
              <a:lnSpc>
                <a:spcPct val="90000"/>
              </a:lnSpc>
            </a:pPr>
            <a:r>
              <a:rPr lang="en-US" altLang="en-US" sz="2400" dirty="0" smtClean="0"/>
              <a:t>Democratic </a:t>
            </a:r>
            <a:r>
              <a:rPr lang="en-US" altLang="en-US" sz="2400" dirty="0"/>
              <a:t>South</a:t>
            </a:r>
          </a:p>
          <a:p>
            <a:pPr eaLnBrk="1" hangingPunct="1">
              <a:lnSpc>
                <a:spcPct val="90000"/>
              </a:lnSpc>
            </a:pPr>
            <a:r>
              <a:rPr lang="en-US" altLang="en-US" sz="2400" dirty="0"/>
              <a:t>African-Americans</a:t>
            </a:r>
          </a:p>
          <a:p>
            <a:pPr eaLnBrk="1" hangingPunct="1">
              <a:lnSpc>
                <a:spcPct val="90000"/>
              </a:lnSpc>
            </a:pPr>
            <a:r>
              <a:rPr lang="en-US" altLang="en-US" sz="2400" dirty="0"/>
              <a:t>Union members</a:t>
            </a:r>
          </a:p>
          <a:p>
            <a:pPr eaLnBrk="1" hangingPunct="1">
              <a:lnSpc>
                <a:spcPct val="90000"/>
              </a:lnSpc>
            </a:pPr>
            <a:r>
              <a:rPr lang="en-US" altLang="en-US" sz="2400" dirty="0" smtClean="0"/>
              <a:t>Immigrants and newer </a:t>
            </a:r>
            <a:r>
              <a:rPr lang="en-US" altLang="en-US" sz="2400" dirty="0"/>
              <a:t>ethnic groups</a:t>
            </a:r>
          </a:p>
          <a:p>
            <a:pPr eaLnBrk="1" hangingPunct="1">
              <a:lnSpc>
                <a:spcPct val="90000"/>
              </a:lnSpc>
            </a:pPr>
            <a:r>
              <a:rPr lang="en-US" altLang="en-US" sz="2400" dirty="0"/>
              <a:t>Farmers</a:t>
            </a:r>
          </a:p>
          <a:p>
            <a:pPr eaLnBrk="1" hangingPunct="1">
              <a:lnSpc>
                <a:spcPct val="90000"/>
              </a:lnSpc>
            </a:pPr>
            <a:endParaRPr lang="en-US" altLang="en-US" sz="2400" dirty="0"/>
          </a:p>
        </p:txBody>
      </p:sp>
      <p:sp>
        <p:nvSpPr>
          <p:cNvPr id="14340" name="Rectangle 5"/>
          <p:cNvSpPr>
            <a:spLocks noGrp="1" noChangeArrowheads="1"/>
          </p:cNvSpPr>
          <p:nvPr>
            <p:ph type="body" sz="half" idx="2"/>
          </p:nvPr>
        </p:nvSpPr>
        <p:spPr/>
        <p:txBody>
          <a:bodyPr/>
          <a:lstStyle/>
          <a:p>
            <a:pPr eaLnBrk="1" hangingPunct="1">
              <a:lnSpc>
                <a:spcPct val="90000"/>
              </a:lnSpc>
              <a:buFontTx/>
              <a:buNone/>
            </a:pPr>
            <a:r>
              <a:rPr lang="en-US" altLang="en-US" sz="3200" dirty="0"/>
              <a:t>Reagan Coalition</a:t>
            </a:r>
          </a:p>
          <a:p>
            <a:r>
              <a:rPr lang="en-US" altLang="en-US" sz="2400" dirty="0"/>
              <a:t>White Southerners</a:t>
            </a:r>
          </a:p>
          <a:p>
            <a:r>
              <a:rPr lang="en-US" altLang="en-US" sz="2400" dirty="0"/>
              <a:t>Midwest small towns</a:t>
            </a:r>
          </a:p>
          <a:p>
            <a:r>
              <a:rPr lang="en-US" altLang="en-US" sz="2400" dirty="0" smtClean="0"/>
              <a:t>Evangelicals</a:t>
            </a:r>
            <a:endParaRPr lang="en-US" altLang="en-US" sz="2400" dirty="0"/>
          </a:p>
          <a:p>
            <a:pPr eaLnBrk="1" hangingPunct="1">
              <a:lnSpc>
                <a:spcPct val="90000"/>
              </a:lnSpc>
            </a:pPr>
            <a:r>
              <a:rPr lang="en-US" altLang="en-US" sz="2400" dirty="0" smtClean="0"/>
              <a:t>Wealthiest </a:t>
            </a:r>
            <a:r>
              <a:rPr lang="en-US" altLang="en-US" sz="2400" dirty="0"/>
              <a:t>Americans</a:t>
            </a:r>
          </a:p>
          <a:p>
            <a:r>
              <a:rPr lang="en-US" altLang="en-US" sz="2400" dirty="0"/>
              <a:t>Yuppies</a:t>
            </a:r>
          </a:p>
          <a:p>
            <a:pPr eaLnBrk="1" hangingPunct="1">
              <a:lnSpc>
                <a:spcPct val="90000"/>
              </a:lnSpc>
            </a:pPr>
            <a:r>
              <a:rPr lang="en-US" altLang="en-US" sz="2400" dirty="0" smtClean="0"/>
              <a:t>Blue </a:t>
            </a:r>
            <a:r>
              <a:rPr lang="en-US" altLang="en-US" sz="2400" dirty="0"/>
              <a:t>Collar in North and Midwest (union and non-union)</a:t>
            </a:r>
          </a:p>
          <a:p>
            <a:r>
              <a:rPr lang="en-US" altLang="en-US" sz="2400" dirty="0" smtClean="0"/>
              <a:t>Foreign </a:t>
            </a:r>
            <a:r>
              <a:rPr lang="en-US" altLang="en-US" sz="2400" dirty="0"/>
              <a:t>policy Hawks </a:t>
            </a:r>
          </a:p>
          <a:p>
            <a:pPr eaLnBrk="1" hangingPunct="1">
              <a:lnSpc>
                <a:spcPct val="90000"/>
              </a:lnSpc>
            </a:pPr>
            <a:endParaRPr lang="en-US" altLang="en-US" sz="2400" dirty="0"/>
          </a:p>
        </p:txBody>
      </p:sp>
    </p:spTree>
    <p:extLst>
      <p:ext uri="{BB962C8B-B14F-4D97-AF65-F5344CB8AC3E}">
        <p14:creationId xmlns:p14="http://schemas.microsoft.com/office/powerpoint/2010/main" val="36375265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4046</Words>
  <Application>Microsoft Office PowerPoint</Application>
  <PresentationFormat>Breitbild</PresentationFormat>
  <Paragraphs>408</Paragraphs>
  <Slides>69</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69</vt:i4>
      </vt:variant>
    </vt:vector>
  </HeadingPairs>
  <TitlesOfParts>
    <vt:vector size="75" baseType="lpstr">
      <vt:lpstr>Arial</vt:lpstr>
      <vt:lpstr>Calibri</vt:lpstr>
      <vt:lpstr>Calibri Light</vt:lpstr>
      <vt:lpstr>Symbol</vt:lpstr>
      <vt:lpstr>Wingdings 3</vt:lpstr>
      <vt:lpstr>Office Theme</vt:lpstr>
      <vt:lpstr>The Reagan Administration 1981-1989</vt:lpstr>
      <vt:lpstr>Reagan Administration Lecture Outline  </vt:lpstr>
      <vt:lpstr>Election of 1980: Overview</vt:lpstr>
      <vt:lpstr>PowerPoint-Präsentation</vt:lpstr>
      <vt:lpstr>Election of 1980: Carter’s Uphill Climb</vt:lpstr>
      <vt:lpstr>Election of 1980: Reagan Platform</vt:lpstr>
      <vt:lpstr>Election of 1980: Results</vt:lpstr>
      <vt:lpstr>PowerPoint-Präsentation</vt:lpstr>
      <vt:lpstr>Election of 1980: Realigning </vt:lpstr>
      <vt:lpstr>PowerPoint-Präsentation</vt:lpstr>
      <vt:lpstr>Reaganomics: Context </vt:lpstr>
      <vt:lpstr>Reaganomics: Goals of Reaganomics / Supply Side Economics / “Trickle Down” Economics  </vt:lpstr>
      <vt:lpstr>Reaganomics: Deregulation </vt:lpstr>
      <vt:lpstr>Reaganomics: Deregulation </vt:lpstr>
      <vt:lpstr>Reaganomics: Unions </vt:lpstr>
      <vt:lpstr>Reaganomics: Tax Cuts</vt:lpstr>
      <vt:lpstr>Reaganomics: Summary </vt:lpstr>
      <vt:lpstr>Reaganomics: Unemployment </vt:lpstr>
      <vt:lpstr>Reaganomics: Job Growth </vt:lpstr>
      <vt:lpstr>Reaganomics: Spending </vt:lpstr>
      <vt:lpstr>Reaganomics: Defense Spending</vt:lpstr>
      <vt:lpstr>Reaganomics: Budget Deficit in $Bil</vt:lpstr>
      <vt:lpstr>Reaganomics: Interest on Debt </vt:lpstr>
      <vt:lpstr>Reaganomics: Unions</vt:lpstr>
      <vt:lpstr>Reaganomics: Oil Prices</vt:lpstr>
      <vt:lpstr>Reaganomics: The Dow Jones </vt:lpstr>
      <vt:lpstr>The New Right</vt:lpstr>
      <vt:lpstr>The New Right</vt:lpstr>
      <vt:lpstr>A New Right Case Study: Jerry Falwell</vt:lpstr>
      <vt:lpstr>A New Right Case Study: Jerry Falwell</vt:lpstr>
      <vt:lpstr>A New Right Case Study: Jerry Falwell</vt:lpstr>
      <vt:lpstr>Other Important Domestic Notes </vt:lpstr>
      <vt:lpstr>Other Important Domestic Notes </vt:lpstr>
      <vt:lpstr>Foreign Policies of the Reagan Administration </vt:lpstr>
      <vt:lpstr>Reagan Foreign Policies: Context </vt:lpstr>
      <vt:lpstr>Reagan Foreign Policies: Context </vt:lpstr>
      <vt:lpstr>Reagan Foreign Policies: Context </vt:lpstr>
      <vt:lpstr>Reagan Foreign Policies: Central America </vt:lpstr>
      <vt:lpstr>Reagan Foreign Policies: Nicaragua  </vt:lpstr>
      <vt:lpstr>Reagan Foreign Policies: Nicaragua  </vt:lpstr>
      <vt:lpstr>Reagan Foreign Policies: Nicaragua  </vt:lpstr>
      <vt:lpstr>Reagan Foreign Policies: Grenada </vt:lpstr>
      <vt:lpstr>Reagan Foreign Policies: Grenada </vt:lpstr>
      <vt:lpstr>Reagan Foreign Policies: Grenada </vt:lpstr>
      <vt:lpstr>Reagan Foreign Policies: Grenada </vt:lpstr>
      <vt:lpstr>Reagan Foreign Policies: El Salvador </vt:lpstr>
      <vt:lpstr>Reagan Foreign Policies: El Salvador </vt:lpstr>
      <vt:lpstr>Reagan Foreign Policies: El Salvador </vt:lpstr>
      <vt:lpstr>Reagan Foreign Policies: Middle East </vt:lpstr>
      <vt:lpstr>Reagan Foreign Policies: Lebanon </vt:lpstr>
      <vt:lpstr>Reagan Foreign Policies: Lebanon </vt:lpstr>
      <vt:lpstr>Reagan Foreign Policies: Lebanon </vt:lpstr>
      <vt:lpstr>Reagan Foreign Policies: Iran-Iraq War</vt:lpstr>
      <vt:lpstr>Reagan Foreign Policies: Iran-Iraq War</vt:lpstr>
      <vt:lpstr>Reagan Foreign Policies: Iran-Iraq War</vt:lpstr>
      <vt:lpstr>Reagan Foreign Policies: Iran-Iraq War</vt:lpstr>
      <vt:lpstr>Reagan Foreign Policies: Iran-Contra Affair (Contragate) </vt:lpstr>
      <vt:lpstr>PowerPoint-Präsentation</vt:lpstr>
      <vt:lpstr>Reagan Foreign Policies: Iran-Contra (Contragate) </vt:lpstr>
      <vt:lpstr>Reagan Foreign Policies: Iran-Contra (Contragate) </vt:lpstr>
      <vt:lpstr>PowerPoint-Präsentation</vt:lpstr>
      <vt:lpstr>PowerPoint-Präsentation</vt:lpstr>
      <vt:lpstr>Reagan Foreign Policies: Israeli-Palestinian Crisis </vt:lpstr>
      <vt:lpstr>Reagan Foreign Policies: South Africa</vt:lpstr>
      <vt:lpstr>Reagan Foreign Policies: The Cold War</vt:lpstr>
      <vt:lpstr>Reagan Foreign Policies: Cold War Arms Race</vt:lpstr>
      <vt:lpstr>Reagan Foreign Policies: The Cold War</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Lazar</dc:creator>
  <cp:lastModifiedBy>Daniel Lazar</cp:lastModifiedBy>
  <cp:revision>100</cp:revision>
  <dcterms:created xsi:type="dcterms:W3CDTF">2018-03-26T06:12:36Z</dcterms:created>
  <dcterms:modified xsi:type="dcterms:W3CDTF">2018-05-03T12:14:33Z</dcterms:modified>
</cp:coreProperties>
</file>