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9" r:id="rId4"/>
    <p:sldId id="270" r:id="rId5"/>
    <p:sldId id="263" r:id="rId6"/>
    <p:sldId id="271" r:id="rId7"/>
    <p:sldId id="272" r:id="rId8"/>
    <p:sldId id="275" r:id="rId9"/>
    <p:sldId id="278" r:id="rId10"/>
    <p:sldId id="276" r:id="rId11"/>
    <p:sldId id="279" r:id="rId12"/>
    <p:sldId id="280" r:id="rId13"/>
    <p:sldId id="289" r:id="rId14"/>
    <p:sldId id="281" r:id="rId15"/>
    <p:sldId id="282" r:id="rId16"/>
    <p:sldId id="284" r:id="rId17"/>
    <p:sldId id="283" r:id="rId18"/>
    <p:sldId id="290" r:id="rId19"/>
    <p:sldId id="285" r:id="rId20"/>
    <p:sldId id="291" r:id="rId21"/>
    <p:sldId id="268"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264518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427155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30978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2FD2E5FB-F715-4DDC-8B64-F4118A84AB10}" type="slidenum">
              <a:rPr lang="en-US" altLang="en-US"/>
              <a:pPr/>
              <a:t>‹#›</a:t>
            </a:fld>
            <a:endParaRPr lang="en-US" altLang="en-US"/>
          </a:p>
        </p:txBody>
      </p:sp>
    </p:spTree>
    <p:extLst>
      <p:ext uri="{BB962C8B-B14F-4D97-AF65-F5344CB8AC3E}">
        <p14:creationId xmlns:p14="http://schemas.microsoft.com/office/powerpoint/2010/main" val="172557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58161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46804-C5BF-4E80-9054-AA8C68CC7935}"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52803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046804-C5BF-4E80-9054-AA8C68CC7935}"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252037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046804-C5BF-4E80-9054-AA8C68CC7935}"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22780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046804-C5BF-4E80-9054-AA8C68CC7935}"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417103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46804-C5BF-4E80-9054-AA8C68CC7935}"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30383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46804-C5BF-4E80-9054-AA8C68CC7935}"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44474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46804-C5BF-4E80-9054-AA8C68CC7935}"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0573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46804-C5BF-4E80-9054-AA8C68CC7935}"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90EF1-E9B3-4D1B-9903-B67EC5E61CD0}" type="slidenum">
              <a:rPr lang="en-US" smtClean="0"/>
              <a:t>‹#›</a:t>
            </a:fld>
            <a:endParaRPr lang="en-US"/>
          </a:p>
        </p:txBody>
      </p:sp>
    </p:spTree>
    <p:extLst>
      <p:ext uri="{BB962C8B-B14F-4D97-AF65-F5344CB8AC3E}">
        <p14:creationId xmlns:p14="http://schemas.microsoft.com/office/powerpoint/2010/main" val="75604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George H.W. Bush Administration, 1989-1993</a:t>
            </a:r>
            <a:endParaRPr lang="en-US" dirty="0"/>
          </a:p>
        </p:txBody>
      </p:sp>
      <p:sp>
        <p:nvSpPr>
          <p:cNvPr id="3" name="Subtitle 2"/>
          <p:cNvSpPr>
            <a:spLocks noGrp="1"/>
          </p:cNvSpPr>
          <p:nvPr>
            <p:ph type="subTitle" idx="1"/>
          </p:nvPr>
        </p:nvSpPr>
        <p:spPr/>
        <p:txBody>
          <a:bodyPr/>
          <a:lstStyle/>
          <a:p>
            <a:endParaRPr lang="en-US" dirty="0" smtClean="0"/>
          </a:p>
          <a:p>
            <a:r>
              <a:rPr lang="en-US" dirty="0" smtClean="0"/>
              <a:t>Mr. Daniel Lazar</a:t>
            </a:r>
            <a:endParaRPr lang="en-US" dirty="0"/>
          </a:p>
        </p:txBody>
      </p:sp>
    </p:spTree>
    <p:extLst>
      <p:ext uri="{BB962C8B-B14F-4D97-AF65-F5344CB8AC3E}">
        <p14:creationId xmlns:p14="http://schemas.microsoft.com/office/powerpoint/2010/main" val="83088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Panama</a:t>
            </a:r>
            <a:endParaRPr lang="en-US" dirty="0"/>
          </a:p>
        </p:txBody>
      </p:sp>
      <p:sp>
        <p:nvSpPr>
          <p:cNvPr id="3" name="Content Placeholder 2"/>
          <p:cNvSpPr>
            <a:spLocks noGrp="1"/>
          </p:cNvSpPr>
          <p:nvPr>
            <p:ph idx="1"/>
          </p:nvPr>
        </p:nvSpPr>
        <p:spPr/>
        <p:txBody>
          <a:bodyPr>
            <a:normAutofit/>
          </a:bodyPr>
          <a:lstStyle/>
          <a:p>
            <a:r>
              <a:rPr lang="en-US" dirty="0" smtClean="0"/>
              <a:t>Panamanian Dictator </a:t>
            </a:r>
            <a:r>
              <a:rPr lang="en-US" b="1" dirty="0" smtClean="0"/>
              <a:t>Manuel Noriega </a:t>
            </a:r>
            <a:r>
              <a:rPr lang="en-US" dirty="0" smtClean="0"/>
              <a:t>was a US ally. Worked with CIA against El Salvador. Worked with DEA. CIA protected him from DEA. </a:t>
            </a:r>
          </a:p>
          <a:p>
            <a:r>
              <a:rPr lang="en-US" dirty="0" smtClean="0"/>
              <a:t>Noriega was exposed in the wake of Iran-Contra. Reagan demanded Noriega step down. Reagan issued sanctions and froze assets. Did not invade in part because his VP was tied to Noriega in the 1970s.  </a:t>
            </a:r>
          </a:p>
          <a:p>
            <a:r>
              <a:rPr lang="en-US" dirty="0" smtClean="0"/>
              <a:t>1988 – Noriega lost elections. Refused to step down. Survived a military coup. </a:t>
            </a:r>
          </a:p>
          <a:p>
            <a:r>
              <a:rPr lang="en-US" dirty="0" smtClean="0"/>
              <a:t>Oct 1989 – Four US military personnel seized by Noriega's forces</a:t>
            </a:r>
          </a:p>
          <a:p>
            <a:r>
              <a:rPr lang="en-US" b="1" dirty="0" smtClean="0"/>
              <a:t>Operation </a:t>
            </a:r>
            <a:r>
              <a:rPr lang="en-US" b="1" dirty="0"/>
              <a:t>Just </a:t>
            </a:r>
            <a:r>
              <a:rPr lang="en-US" b="1" dirty="0" smtClean="0"/>
              <a:t>Cause – </a:t>
            </a:r>
            <a:r>
              <a:rPr lang="en-US" dirty="0" smtClean="0"/>
              <a:t>5 weeks, Dec 1990-Jan 1991</a:t>
            </a:r>
          </a:p>
          <a:p>
            <a:endParaRPr lang="en-US" dirty="0"/>
          </a:p>
        </p:txBody>
      </p:sp>
    </p:spTree>
    <p:extLst>
      <p:ext uri="{BB962C8B-B14F-4D97-AF65-F5344CB8AC3E}">
        <p14:creationId xmlns:p14="http://schemas.microsoft.com/office/powerpoint/2010/main" val="234765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Panama</a:t>
            </a:r>
            <a:endParaRPr lang="en-US" dirty="0"/>
          </a:p>
        </p:txBody>
      </p:sp>
      <p:sp>
        <p:nvSpPr>
          <p:cNvPr id="3" name="Content Placeholder 2"/>
          <p:cNvSpPr>
            <a:spLocks noGrp="1"/>
          </p:cNvSpPr>
          <p:nvPr>
            <p:ph idx="1"/>
          </p:nvPr>
        </p:nvSpPr>
        <p:spPr/>
        <p:txBody>
          <a:bodyPr>
            <a:normAutofit/>
          </a:bodyPr>
          <a:lstStyle/>
          <a:p>
            <a:r>
              <a:rPr lang="en-US" b="1" dirty="0" smtClean="0"/>
              <a:t>Four Causes of Invasion: </a:t>
            </a:r>
          </a:p>
          <a:p>
            <a:pPr marL="971550" lvl="1" indent="-514350">
              <a:buFont typeface="+mj-lt"/>
              <a:buAutoNum type="arabicPeriod"/>
            </a:pPr>
            <a:r>
              <a:rPr lang="en-US" dirty="0" smtClean="0"/>
              <a:t>Safeguarding </a:t>
            </a:r>
            <a:r>
              <a:rPr lang="en-US" dirty="0"/>
              <a:t>U.S. citizens in </a:t>
            </a:r>
            <a:r>
              <a:rPr lang="en-US" dirty="0" smtClean="0"/>
              <a:t>Panama</a:t>
            </a:r>
          </a:p>
          <a:p>
            <a:pPr marL="971550" lvl="1" indent="-514350">
              <a:buFont typeface="+mj-lt"/>
              <a:buAutoNum type="arabicPeriod"/>
            </a:pPr>
            <a:r>
              <a:rPr lang="en-US" dirty="0" smtClean="0"/>
              <a:t>Protecting Panama Canal </a:t>
            </a:r>
          </a:p>
          <a:p>
            <a:pPr marL="971550" lvl="1" indent="-514350">
              <a:buFont typeface="+mj-lt"/>
              <a:buAutoNum type="arabicPeriod"/>
            </a:pPr>
            <a:r>
              <a:rPr lang="en-US" dirty="0" smtClean="0"/>
              <a:t>Defending </a:t>
            </a:r>
            <a:r>
              <a:rPr lang="en-US" dirty="0"/>
              <a:t>democracy and human rights </a:t>
            </a:r>
            <a:endParaRPr lang="en-US" dirty="0" smtClean="0"/>
          </a:p>
          <a:p>
            <a:pPr marL="971550" lvl="1" indent="-514350">
              <a:buFont typeface="+mj-lt"/>
              <a:buAutoNum type="arabicPeriod"/>
            </a:pPr>
            <a:r>
              <a:rPr lang="en-US" dirty="0" smtClean="0"/>
              <a:t>Combating</a:t>
            </a:r>
            <a:r>
              <a:rPr lang="en-US" dirty="0"/>
              <a:t> drug </a:t>
            </a:r>
            <a:r>
              <a:rPr lang="en-US" dirty="0" smtClean="0"/>
              <a:t>trafficking and drug</a:t>
            </a:r>
            <a:r>
              <a:rPr lang="en-US" dirty="0"/>
              <a:t> money </a:t>
            </a:r>
            <a:r>
              <a:rPr lang="en-US" dirty="0" smtClean="0"/>
              <a:t>laundering</a:t>
            </a:r>
          </a:p>
          <a:p>
            <a:r>
              <a:rPr lang="en-US" dirty="0" smtClean="0"/>
              <a:t>23 Americans and 1000 Panamanians died</a:t>
            </a:r>
          </a:p>
          <a:p>
            <a:r>
              <a:rPr lang="en-US" dirty="0" smtClean="0"/>
              <a:t>Noriega captured and tried in the US. Convicted </a:t>
            </a:r>
            <a:r>
              <a:rPr lang="en-US" dirty="0"/>
              <a:t>on </a:t>
            </a:r>
            <a:r>
              <a:rPr lang="en-US" dirty="0" smtClean="0"/>
              <a:t>8 </a:t>
            </a:r>
            <a:r>
              <a:rPr lang="en-US" dirty="0"/>
              <a:t>counts of drug trafficking, racketeering, and money </a:t>
            </a:r>
            <a:r>
              <a:rPr lang="en-US" dirty="0" smtClean="0"/>
              <a:t>laundering. Sentenced </a:t>
            </a:r>
            <a:r>
              <a:rPr lang="en-US" dirty="0"/>
              <a:t>to 40 </a:t>
            </a:r>
            <a:r>
              <a:rPr lang="en-US" dirty="0" smtClean="0"/>
              <a:t>years. Released in 2007 then extradited to France to face similar charges. </a:t>
            </a:r>
            <a:endParaRPr lang="en-US" dirty="0"/>
          </a:p>
        </p:txBody>
      </p:sp>
    </p:spTree>
    <p:extLst>
      <p:ext uri="{BB962C8B-B14F-4D97-AF65-F5344CB8AC3E}">
        <p14:creationId xmlns:p14="http://schemas.microsoft.com/office/powerpoint/2010/main" val="265399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NAFTA </a:t>
            </a:r>
            <a:endParaRPr lang="en-US" dirty="0"/>
          </a:p>
        </p:txBody>
      </p:sp>
      <p:sp>
        <p:nvSpPr>
          <p:cNvPr id="3" name="Content Placeholder 2"/>
          <p:cNvSpPr>
            <a:spLocks noGrp="1"/>
          </p:cNvSpPr>
          <p:nvPr>
            <p:ph idx="1"/>
          </p:nvPr>
        </p:nvSpPr>
        <p:spPr/>
        <p:txBody>
          <a:bodyPr/>
          <a:lstStyle/>
          <a:p>
            <a:r>
              <a:rPr lang="en-US" dirty="0" smtClean="0"/>
              <a:t>Signed by Clinton in 1993</a:t>
            </a:r>
          </a:p>
          <a:p>
            <a:r>
              <a:rPr lang="en-US" dirty="0" smtClean="0"/>
              <a:t>Ended most tariffs between US, Canada, and Mexico</a:t>
            </a:r>
          </a:p>
          <a:p>
            <a:r>
              <a:rPr lang="en-US" dirty="0" smtClean="0"/>
              <a:t>Copyright protection</a:t>
            </a:r>
          </a:p>
          <a:p>
            <a:r>
              <a:rPr lang="en-US" dirty="0" smtClean="0"/>
              <a:t>Reduced investment restrictions </a:t>
            </a:r>
          </a:p>
          <a:p>
            <a:r>
              <a:rPr lang="en-US" dirty="0" smtClean="0"/>
              <a:t>Substantial Democratic opposition: American job loss, no workers’ rights protections</a:t>
            </a:r>
          </a:p>
          <a:p>
            <a:endParaRPr lang="en-US" dirty="0"/>
          </a:p>
        </p:txBody>
      </p:sp>
    </p:spTree>
    <p:extLst>
      <p:ext uri="{BB962C8B-B14F-4D97-AF65-F5344CB8AC3E}">
        <p14:creationId xmlns:p14="http://schemas.microsoft.com/office/powerpoint/2010/main" val="81948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USSR</a:t>
            </a:r>
            <a:endParaRPr lang="en-US" dirty="0"/>
          </a:p>
        </p:txBody>
      </p:sp>
      <p:pic>
        <p:nvPicPr>
          <p:cNvPr id="4" name="Content Placeholder 3"/>
          <p:cNvPicPr>
            <a:picLocks noGrp="1" noChangeAspect="1"/>
          </p:cNvPicPr>
          <p:nvPr>
            <p:ph idx="1"/>
          </p:nvPr>
        </p:nvPicPr>
        <p:blipFill rotWithShape="1">
          <a:blip r:embed="rId2"/>
          <a:srcRect b="6582"/>
          <a:stretch/>
        </p:blipFill>
        <p:spPr>
          <a:xfrm>
            <a:off x="1637872" y="1437004"/>
            <a:ext cx="7707406" cy="5053947"/>
          </a:xfrm>
          <a:prstGeom prst="rect">
            <a:avLst/>
          </a:prstGeom>
        </p:spPr>
      </p:pic>
    </p:spTree>
    <p:extLst>
      <p:ext uri="{BB962C8B-B14F-4D97-AF65-F5344CB8AC3E}">
        <p14:creationId xmlns:p14="http://schemas.microsoft.com/office/powerpoint/2010/main" val="427875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USSR</a:t>
            </a:r>
            <a:endParaRPr lang="en-US" dirty="0"/>
          </a:p>
        </p:txBody>
      </p:sp>
      <p:sp>
        <p:nvSpPr>
          <p:cNvPr id="3" name="Content Placeholder 2"/>
          <p:cNvSpPr>
            <a:spLocks noGrp="1"/>
          </p:cNvSpPr>
          <p:nvPr>
            <p:ph idx="1"/>
          </p:nvPr>
        </p:nvSpPr>
        <p:spPr/>
        <p:txBody>
          <a:bodyPr/>
          <a:lstStyle/>
          <a:p>
            <a:r>
              <a:rPr lang="en-US" dirty="0" smtClean="0"/>
              <a:t>In light of the fall of the Wall, who/when/where to meet was complicated. </a:t>
            </a:r>
          </a:p>
          <a:p>
            <a:pPr lvl="1"/>
            <a:r>
              <a:rPr lang="en-US" dirty="0" smtClean="0"/>
              <a:t>Bush met Gorbachev in Malta in December 1989</a:t>
            </a:r>
          </a:p>
          <a:p>
            <a:r>
              <a:rPr lang="en-US" dirty="0" smtClean="0"/>
              <a:t>1991 - Strategic </a:t>
            </a:r>
            <a:r>
              <a:rPr lang="en-US" dirty="0"/>
              <a:t>Arms Reduction Treaty (</a:t>
            </a:r>
            <a:r>
              <a:rPr lang="en-US" b="1" dirty="0"/>
              <a:t>START I</a:t>
            </a:r>
            <a:r>
              <a:rPr lang="en-US" dirty="0" smtClean="0"/>
              <a:t>)</a:t>
            </a:r>
          </a:p>
          <a:p>
            <a:r>
              <a:rPr lang="en-US" dirty="0" smtClean="0"/>
              <a:t>25 Dec 1991 – USSR </a:t>
            </a:r>
            <a:r>
              <a:rPr lang="en-US" dirty="0" smtClean="0"/>
              <a:t>Dissolved</a:t>
            </a:r>
            <a:endParaRPr lang="en-US" dirty="0" smtClean="0"/>
          </a:p>
          <a:p>
            <a:r>
              <a:rPr lang="en-US" dirty="0" smtClean="0"/>
              <a:t>1992 – </a:t>
            </a:r>
            <a:r>
              <a:rPr lang="en-US" b="1" dirty="0" smtClean="0"/>
              <a:t>Defense Planning and Guidance Initiative </a:t>
            </a:r>
            <a:r>
              <a:rPr lang="en-US" dirty="0" smtClean="0"/>
              <a:t>(The “Wolfowitz Doctrine” that was later edited by Cheney and Powell to become the Bush 43 Doctrine) </a:t>
            </a:r>
            <a:endParaRPr lang="en-US" dirty="0"/>
          </a:p>
        </p:txBody>
      </p:sp>
    </p:spTree>
    <p:extLst>
      <p:ext uri="{BB962C8B-B14F-4D97-AF65-F5344CB8AC3E}">
        <p14:creationId xmlns:p14="http://schemas.microsoft.com/office/powerpoint/2010/main" val="340325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pic>
        <p:nvPicPr>
          <p:cNvPr id="5" name="Picture 4"/>
          <p:cNvPicPr>
            <a:picLocks noChangeAspect="1"/>
          </p:cNvPicPr>
          <p:nvPr/>
        </p:nvPicPr>
        <p:blipFill>
          <a:blip r:embed="rId2"/>
          <a:stretch>
            <a:fillRect/>
          </a:stretch>
        </p:blipFill>
        <p:spPr>
          <a:xfrm>
            <a:off x="6785185" y="731520"/>
            <a:ext cx="4568615" cy="6019151"/>
          </a:xfrm>
          <a:prstGeom prst="rect">
            <a:avLst/>
          </a:prstGeom>
        </p:spPr>
      </p:pic>
      <p:pic>
        <p:nvPicPr>
          <p:cNvPr id="7" name="Picture 6"/>
          <p:cNvPicPr>
            <a:picLocks noChangeAspect="1"/>
          </p:cNvPicPr>
          <p:nvPr/>
        </p:nvPicPr>
        <p:blipFill>
          <a:blip r:embed="rId3"/>
          <a:stretch>
            <a:fillRect/>
          </a:stretch>
        </p:blipFill>
        <p:spPr>
          <a:xfrm>
            <a:off x="182880" y="3365409"/>
            <a:ext cx="2571749" cy="3385262"/>
          </a:xfrm>
          <a:prstGeom prst="rect">
            <a:avLst/>
          </a:prstGeom>
        </p:spPr>
      </p:pic>
      <p:pic>
        <p:nvPicPr>
          <p:cNvPr id="10" name="Picture 9"/>
          <p:cNvPicPr>
            <a:picLocks noChangeAspect="1"/>
          </p:cNvPicPr>
          <p:nvPr/>
        </p:nvPicPr>
        <p:blipFill>
          <a:blip r:embed="rId4"/>
          <a:stretch>
            <a:fillRect/>
          </a:stretch>
        </p:blipFill>
        <p:spPr>
          <a:xfrm>
            <a:off x="3017520" y="2045800"/>
            <a:ext cx="3543300" cy="4664140"/>
          </a:xfrm>
          <a:prstGeom prst="rect">
            <a:avLst/>
          </a:prstGeom>
        </p:spPr>
      </p:pic>
    </p:spTree>
    <p:extLst>
      <p:ext uri="{BB962C8B-B14F-4D97-AF65-F5344CB8AC3E}">
        <p14:creationId xmlns:p14="http://schemas.microsoft.com/office/powerpoint/2010/main" val="87113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pic>
        <p:nvPicPr>
          <p:cNvPr id="5" name="Picture 4"/>
          <p:cNvPicPr>
            <a:picLocks noChangeAspect="1"/>
          </p:cNvPicPr>
          <p:nvPr/>
        </p:nvPicPr>
        <p:blipFill>
          <a:blip r:embed="rId2"/>
          <a:stretch>
            <a:fillRect/>
          </a:stretch>
        </p:blipFill>
        <p:spPr>
          <a:xfrm>
            <a:off x="6400800" y="1285582"/>
            <a:ext cx="4953000" cy="5335731"/>
          </a:xfrm>
          <a:prstGeom prst="rect">
            <a:avLst/>
          </a:prstGeom>
        </p:spPr>
      </p:pic>
      <p:pic>
        <p:nvPicPr>
          <p:cNvPr id="7" name="Content Placeholder 6"/>
          <p:cNvPicPr>
            <a:picLocks noGrp="1" noChangeAspect="1"/>
          </p:cNvPicPr>
          <p:nvPr>
            <p:ph idx="1"/>
          </p:nvPr>
        </p:nvPicPr>
        <p:blipFill>
          <a:blip r:embed="rId3"/>
          <a:stretch>
            <a:fillRect/>
          </a:stretch>
        </p:blipFill>
        <p:spPr>
          <a:xfrm>
            <a:off x="722290" y="2386147"/>
            <a:ext cx="4523374" cy="3010100"/>
          </a:xfrm>
          <a:prstGeom prst="rect">
            <a:avLst/>
          </a:prstGeom>
        </p:spPr>
      </p:pic>
    </p:spTree>
    <p:extLst>
      <p:ext uri="{BB962C8B-B14F-4D97-AF65-F5344CB8AC3E}">
        <p14:creationId xmlns:p14="http://schemas.microsoft.com/office/powerpoint/2010/main" val="260192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sp>
        <p:nvSpPr>
          <p:cNvPr id="3" name="Content Placeholder 2"/>
          <p:cNvSpPr>
            <a:spLocks noGrp="1"/>
          </p:cNvSpPr>
          <p:nvPr>
            <p:ph idx="1"/>
          </p:nvPr>
        </p:nvSpPr>
        <p:spPr/>
        <p:txBody>
          <a:bodyPr>
            <a:normAutofit lnSpcReduction="10000"/>
          </a:bodyPr>
          <a:lstStyle/>
          <a:p>
            <a:r>
              <a:rPr lang="en-US" dirty="0" smtClean="0"/>
              <a:t>1916 Sykes-Picot Map drew a virtually landlocked Iraq</a:t>
            </a:r>
          </a:p>
          <a:p>
            <a:r>
              <a:rPr lang="en-US" dirty="0" smtClean="0"/>
              <a:t>1980-1988 – Iran-Iraq War further destabilized the region. Reagan Admin had to make contingency plans for a wider war. Oil supply needed to be stable. </a:t>
            </a:r>
            <a:endParaRPr lang="en-US" dirty="0"/>
          </a:p>
          <a:p>
            <a:pPr lvl="1"/>
            <a:r>
              <a:rPr lang="en-US" dirty="0" smtClean="0"/>
              <a:t>1984 - US and UK secretly pledged to defend against an aggressive Iraq. </a:t>
            </a:r>
          </a:p>
          <a:p>
            <a:pPr lvl="1"/>
            <a:r>
              <a:rPr lang="en-US" dirty="0" smtClean="0"/>
              <a:t>Iraq lost friends and face in the Iran-Iraq War</a:t>
            </a:r>
          </a:p>
          <a:p>
            <a:r>
              <a:rPr lang="en-US" dirty="0" smtClean="0"/>
              <a:t>2 August 1990 – Iraq invaded Kuwait. Iraq also: </a:t>
            </a:r>
          </a:p>
          <a:p>
            <a:pPr lvl="1"/>
            <a:r>
              <a:rPr lang="en-US" dirty="0" smtClean="0"/>
              <a:t>Threatened Saudi stability</a:t>
            </a:r>
          </a:p>
          <a:p>
            <a:pPr lvl="1"/>
            <a:r>
              <a:rPr lang="en-US" dirty="0" smtClean="0"/>
              <a:t>Used chemical and biological weapons on Kurds</a:t>
            </a:r>
          </a:p>
          <a:p>
            <a:pPr lvl="1"/>
            <a:r>
              <a:rPr lang="en-US" dirty="0" smtClean="0"/>
              <a:t>Was developing a nuclear program</a:t>
            </a:r>
          </a:p>
          <a:p>
            <a:pPr lvl="1"/>
            <a:r>
              <a:rPr lang="en-US" dirty="0" smtClean="0"/>
              <a:t>Had a real jerk of leader</a:t>
            </a:r>
          </a:p>
        </p:txBody>
      </p:sp>
    </p:spTree>
    <p:extLst>
      <p:ext uri="{BB962C8B-B14F-4D97-AF65-F5344CB8AC3E}">
        <p14:creationId xmlns:p14="http://schemas.microsoft.com/office/powerpoint/2010/main" val="240511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sp>
        <p:nvSpPr>
          <p:cNvPr id="3" name="Content Placeholder 2"/>
          <p:cNvSpPr>
            <a:spLocks noGrp="1"/>
          </p:cNvSpPr>
          <p:nvPr>
            <p:ph idx="1"/>
          </p:nvPr>
        </p:nvSpPr>
        <p:spPr/>
        <p:txBody>
          <a:bodyPr>
            <a:normAutofit lnSpcReduction="10000"/>
          </a:bodyPr>
          <a:lstStyle/>
          <a:p>
            <a:r>
              <a:rPr lang="en-US" dirty="0" smtClean="0"/>
              <a:t>Hussein offered to cease hostilities in exchange for half of Kuwait. Bush refused. </a:t>
            </a:r>
          </a:p>
          <a:p>
            <a:r>
              <a:rPr lang="en-US" dirty="0" smtClean="0"/>
              <a:t>Hussein offered to cease hostilities if Israel pulled out of occupied territories. Refused. </a:t>
            </a:r>
          </a:p>
          <a:p>
            <a:r>
              <a:rPr lang="en-US" dirty="0" smtClean="0"/>
              <a:t>UN condemned Iraq in UNSC Res 660,  imposed sanctions in 661, and endorsed force in 678. </a:t>
            </a:r>
          </a:p>
          <a:p>
            <a:r>
              <a:rPr lang="en-US" dirty="0" smtClean="0"/>
              <a:t>US earned support of France, Britain, UK, Saudi Arabia and 40 other countries. </a:t>
            </a:r>
          </a:p>
          <a:p>
            <a:pPr lvl="1"/>
            <a:r>
              <a:rPr lang="en-US" dirty="0" smtClean="0"/>
              <a:t>Saudis footed 50% of the $60 </a:t>
            </a:r>
            <a:r>
              <a:rPr lang="en-US" dirty="0" err="1" smtClean="0"/>
              <a:t>bil</a:t>
            </a:r>
            <a:r>
              <a:rPr lang="en-US" dirty="0" smtClean="0"/>
              <a:t> war bill; Germany and Japan combined funded another 25% </a:t>
            </a:r>
          </a:p>
          <a:p>
            <a:pPr lvl="1"/>
            <a:r>
              <a:rPr lang="en-US" dirty="0" smtClean="0"/>
              <a:t>US troops represented 73% of the coalition's 956,600 troops</a:t>
            </a:r>
          </a:p>
          <a:p>
            <a:endParaRPr lang="en-US" dirty="0"/>
          </a:p>
        </p:txBody>
      </p:sp>
    </p:spTree>
    <p:extLst>
      <p:ext uri="{BB962C8B-B14F-4D97-AF65-F5344CB8AC3E}">
        <p14:creationId xmlns:p14="http://schemas.microsoft.com/office/powerpoint/2010/main" val="374236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sp>
        <p:nvSpPr>
          <p:cNvPr id="3" name="Content Placeholder 2"/>
          <p:cNvSpPr>
            <a:spLocks noGrp="1"/>
          </p:cNvSpPr>
          <p:nvPr>
            <p:ph idx="1"/>
          </p:nvPr>
        </p:nvSpPr>
        <p:spPr/>
        <p:txBody>
          <a:bodyPr/>
          <a:lstStyle/>
          <a:p>
            <a:r>
              <a:rPr lang="en-US" dirty="0" smtClean="0"/>
              <a:t>17 Jan – 28 Feb 1991 – </a:t>
            </a:r>
            <a:r>
              <a:rPr lang="en-US" b="1" dirty="0" smtClean="0"/>
              <a:t>Operation Desert Storm - </a:t>
            </a:r>
            <a:r>
              <a:rPr lang="en-US" dirty="0" smtClean="0"/>
              <a:t>US-led air forces attacked. 4 days of ground forces 5 weeks later. </a:t>
            </a:r>
          </a:p>
          <a:p>
            <a:r>
              <a:rPr lang="en-US" dirty="0" smtClean="0"/>
              <a:t>Bush allowed the Iraqi regime to stay. Otherwise, he said, “we would have been forced to occupy Baghdad and, in effect, rule Iraq.“</a:t>
            </a:r>
          </a:p>
          <a:p>
            <a:r>
              <a:rPr lang="en-US" dirty="0" smtClean="0"/>
              <a:t>292 Coalition dead, including 150 Americans; 40,000 Iraqis</a:t>
            </a:r>
          </a:p>
          <a:p>
            <a:r>
              <a:rPr lang="en-US" dirty="0" smtClean="0"/>
              <a:t>Desert Storm gave a new dimension, some argue new hope, to the Arab-Israeli peace process. </a:t>
            </a:r>
          </a:p>
          <a:p>
            <a:r>
              <a:rPr lang="en-US" dirty="0" smtClean="0"/>
              <a:t>Non-stop CNN coverage</a:t>
            </a:r>
          </a:p>
          <a:p>
            <a:r>
              <a:rPr lang="en-US" dirty="0" smtClean="0"/>
              <a:t>Cured Vietnam War Syndrome?</a:t>
            </a:r>
          </a:p>
          <a:p>
            <a:endParaRPr lang="en-US" dirty="0"/>
          </a:p>
        </p:txBody>
      </p:sp>
    </p:spTree>
    <p:extLst>
      <p:ext uri="{BB962C8B-B14F-4D97-AF65-F5344CB8AC3E}">
        <p14:creationId xmlns:p14="http://schemas.microsoft.com/office/powerpoint/2010/main" val="396215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H.W. Bush Administration</a:t>
            </a:r>
            <a:endParaRPr lang="en-US" dirty="0"/>
          </a:p>
        </p:txBody>
      </p:sp>
      <p:sp>
        <p:nvSpPr>
          <p:cNvPr id="4" name="Text Placeholder 3"/>
          <p:cNvSpPr>
            <a:spLocks noGrp="1"/>
          </p:cNvSpPr>
          <p:nvPr>
            <p:ph type="body" idx="1"/>
          </p:nvPr>
        </p:nvSpPr>
        <p:spPr/>
        <p:txBody>
          <a:bodyPr>
            <a:normAutofit/>
          </a:bodyPr>
          <a:lstStyle/>
          <a:p>
            <a:r>
              <a:rPr lang="en-US" sz="4000" b="0" dirty="0" smtClean="0"/>
              <a:t>Lecture Outline </a:t>
            </a:r>
            <a:endParaRPr lang="en-US" sz="4000" b="0" dirty="0"/>
          </a:p>
        </p:txBody>
      </p:sp>
      <p:sp>
        <p:nvSpPr>
          <p:cNvPr id="3" name="Content Placeholder 2"/>
          <p:cNvSpPr>
            <a:spLocks noGrp="1"/>
          </p:cNvSpPr>
          <p:nvPr>
            <p:ph sz="half" idx="2"/>
          </p:nvPr>
        </p:nvSpPr>
        <p:spPr/>
        <p:txBody>
          <a:bodyPr/>
          <a:lstStyle/>
          <a:p>
            <a:r>
              <a:rPr lang="en-US" dirty="0" smtClean="0"/>
              <a:t>Background</a:t>
            </a:r>
          </a:p>
          <a:p>
            <a:r>
              <a:rPr lang="en-US" dirty="0" smtClean="0"/>
              <a:t>1988 Election</a:t>
            </a:r>
          </a:p>
          <a:p>
            <a:r>
              <a:rPr lang="en-US" dirty="0" smtClean="0"/>
              <a:t>Domestic Policies</a:t>
            </a:r>
          </a:p>
          <a:p>
            <a:r>
              <a:rPr lang="en-US" dirty="0" smtClean="0"/>
              <a:t>Foreign Policies</a:t>
            </a:r>
          </a:p>
          <a:p>
            <a:pPr lvl="1"/>
            <a:r>
              <a:rPr lang="en-US" dirty="0" smtClean="0"/>
              <a:t>Panama</a:t>
            </a:r>
          </a:p>
          <a:p>
            <a:pPr lvl="1"/>
            <a:r>
              <a:rPr lang="en-US" dirty="0" smtClean="0"/>
              <a:t>NAFTA</a:t>
            </a:r>
          </a:p>
          <a:p>
            <a:pPr lvl="1"/>
            <a:r>
              <a:rPr lang="en-US" dirty="0" smtClean="0"/>
              <a:t>USSR</a:t>
            </a:r>
          </a:p>
          <a:p>
            <a:pPr lvl="1"/>
            <a:r>
              <a:rPr lang="en-US" dirty="0" smtClean="0"/>
              <a:t>Iraq</a:t>
            </a:r>
          </a:p>
          <a:p>
            <a:pPr marL="457200" lvl="1" indent="0">
              <a:buNone/>
            </a:pPr>
            <a:endParaRPr lang="en-US" dirty="0" smtClean="0"/>
          </a:p>
          <a:p>
            <a:pPr lvl="1"/>
            <a:endParaRPr lang="en-US" dirty="0" smtClean="0"/>
          </a:p>
          <a:p>
            <a:pPr lvl="1"/>
            <a:endParaRPr lang="en-US" dirty="0" smtClean="0"/>
          </a:p>
          <a:p>
            <a:endParaRPr lang="en-US" dirty="0"/>
          </a:p>
        </p:txBody>
      </p:sp>
      <p:sp>
        <p:nvSpPr>
          <p:cNvPr id="5" name="Text Placeholder 4"/>
          <p:cNvSpPr>
            <a:spLocks noGrp="1"/>
          </p:cNvSpPr>
          <p:nvPr>
            <p:ph type="body" sz="quarter" idx="3"/>
          </p:nvPr>
        </p:nvSpPr>
        <p:spPr>
          <a:xfrm>
            <a:off x="6606862" y="5777707"/>
            <a:ext cx="4031087" cy="823912"/>
          </a:xfrm>
        </p:spPr>
        <p:txBody>
          <a:bodyPr>
            <a:normAutofit fontScale="62500" lnSpcReduction="20000"/>
          </a:bodyPr>
          <a:lstStyle/>
          <a:p>
            <a:r>
              <a:rPr lang="en-US" dirty="0" smtClean="0"/>
              <a:t>“George Bush seemed like two presidents last year: One displayed a commanding vision of the new world order; the other showed little vision for his own country.” (1991)</a:t>
            </a:r>
          </a:p>
        </p:txBody>
      </p:sp>
      <p:pic>
        <p:nvPicPr>
          <p:cNvPr id="7" name="Content Placeholder 6"/>
          <p:cNvPicPr>
            <a:picLocks noGrp="1" noChangeAspect="1"/>
          </p:cNvPicPr>
          <p:nvPr>
            <p:ph sz="quarter" idx="4"/>
          </p:nvPr>
        </p:nvPicPr>
        <p:blipFill>
          <a:blip r:embed="rId2"/>
          <a:stretch>
            <a:fillRect/>
          </a:stretch>
        </p:blipFill>
        <p:spPr>
          <a:xfrm>
            <a:off x="6915954" y="1540550"/>
            <a:ext cx="3052293" cy="4017814"/>
          </a:xfrm>
          <a:prstGeom prst="rect">
            <a:avLst/>
          </a:prstGeom>
        </p:spPr>
      </p:pic>
    </p:spTree>
    <p:extLst>
      <p:ext uri="{BB962C8B-B14F-4D97-AF65-F5344CB8AC3E}">
        <p14:creationId xmlns:p14="http://schemas.microsoft.com/office/powerpoint/2010/main" val="3190849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Also Noteworthy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June 1989 – Chinese crushed democracy movement in </a:t>
            </a:r>
            <a:r>
              <a:rPr lang="en-US" b="1" dirty="0" smtClean="0"/>
              <a:t>Tiananmen Square</a:t>
            </a:r>
            <a:r>
              <a:rPr lang="en-US" dirty="0" smtClean="0"/>
              <a:t>. Bush responded cautiously with light sanctions, despite some in Congress who demanded harsher sanctions. </a:t>
            </a:r>
          </a:p>
          <a:p>
            <a:r>
              <a:rPr lang="en-US" dirty="0" smtClean="0"/>
              <a:t>Feb </a:t>
            </a:r>
            <a:r>
              <a:rPr lang="en-US" dirty="0"/>
              <a:t>1990, </a:t>
            </a:r>
            <a:r>
              <a:rPr lang="en-US" b="1" dirty="0" smtClean="0"/>
              <a:t>"Two-Plus-Four Approach" </a:t>
            </a:r>
            <a:r>
              <a:rPr lang="en-US" dirty="0" smtClean="0"/>
              <a:t>- East </a:t>
            </a:r>
            <a:r>
              <a:rPr lang="en-US" dirty="0"/>
              <a:t>and West Germany dealt with the internal details </a:t>
            </a:r>
            <a:r>
              <a:rPr lang="en-US" dirty="0" smtClean="0"/>
              <a:t>of unification while </a:t>
            </a:r>
            <a:r>
              <a:rPr lang="en-US" dirty="0"/>
              <a:t>the four victors of </a:t>
            </a:r>
            <a:r>
              <a:rPr lang="en-US" dirty="0" smtClean="0"/>
              <a:t>WWII worked </a:t>
            </a:r>
            <a:r>
              <a:rPr lang="en-US" dirty="0"/>
              <a:t>with the two </a:t>
            </a:r>
            <a:r>
              <a:rPr lang="en-US" dirty="0" smtClean="0"/>
              <a:t>Germanys </a:t>
            </a:r>
            <a:r>
              <a:rPr lang="en-US" dirty="0"/>
              <a:t>on external issues. </a:t>
            </a:r>
            <a:r>
              <a:rPr lang="en-US" dirty="0" smtClean="0"/>
              <a:t>Germany entered NATO, Soviet troops exited the former East. </a:t>
            </a:r>
          </a:p>
          <a:p>
            <a:r>
              <a:rPr lang="en-US" dirty="0" smtClean="0"/>
              <a:t>Sep 1990 – Bush declared the need for a </a:t>
            </a:r>
            <a:r>
              <a:rPr lang="en-US" b="1" dirty="0" smtClean="0"/>
              <a:t>New World Order </a:t>
            </a:r>
            <a:r>
              <a:rPr lang="en-US" dirty="0" smtClean="0"/>
              <a:t>based in multilateralism and democracy. This was never clearly defined. </a:t>
            </a:r>
          </a:p>
          <a:p>
            <a:r>
              <a:rPr lang="en-US" dirty="0" smtClean="0"/>
              <a:t>Bush firmly supported</a:t>
            </a:r>
            <a:r>
              <a:rPr lang="en-US" b="1" dirty="0" smtClean="0"/>
              <a:t> Israel</a:t>
            </a:r>
            <a:r>
              <a:rPr lang="en-US" dirty="0" smtClean="0"/>
              <a:t>. His administration shared intelligence and weapons with Israel vis-à-vis PLO. Also, gave Israel $10 billion to settle Soviet Jews. </a:t>
            </a:r>
          </a:p>
          <a:p>
            <a:r>
              <a:rPr lang="en-US" dirty="0"/>
              <a:t>Dec 1992 – UN Res 794 – Bush committed U.S. troops to </a:t>
            </a:r>
            <a:r>
              <a:rPr lang="en-US" b="1" dirty="0"/>
              <a:t>Somalia</a:t>
            </a:r>
            <a:r>
              <a:rPr lang="en-US" dirty="0"/>
              <a:t> to help ease a humanitarian crisis after the breakdown of civil society and the onset of mass famine and starvation. Clinton mismanaged this…</a:t>
            </a:r>
          </a:p>
          <a:p>
            <a:endParaRPr lang="en-US" dirty="0" smtClean="0"/>
          </a:p>
          <a:p>
            <a:pPr marL="0" indent="0">
              <a:buNone/>
            </a:pPr>
            <a:endParaRPr lang="en-US" dirty="0"/>
          </a:p>
        </p:txBody>
      </p:sp>
    </p:spTree>
    <p:extLst>
      <p:ext uri="{BB962C8B-B14F-4D97-AF65-F5344CB8AC3E}">
        <p14:creationId xmlns:p14="http://schemas.microsoft.com/office/powerpoint/2010/main" val="416668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24000" y="0"/>
            <a:ext cx="9144000" cy="609600"/>
          </a:xfrm>
          <a:noFill/>
          <a:extLst>
            <a:ext uri="{909E8E84-426E-40DD-AFC4-6F175D3DCCD1}">
              <a14:hiddenFill xmlns:a14="http://schemas.microsoft.com/office/drawing/2010/main">
                <a:solidFill>
                  <a:srgbClr val="FFFFFF"/>
                </a:solidFill>
              </a14:hiddenFill>
            </a:ext>
          </a:extLst>
        </p:spPr>
        <p:txBody>
          <a:bodyPr>
            <a:normAutofit fontScale="90000"/>
          </a:bodyPr>
          <a:lstStyle/>
          <a:p>
            <a:endParaRPr lang="en-US" altLang="en-US" dirty="0" smtClean="0">
              <a:effectLst/>
            </a:endParaRPr>
          </a:p>
        </p:txBody>
      </p:sp>
      <p:sp>
        <p:nvSpPr>
          <p:cNvPr id="10243" name="Rectangle 3"/>
          <p:cNvSpPr>
            <a:spLocks noGrp="1" noRot="1" noChangeArrowheads="1"/>
          </p:cNvSpPr>
          <p:nvPr>
            <p:ph type="body" sz="half" idx="1"/>
          </p:nvPr>
        </p:nvSpPr>
        <p:spPr>
          <a:xfrm>
            <a:off x="1524000" y="838200"/>
            <a:ext cx="3048000" cy="2057400"/>
          </a:xfrm>
          <a:noFill/>
          <a:extLst>
            <a:ext uri="{909E8E84-426E-40DD-AFC4-6F175D3DCCD1}">
              <a14:hiddenFill xmlns:a14="http://schemas.microsoft.com/office/drawing/2010/main">
                <a:solidFill>
                  <a:srgbClr val="FFFFFF"/>
                </a:solidFill>
              </a14:hiddenFill>
            </a:ext>
          </a:extLst>
        </p:spPr>
        <p:txBody>
          <a:bodyPr/>
          <a:lstStyle/>
          <a:p>
            <a:pPr>
              <a:lnSpc>
                <a:spcPct val="90000"/>
              </a:lnSpc>
            </a:pPr>
            <a:endParaRPr lang="en-US" altLang="en-US" sz="3600" dirty="0"/>
          </a:p>
        </p:txBody>
      </p:sp>
      <p:pic>
        <p:nvPicPr>
          <p:cNvPr id="10244" name="Picture 5" descr="USAPElect1992.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609600"/>
            <a:ext cx="9038393" cy="5684976"/>
          </a:xfrm>
        </p:spPr>
      </p:pic>
    </p:spTree>
    <p:extLst>
      <p:ext uri="{BB962C8B-B14F-4D97-AF65-F5344CB8AC3E}">
        <p14:creationId xmlns:p14="http://schemas.microsoft.com/office/powerpoint/2010/main" val="869554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1" y="181914"/>
            <a:ext cx="9144000" cy="609600"/>
          </a:xfrm>
        </p:spPr>
        <p:txBody>
          <a:bodyPr>
            <a:normAutofit/>
          </a:bodyPr>
          <a:lstStyle/>
          <a:p>
            <a:pPr>
              <a:defRPr/>
            </a:pPr>
            <a:r>
              <a:rPr lang="en-US" sz="2000" dirty="0" smtClean="0"/>
              <a:t>SAQ: “The </a:t>
            </a:r>
            <a:r>
              <a:rPr lang="en-US" sz="2000" dirty="0"/>
              <a:t>Cold War and Beyond: Stability, Hegemony, Chaos?”</a:t>
            </a:r>
          </a:p>
        </p:txBody>
      </p:sp>
      <p:sp>
        <p:nvSpPr>
          <p:cNvPr id="3" name="Text Placeholder 2"/>
          <p:cNvSpPr>
            <a:spLocks noGrp="1"/>
          </p:cNvSpPr>
          <p:nvPr>
            <p:ph type="body" idx="1"/>
          </p:nvPr>
        </p:nvSpPr>
        <p:spPr>
          <a:xfrm>
            <a:off x="725510" y="762000"/>
            <a:ext cx="4497388" cy="685800"/>
          </a:xfrm>
        </p:spPr>
        <p:txBody>
          <a:bodyPr/>
          <a:lstStyle/>
          <a:p>
            <a:pPr>
              <a:buFont typeface="Wingdings 3" charset="2"/>
              <a:buNone/>
              <a:defRPr/>
            </a:pPr>
            <a:r>
              <a:rPr lang="en-US" sz="1800" dirty="0"/>
              <a:t>John Lewis Gaddis - </a:t>
            </a:r>
            <a:r>
              <a:rPr lang="en-US" sz="1800" i="1" dirty="0"/>
              <a:t>”We Now Know: Rethinking Cold War History” </a:t>
            </a:r>
            <a:r>
              <a:rPr lang="en-US" sz="1800" dirty="0"/>
              <a:t>(1997)</a:t>
            </a:r>
          </a:p>
        </p:txBody>
      </p:sp>
      <p:sp>
        <p:nvSpPr>
          <p:cNvPr id="4" name="Content Placeholder 3"/>
          <p:cNvSpPr>
            <a:spLocks noGrp="1"/>
          </p:cNvSpPr>
          <p:nvPr>
            <p:ph sz="half" idx="2"/>
          </p:nvPr>
        </p:nvSpPr>
        <p:spPr>
          <a:xfrm>
            <a:off x="725510" y="1476777"/>
            <a:ext cx="4497388" cy="5257800"/>
          </a:xfrm>
        </p:spPr>
        <p:txBody>
          <a:bodyPr>
            <a:normAutofit/>
          </a:bodyPr>
          <a:lstStyle/>
          <a:p>
            <a:pPr marL="0" indent="0">
              <a:buNone/>
              <a:defRPr/>
            </a:pPr>
            <a:r>
              <a:rPr lang="en-US" sz="1800" dirty="0"/>
              <a:t>At the same time, though, it is difficult to see how a strategy of containment could have developed – with the Marshall Plan as its centerpiece – had there been nothing to contain. One need only recall the early 1920s, when similar conditions of European demoralization, Anglo-French exhaustion, and American economic predominance had existed; yet no American empire arose as after World War II. The critical difference, of course, was national security: Pearl Harbor created an atmosphere of vulnerability Americans had not known since the earliest days of the republic, and the Soviet Union by 1947 had become the most plausible source of threat. The American empire arose </a:t>
            </a:r>
            <a:r>
              <a:rPr lang="en-US" sz="1800" i="1" dirty="0"/>
              <a:t>primarily</a:t>
            </a:r>
            <a:r>
              <a:rPr lang="en-US" sz="1800" dirty="0"/>
              <a:t>, therefore, not from internal causes, as had the Soviet empire, but from a perceived external danger powerful enough to overcome American isolationism.</a:t>
            </a:r>
          </a:p>
        </p:txBody>
      </p:sp>
      <p:sp>
        <p:nvSpPr>
          <p:cNvPr id="5" name="Text Placeholder 4"/>
          <p:cNvSpPr>
            <a:spLocks noGrp="1"/>
          </p:cNvSpPr>
          <p:nvPr>
            <p:ph type="body" sz="quarter" idx="3"/>
          </p:nvPr>
        </p:nvSpPr>
        <p:spPr>
          <a:xfrm>
            <a:off x="6169026" y="762000"/>
            <a:ext cx="4498975" cy="838200"/>
          </a:xfrm>
        </p:spPr>
        <p:txBody>
          <a:bodyPr/>
          <a:lstStyle/>
          <a:p>
            <a:pPr>
              <a:buFont typeface="Wingdings 3" charset="2"/>
              <a:buNone/>
              <a:defRPr/>
            </a:pPr>
            <a:r>
              <a:rPr lang="en-US" sz="1800" dirty="0"/>
              <a:t>Odd Arne </a:t>
            </a:r>
            <a:r>
              <a:rPr lang="en-US" sz="1800" dirty="0" err="1"/>
              <a:t>Westad</a:t>
            </a:r>
            <a:r>
              <a:rPr lang="en-US" sz="1800" dirty="0"/>
              <a:t> – </a:t>
            </a:r>
            <a:r>
              <a:rPr lang="en-US" sz="1800" i="1" dirty="0"/>
              <a:t>“The New International History of the Cold War: Three (Possible) Paradigms” </a:t>
            </a:r>
            <a:r>
              <a:rPr lang="en-US" sz="1800" dirty="0"/>
              <a:t>(2000)</a:t>
            </a:r>
          </a:p>
        </p:txBody>
      </p:sp>
      <p:sp>
        <p:nvSpPr>
          <p:cNvPr id="6" name="Content Placeholder 5"/>
          <p:cNvSpPr>
            <a:spLocks noGrp="1"/>
          </p:cNvSpPr>
          <p:nvPr>
            <p:ph sz="quarter" idx="4"/>
          </p:nvPr>
        </p:nvSpPr>
        <p:spPr>
          <a:xfrm>
            <a:off x="6169026" y="1600200"/>
            <a:ext cx="4498975" cy="5257800"/>
          </a:xfrm>
        </p:spPr>
        <p:txBody>
          <a:bodyPr>
            <a:normAutofit/>
          </a:bodyPr>
          <a:lstStyle/>
          <a:p>
            <a:pPr marL="0" indent="0">
              <a:buNone/>
              <a:defRPr/>
            </a:pPr>
            <a:r>
              <a:rPr lang="en-US" sz="1800" dirty="0"/>
              <a:t>Had it not been for the existence of these new [decolonization] states, it is likely that the Cold War conflict, in its 1940s and 1950s form, would have petered out sometime in the 1960s, with the stabilization of European borders and the Soviet post-Stalin “normalization.” What prolonged the conflict was its extension into areas in which the Cold War ideological duality had no relevance for the majority of the people, but where U.S. and Soviet leaders convinced themselves that the postcolonial states were theirs to win or lose. Local Third World elites were therefore able to attain Great Power allies in their wars against their peoples, and the organizations opposing them could often forge their own foreign links, in some cases based on the most incongruous of ideological alliances, such as U.S. support for radical Islamist parties in Afghanistan.</a:t>
            </a:r>
          </a:p>
        </p:txBody>
      </p:sp>
    </p:spTree>
    <p:extLst>
      <p:ext uri="{BB962C8B-B14F-4D97-AF65-F5344CB8AC3E}">
        <p14:creationId xmlns:p14="http://schemas.microsoft.com/office/powerpoint/2010/main" val="3329595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Bush’s Background</a:t>
            </a:r>
            <a:endParaRPr lang="en-US" dirty="0"/>
          </a:p>
        </p:txBody>
      </p:sp>
      <p:sp>
        <p:nvSpPr>
          <p:cNvPr id="3" name="Content Placeholder 2"/>
          <p:cNvSpPr>
            <a:spLocks noGrp="1"/>
          </p:cNvSpPr>
          <p:nvPr>
            <p:ph idx="1"/>
          </p:nvPr>
        </p:nvSpPr>
        <p:spPr>
          <a:xfrm>
            <a:off x="838200" y="1485900"/>
            <a:ext cx="10515600" cy="4691063"/>
          </a:xfrm>
        </p:spPr>
        <p:txBody>
          <a:bodyPr>
            <a:normAutofit/>
          </a:bodyPr>
          <a:lstStyle/>
          <a:p>
            <a:r>
              <a:rPr lang="en-US" dirty="0" smtClean="0"/>
              <a:t>His father, Prescott Bush Sr., Wall Street exec then Senator from CT</a:t>
            </a:r>
          </a:p>
          <a:p>
            <a:r>
              <a:rPr lang="en-US" dirty="0" smtClean="0"/>
              <a:t>Went to Phillips Academy of Andover</a:t>
            </a:r>
          </a:p>
          <a:p>
            <a:r>
              <a:rPr lang="en-US" dirty="0" smtClean="0"/>
              <a:t>Distinguished Naval combat service in WWII</a:t>
            </a:r>
          </a:p>
          <a:p>
            <a:r>
              <a:rPr lang="en-US" dirty="0" smtClean="0"/>
              <a:t>Yale BA in Economics, 1948. Skull and Bones. </a:t>
            </a:r>
          </a:p>
          <a:p>
            <a:r>
              <a:rPr lang="en-US" dirty="0" smtClean="0"/>
              <a:t>1948-1964 - Offshore oil business in TX</a:t>
            </a:r>
          </a:p>
          <a:p>
            <a:r>
              <a:rPr lang="en-US" dirty="0" smtClean="0"/>
              <a:t>1967-1971 – R-TX-7</a:t>
            </a:r>
          </a:p>
          <a:p>
            <a:r>
              <a:rPr lang="en-US" dirty="0" smtClean="0"/>
              <a:t>1971-1973 – Ambassador to UN</a:t>
            </a:r>
          </a:p>
          <a:p>
            <a:r>
              <a:rPr lang="en-US" dirty="0" smtClean="0"/>
              <a:t>1976-1977 – Director of CIA</a:t>
            </a:r>
          </a:p>
          <a:p>
            <a:r>
              <a:rPr lang="en-US" dirty="0" smtClean="0"/>
              <a:t>1981-1989 - VP</a:t>
            </a:r>
          </a:p>
          <a:p>
            <a:endParaRPr lang="en-US" dirty="0" smtClean="0"/>
          </a:p>
          <a:p>
            <a:endParaRPr lang="en-US" dirty="0" smtClean="0"/>
          </a:p>
          <a:p>
            <a:endParaRPr lang="en-US" dirty="0"/>
          </a:p>
        </p:txBody>
      </p:sp>
    </p:spTree>
    <p:extLst>
      <p:ext uri="{BB962C8B-B14F-4D97-AF65-F5344CB8AC3E}">
        <p14:creationId xmlns:p14="http://schemas.microsoft.com/office/powerpoint/2010/main" val="266987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 Election	</a:t>
            </a:r>
            <a:endParaRPr lang="en-US" dirty="0"/>
          </a:p>
        </p:txBody>
      </p:sp>
      <p:sp>
        <p:nvSpPr>
          <p:cNvPr id="3" name="Content Placeholder 2"/>
          <p:cNvSpPr>
            <a:spLocks noGrp="1"/>
          </p:cNvSpPr>
          <p:nvPr>
            <p:ph idx="1"/>
          </p:nvPr>
        </p:nvSpPr>
        <p:spPr/>
        <p:txBody>
          <a:bodyPr>
            <a:normAutofit fontScale="85000" lnSpcReduction="10000"/>
          </a:bodyPr>
          <a:lstStyle/>
          <a:p>
            <a:r>
              <a:rPr lang="en-US" u="sng" dirty="0" smtClean="0"/>
              <a:t>Bush Platform</a:t>
            </a:r>
            <a:r>
              <a:rPr lang="en-US" dirty="0" smtClean="0"/>
              <a:t>: school prayer, mandatory Pledge of Allegiance, capital punishment, gun rights, abortion, “no new taxes”, </a:t>
            </a:r>
            <a:r>
              <a:rPr lang="en-US" dirty="0"/>
              <a:t>"kinder and gentler nation"</a:t>
            </a:r>
            <a:endParaRPr lang="en-US" dirty="0" smtClean="0"/>
          </a:p>
          <a:p>
            <a:r>
              <a:rPr lang="en-US" u="sng" dirty="0" smtClean="0"/>
              <a:t>Dukakis Platform</a:t>
            </a:r>
            <a:r>
              <a:rPr lang="en-US" dirty="0" smtClean="0"/>
              <a:t>: anti- mandatory Pledge of Allegiance, sentencing reform, anti-capital punishment, unclear on taxes, “No First Use”</a:t>
            </a:r>
          </a:p>
          <a:p>
            <a:r>
              <a:rPr lang="en-US" dirty="0" smtClean="0"/>
              <a:t>Dirty Campaign</a:t>
            </a:r>
          </a:p>
          <a:p>
            <a:pPr lvl="1"/>
            <a:r>
              <a:rPr lang="en-US" dirty="0" smtClean="0"/>
              <a:t>Dukakis as an elite “Massachusetts Liberal” (</a:t>
            </a:r>
            <a:r>
              <a:rPr lang="en-US" dirty="0" err="1" smtClean="0"/>
              <a:t>Gov</a:t>
            </a:r>
            <a:r>
              <a:rPr lang="en-US" dirty="0" smtClean="0"/>
              <a:t> of MA) with “boutique” Harvard ideas</a:t>
            </a:r>
          </a:p>
          <a:p>
            <a:pPr lvl="1"/>
            <a:r>
              <a:rPr lang="en-US" dirty="0" err="1" smtClean="0"/>
              <a:t>Repub</a:t>
            </a:r>
            <a:r>
              <a:rPr lang="en-US" dirty="0" smtClean="0"/>
              <a:t> strategist Lee Atwater claimed Kitty Dukakis was a Vietnam War flag-burner and was treated for mental illness. </a:t>
            </a:r>
          </a:p>
          <a:p>
            <a:pPr lvl="1"/>
            <a:r>
              <a:rPr lang="en-US" dirty="0" smtClean="0"/>
              <a:t>Bush TV campaigns were ruthless, especially the Willie Horton ad</a:t>
            </a:r>
          </a:p>
          <a:p>
            <a:pPr marL="457200" lvl="1" indent="0">
              <a:buNone/>
            </a:pPr>
            <a:endParaRPr lang="en-US" dirty="0" smtClean="0"/>
          </a:p>
          <a:p>
            <a:pPr lvl="1"/>
            <a:r>
              <a:rPr lang="en-US" dirty="0" smtClean="0"/>
              <a:t>Dukakis campaign: “Quayle is dangerously inexperienced to be first-in-line to the presidency."</a:t>
            </a:r>
          </a:p>
          <a:p>
            <a:pPr lvl="1"/>
            <a:r>
              <a:rPr lang="en-US" dirty="0" smtClean="0"/>
              <a:t>Dukakis fired his campaign assistant Donna </a:t>
            </a:r>
            <a:r>
              <a:rPr lang="en-US" dirty="0" err="1" smtClean="0"/>
              <a:t>Brazile</a:t>
            </a:r>
            <a:r>
              <a:rPr lang="en-US" dirty="0" smtClean="0"/>
              <a:t> who spread rumors that Bush had an affair with his assistant, Jennifer Fitzgerald.</a:t>
            </a:r>
          </a:p>
        </p:txBody>
      </p:sp>
    </p:spTree>
    <p:extLst>
      <p:ext uri="{BB962C8B-B14F-4D97-AF65-F5344CB8AC3E}">
        <p14:creationId xmlns:p14="http://schemas.microsoft.com/office/powerpoint/2010/main" val="228817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524000" y="0"/>
            <a:ext cx="9144000" cy="762000"/>
          </a:xfrm>
          <a:noFill/>
          <a:extLst>
            <a:ext uri="{909E8E84-426E-40DD-AFC4-6F175D3DCCD1}">
              <a14:hiddenFill xmlns:a14="http://schemas.microsoft.com/office/drawing/2010/main">
                <a:solidFill>
                  <a:srgbClr val="FFFFFF"/>
                </a:solidFill>
              </a14:hiddenFill>
            </a:ext>
          </a:extLst>
        </p:spPr>
        <p:txBody>
          <a:bodyPr/>
          <a:lstStyle/>
          <a:p>
            <a:endParaRPr lang="en-US" altLang="en-US" dirty="0" smtClean="0">
              <a:effectLst/>
            </a:endParaRPr>
          </a:p>
        </p:txBody>
      </p:sp>
      <p:sp>
        <p:nvSpPr>
          <p:cNvPr id="5123" name="Rectangle 3"/>
          <p:cNvSpPr>
            <a:spLocks noGrp="1" noRot="1" noChangeArrowheads="1"/>
          </p:cNvSpPr>
          <p:nvPr>
            <p:ph type="body" sz="half" idx="1"/>
          </p:nvPr>
        </p:nvSpPr>
        <p:spPr>
          <a:xfrm>
            <a:off x="1524000" y="990600"/>
            <a:ext cx="3124200" cy="2438400"/>
          </a:xfrm>
          <a:noFill/>
          <a:extLst>
            <a:ext uri="{909E8E84-426E-40DD-AFC4-6F175D3DCCD1}">
              <a14:hiddenFill xmlns:a14="http://schemas.microsoft.com/office/drawing/2010/main">
                <a:solidFill>
                  <a:srgbClr val="FFFFFF"/>
                </a:solidFill>
              </a14:hiddenFill>
            </a:ext>
          </a:extLst>
        </p:spPr>
        <p:txBody>
          <a:bodyPr/>
          <a:lstStyle/>
          <a:p>
            <a:endParaRPr lang="en-US" altLang="en-US" dirty="0"/>
          </a:p>
        </p:txBody>
      </p:sp>
      <p:pic>
        <p:nvPicPr>
          <p:cNvPr id="5124" name="Picture 5" descr="USAPElect1988.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00150" y="118110"/>
            <a:ext cx="9791700" cy="6621780"/>
          </a:xfrm>
        </p:spPr>
      </p:pic>
    </p:spTree>
    <p:extLst>
      <p:ext uri="{BB962C8B-B14F-4D97-AF65-F5344CB8AC3E}">
        <p14:creationId xmlns:p14="http://schemas.microsoft.com/office/powerpoint/2010/main" val="3318459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Domestic Policies </a:t>
            </a:r>
            <a:endParaRPr lang="en-US" dirty="0"/>
          </a:p>
        </p:txBody>
      </p:sp>
      <p:sp>
        <p:nvSpPr>
          <p:cNvPr id="3" name="Content Placeholder 2"/>
          <p:cNvSpPr>
            <a:spLocks noGrp="1"/>
          </p:cNvSpPr>
          <p:nvPr>
            <p:ph idx="1"/>
          </p:nvPr>
        </p:nvSpPr>
        <p:spPr/>
        <p:txBody>
          <a:bodyPr>
            <a:normAutofit/>
          </a:bodyPr>
          <a:lstStyle/>
          <a:p>
            <a:r>
              <a:rPr lang="en-US" dirty="0"/>
              <a:t>D</a:t>
            </a:r>
            <a:r>
              <a:rPr lang="en-US" dirty="0" smtClean="0"/>
              <a:t>ems controlled both Houses all four years. </a:t>
            </a:r>
          </a:p>
          <a:p>
            <a:r>
              <a:rPr lang="en-US" dirty="0"/>
              <a:t>B</a:t>
            </a:r>
            <a:r>
              <a:rPr lang="en-US" dirty="0" smtClean="0"/>
              <a:t>udget deficit: cut spending or raise taxes? Dems convinced him to raise taxes. “No new taxes” promise…His regret. </a:t>
            </a:r>
          </a:p>
          <a:p>
            <a:r>
              <a:rPr lang="en-US" dirty="0"/>
              <a:t>By 1992, interest and inflation rates were </a:t>
            </a:r>
            <a:r>
              <a:rPr lang="en-US" dirty="0" smtClean="0"/>
              <a:t>under control but </a:t>
            </a:r>
            <a:r>
              <a:rPr lang="en-US" dirty="0"/>
              <a:t>unemployment </a:t>
            </a:r>
            <a:r>
              <a:rPr lang="en-US" dirty="0" smtClean="0"/>
              <a:t>was 8%, </a:t>
            </a:r>
            <a:r>
              <a:rPr lang="en-US" dirty="0"/>
              <a:t>highest since </a:t>
            </a:r>
            <a:r>
              <a:rPr lang="en-US" dirty="0" smtClean="0"/>
              <a:t>1984</a:t>
            </a:r>
          </a:p>
          <a:p>
            <a:endParaRPr lang="en-US" dirty="0" smtClean="0"/>
          </a:p>
          <a:p>
            <a:endParaRPr lang="en-US" dirty="0"/>
          </a:p>
        </p:txBody>
      </p:sp>
    </p:spTree>
    <p:extLst>
      <p:ext uri="{BB962C8B-B14F-4D97-AF65-F5344CB8AC3E}">
        <p14:creationId xmlns:p14="http://schemas.microsoft.com/office/powerpoint/2010/main" val="244428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Domestic Policies </a:t>
            </a:r>
            <a:endParaRPr lang="en-US" dirty="0"/>
          </a:p>
        </p:txBody>
      </p:sp>
      <p:sp>
        <p:nvSpPr>
          <p:cNvPr id="3" name="Content Placeholder 2"/>
          <p:cNvSpPr>
            <a:spLocks noGrp="1"/>
          </p:cNvSpPr>
          <p:nvPr>
            <p:ph idx="1"/>
          </p:nvPr>
        </p:nvSpPr>
        <p:spPr/>
        <p:txBody>
          <a:bodyPr>
            <a:normAutofit lnSpcReduction="10000"/>
          </a:bodyPr>
          <a:lstStyle/>
          <a:p>
            <a:r>
              <a:rPr lang="en-US" b="1" dirty="0" smtClean="0"/>
              <a:t>American Disabilities Act </a:t>
            </a:r>
            <a:r>
              <a:rPr lang="en-US" dirty="0" smtClean="0"/>
              <a:t>– protects disabled people under CRA ‘64. Demands “reasonable accommodations” for employees and accessibility in public spaces</a:t>
            </a:r>
          </a:p>
          <a:p>
            <a:r>
              <a:rPr lang="en-US" i="1" dirty="0" smtClean="0"/>
              <a:t>Vetoed</a:t>
            </a:r>
            <a:r>
              <a:rPr lang="en-US" b="1" dirty="0" smtClean="0"/>
              <a:t> Civil Rights Act of 1991 </a:t>
            </a:r>
            <a:r>
              <a:rPr lang="en-US" dirty="0" smtClean="0"/>
              <a:t>– arguably unclear language in the bill may or may not have encouraged companies to establish racial quotas. Bush’s legal team thought it did encourage quotas; proponents argued otherwise. </a:t>
            </a:r>
          </a:p>
          <a:p>
            <a:pPr lvl="1"/>
            <a:r>
              <a:rPr lang="en-US" sz="2800" dirty="0" smtClean="0"/>
              <a:t>Bill also offered unlimited compensatory damages to victors in discrimination lawsuits. </a:t>
            </a:r>
          </a:p>
          <a:p>
            <a:pPr lvl="1"/>
            <a:r>
              <a:rPr lang="en-US" sz="2800" dirty="0" smtClean="0"/>
              <a:t>It’s hard to veto a CRA. </a:t>
            </a:r>
          </a:p>
          <a:p>
            <a:pPr lvl="1"/>
            <a:r>
              <a:rPr lang="en-US" sz="2800" i="1" dirty="0" smtClean="0"/>
              <a:t>Not </a:t>
            </a:r>
            <a:r>
              <a:rPr lang="en-US" sz="2800" dirty="0" smtClean="0"/>
              <a:t>overridden by one vote. </a:t>
            </a:r>
          </a:p>
          <a:p>
            <a:endParaRPr lang="en-US" dirty="0"/>
          </a:p>
        </p:txBody>
      </p:sp>
    </p:spTree>
    <p:extLst>
      <p:ext uri="{BB962C8B-B14F-4D97-AF65-F5344CB8AC3E}">
        <p14:creationId xmlns:p14="http://schemas.microsoft.com/office/powerpoint/2010/main" val="350623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Domestic Policies </a:t>
            </a:r>
            <a:endParaRPr lang="en-US" dirty="0"/>
          </a:p>
        </p:txBody>
      </p:sp>
      <p:sp>
        <p:nvSpPr>
          <p:cNvPr id="3" name="Content Placeholder 2"/>
          <p:cNvSpPr>
            <a:spLocks noGrp="1"/>
          </p:cNvSpPr>
          <p:nvPr>
            <p:ph idx="1"/>
          </p:nvPr>
        </p:nvSpPr>
        <p:spPr/>
        <p:txBody>
          <a:bodyPr/>
          <a:lstStyle/>
          <a:p>
            <a:r>
              <a:rPr lang="en-US" b="1" dirty="0" smtClean="0"/>
              <a:t>Immigration Act of 1990 </a:t>
            </a:r>
            <a:r>
              <a:rPr lang="en-US" dirty="0" smtClean="0"/>
              <a:t>– family reunification priority, Diversity Immigrant visa, Raised cap on immigration from 270,000 to 675,000 annually, eliminated exclusion of gays.</a:t>
            </a:r>
          </a:p>
          <a:p>
            <a:r>
              <a:rPr lang="en-US" b="1" dirty="0" smtClean="0"/>
              <a:t>Thousand Points of Light </a:t>
            </a:r>
            <a:r>
              <a:rPr lang="en-US" dirty="0" smtClean="0"/>
              <a:t>- promoted volunteerism </a:t>
            </a:r>
          </a:p>
          <a:p>
            <a:r>
              <a:rPr lang="en-US" dirty="0" smtClean="0"/>
              <a:t>Funded </a:t>
            </a:r>
            <a:r>
              <a:rPr lang="en-US" b="1" dirty="0" smtClean="0"/>
              <a:t>International Space Station</a:t>
            </a:r>
          </a:p>
          <a:p>
            <a:r>
              <a:rPr lang="en-US" dirty="0" smtClean="0"/>
              <a:t>Pardoned 6 more Iran-Contra criminals </a:t>
            </a:r>
          </a:p>
          <a:p>
            <a:pPr marL="0" indent="0">
              <a:buNone/>
            </a:pPr>
            <a:endParaRPr lang="en-US" dirty="0" smtClean="0"/>
          </a:p>
          <a:p>
            <a:r>
              <a:rPr lang="en-US" dirty="0" smtClean="0"/>
              <a:t>Bush was open about his preference for foreign policy….</a:t>
            </a:r>
          </a:p>
          <a:p>
            <a:endParaRPr lang="en-US" dirty="0"/>
          </a:p>
        </p:txBody>
      </p:sp>
    </p:spTree>
    <p:extLst>
      <p:ext uri="{BB962C8B-B14F-4D97-AF65-F5344CB8AC3E}">
        <p14:creationId xmlns:p14="http://schemas.microsoft.com/office/powerpoint/2010/main" val="31225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Panama</a:t>
            </a:r>
            <a:endParaRPr lang="en-US" dirty="0"/>
          </a:p>
        </p:txBody>
      </p:sp>
      <p:pic>
        <p:nvPicPr>
          <p:cNvPr id="4" name="Content Placeholder 3"/>
          <p:cNvPicPr>
            <a:picLocks noGrp="1" noChangeAspect="1"/>
          </p:cNvPicPr>
          <p:nvPr>
            <p:ph idx="1"/>
          </p:nvPr>
        </p:nvPicPr>
        <p:blipFill>
          <a:blip r:embed="rId2"/>
          <a:stretch>
            <a:fillRect/>
          </a:stretch>
        </p:blipFill>
        <p:spPr>
          <a:xfrm>
            <a:off x="670560" y="2631581"/>
            <a:ext cx="5425440" cy="2460184"/>
          </a:xfrm>
          <a:prstGeom prst="rect">
            <a:avLst/>
          </a:prstGeom>
        </p:spPr>
      </p:pic>
      <p:pic>
        <p:nvPicPr>
          <p:cNvPr id="6" name="Picture 5"/>
          <p:cNvPicPr>
            <a:picLocks noChangeAspect="1"/>
          </p:cNvPicPr>
          <p:nvPr/>
        </p:nvPicPr>
        <p:blipFill>
          <a:blip r:embed="rId3"/>
          <a:stretch>
            <a:fillRect/>
          </a:stretch>
        </p:blipFill>
        <p:spPr>
          <a:xfrm>
            <a:off x="7046947" y="872355"/>
            <a:ext cx="4068088" cy="2278129"/>
          </a:xfrm>
          <a:prstGeom prst="rect">
            <a:avLst/>
          </a:prstGeom>
        </p:spPr>
      </p:pic>
      <p:pic>
        <p:nvPicPr>
          <p:cNvPr id="7" name="Picture 6"/>
          <p:cNvPicPr>
            <a:picLocks noChangeAspect="1"/>
          </p:cNvPicPr>
          <p:nvPr/>
        </p:nvPicPr>
        <p:blipFill>
          <a:blip r:embed="rId4"/>
          <a:stretch>
            <a:fillRect/>
          </a:stretch>
        </p:blipFill>
        <p:spPr>
          <a:xfrm>
            <a:off x="7046947" y="3738201"/>
            <a:ext cx="4068088" cy="2707128"/>
          </a:xfrm>
          <a:prstGeom prst="rect">
            <a:avLst/>
          </a:prstGeom>
        </p:spPr>
      </p:pic>
    </p:spTree>
    <p:extLst>
      <p:ext uri="{BB962C8B-B14F-4D97-AF65-F5344CB8AC3E}">
        <p14:creationId xmlns:p14="http://schemas.microsoft.com/office/powerpoint/2010/main" val="397154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1420</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 3</vt:lpstr>
      <vt:lpstr>Office Theme</vt:lpstr>
      <vt:lpstr>George H.W. Bush Administration, 1989-1993</vt:lpstr>
      <vt:lpstr>George H.W. Bush Administration</vt:lpstr>
      <vt:lpstr>Bush’s Background</vt:lpstr>
      <vt:lpstr>1988 Election </vt:lpstr>
      <vt:lpstr>PowerPoint Presentation</vt:lpstr>
      <vt:lpstr>Bush Domestic Policies </vt:lpstr>
      <vt:lpstr>Bush Domestic Policies </vt:lpstr>
      <vt:lpstr>Bush Domestic Policies </vt:lpstr>
      <vt:lpstr>Foreign Policy: Panama</vt:lpstr>
      <vt:lpstr>Foreign Policy: Panama</vt:lpstr>
      <vt:lpstr>Foreign Policy: Panama</vt:lpstr>
      <vt:lpstr>Foreign Policy: NAFTA </vt:lpstr>
      <vt:lpstr>Foreign Policy: USSR</vt:lpstr>
      <vt:lpstr>Foreign Policy: USSR</vt:lpstr>
      <vt:lpstr>Foreign Policy: Iraq</vt:lpstr>
      <vt:lpstr>Foreign Policy: Iraq</vt:lpstr>
      <vt:lpstr>Foreign Policy: Iraq</vt:lpstr>
      <vt:lpstr>Foreign Policy: Iraq</vt:lpstr>
      <vt:lpstr>Foreign Policy: Iraq</vt:lpstr>
      <vt:lpstr>Foreign Policy: Also Noteworthy</vt:lpstr>
      <vt:lpstr>PowerPoint Presentation</vt:lpstr>
      <vt:lpstr>SAQ: “The Cold War and Beyond: Stability, Hegemony, Chaos?”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H.W. Bush Administration, 1989-1993</dc:title>
  <dc:creator>Daniel Lazar</dc:creator>
  <cp:lastModifiedBy>Daniel Lazar</cp:lastModifiedBy>
  <cp:revision>33</cp:revision>
  <dcterms:created xsi:type="dcterms:W3CDTF">2018-03-27T07:39:05Z</dcterms:created>
  <dcterms:modified xsi:type="dcterms:W3CDTF">2018-04-08T06:15:03Z</dcterms:modified>
</cp:coreProperties>
</file>