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3"/>
  </p:handoutMasterIdLst>
  <p:sldIdLst>
    <p:sldId id="256" r:id="rId2"/>
    <p:sldId id="257" r:id="rId3"/>
    <p:sldId id="258" r:id="rId4"/>
    <p:sldId id="259" r:id="rId5"/>
    <p:sldId id="260" r:id="rId6"/>
    <p:sldId id="261" r:id="rId7"/>
    <p:sldId id="279" r:id="rId8"/>
    <p:sldId id="262" r:id="rId9"/>
    <p:sldId id="263" r:id="rId10"/>
    <p:sldId id="264" r:id="rId11"/>
    <p:sldId id="278" r:id="rId12"/>
    <p:sldId id="265" r:id="rId13"/>
    <p:sldId id="266" r:id="rId14"/>
    <p:sldId id="267" r:id="rId15"/>
    <p:sldId id="268" r:id="rId16"/>
    <p:sldId id="269" r:id="rId17"/>
    <p:sldId id="270" r:id="rId18"/>
    <p:sldId id="275" r:id="rId19"/>
    <p:sldId id="271" r:id="rId20"/>
    <p:sldId id="277" r:id="rId21"/>
    <p:sldId id="272" r:id="rId22"/>
  </p:sldIdLst>
  <p:sldSz cx="9144000" cy="6858000" type="screen4x3"/>
  <p:notesSz cx="6797675" cy="9926638"/>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66" y="522"/>
      </p:cViewPr>
      <p:guideLst>
        <p:guide orient="horz" pos="2160"/>
        <p:guide pos="2880"/>
      </p:guideLst>
    </p:cSldViewPr>
  </p:slideViewPr>
  <p:notesTextViewPr>
    <p:cViewPr>
      <p:scale>
        <a:sx n="1" d="1"/>
        <a:sy n="1" d="1"/>
      </p:scale>
      <p:origin x="0" y="0"/>
    </p:cViewPr>
  </p:notesTextViewPr>
  <p:notesViewPr>
    <p:cSldViewPr>
      <p:cViewPr varScale="1">
        <p:scale>
          <a:sx n="79" d="100"/>
          <a:sy n="79" d="100"/>
        </p:scale>
        <p:origin x="3318"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757A3AAD-B178-4724-8119-46A4B614A3D6}" type="slidenum">
              <a:rPr lang="de-DE" smtClean="0"/>
              <a:t>‹#›</a:t>
            </a:fld>
            <a:endParaRPr lang="de-DE"/>
          </a:p>
        </p:txBody>
      </p:sp>
    </p:spTree>
    <p:extLst>
      <p:ext uri="{BB962C8B-B14F-4D97-AF65-F5344CB8AC3E}">
        <p14:creationId xmlns:p14="http://schemas.microsoft.com/office/powerpoint/2010/main" val="2765526845"/>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de-DE"/>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de-DE"/>
          </a:p>
        </p:txBody>
      </p:sp>
      <p:sp>
        <p:nvSpPr>
          <p:cNvPr id="4" name="Date Placeholder 3"/>
          <p:cNvSpPr>
            <a:spLocks noGrp="1"/>
          </p:cNvSpPr>
          <p:nvPr>
            <p:ph type="dt" sz="half" idx="10"/>
          </p:nvPr>
        </p:nvSpPr>
        <p:spPr/>
        <p:txBody>
          <a:bodyPr/>
          <a:lstStyle/>
          <a:p>
            <a:fld id="{7860EC60-EEFD-44F5-85C1-03146E88A901}" type="datetimeFigureOut">
              <a:rPr lang="de-DE" smtClean="0"/>
              <a:t>24.02.2017</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8AA019C5-970C-41DF-906C-968285240F6B}" type="slidenum">
              <a:rPr lang="de-DE" smtClean="0"/>
              <a:t>‹#›</a:t>
            </a:fld>
            <a:endParaRPr lang="de-DE"/>
          </a:p>
        </p:txBody>
      </p:sp>
    </p:spTree>
    <p:extLst>
      <p:ext uri="{BB962C8B-B14F-4D97-AF65-F5344CB8AC3E}">
        <p14:creationId xmlns:p14="http://schemas.microsoft.com/office/powerpoint/2010/main" val="20918787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de-DE"/>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e-DE"/>
          </a:p>
        </p:txBody>
      </p:sp>
      <p:sp>
        <p:nvSpPr>
          <p:cNvPr id="4" name="Date Placeholder 3"/>
          <p:cNvSpPr>
            <a:spLocks noGrp="1"/>
          </p:cNvSpPr>
          <p:nvPr>
            <p:ph type="dt" sz="half" idx="10"/>
          </p:nvPr>
        </p:nvSpPr>
        <p:spPr/>
        <p:txBody>
          <a:bodyPr/>
          <a:lstStyle/>
          <a:p>
            <a:fld id="{7860EC60-EEFD-44F5-85C1-03146E88A901}" type="datetimeFigureOut">
              <a:rPr lang="de-DE" smtClean="0"/>
              <a:t>24.02.2017</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8AA019C5-970C-41DF-906C-968285240F6B}" type="slidenum">
              <a:rPr lang="de-DE" smtClean="0"/>
              <a:t>‹#›</a:t>
            </a:fld>
            <a:endParaRPr lang="de-DE"/>
          </a:p>
        </p:txBody>
      </p:sp>
    </p:spTree>
    <p:extLst>
      <p:ext uri="{BB962C8B-B14F-4D97-AF65-F5344CB8AC3E}">
        <p14:creationId xmlns:p14="http://schemas.microsoft.com/office/powerpoint/2010/main" val="2942348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de-DE"/>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e-DE"/>
          </a:p>
        </p:txBody>
      </p:sp>
      <p:sp>
        <p:nvSpPr>
          <p:cNvPr id="4" name="Date Placeholder 3"/>
          <p:cNvSpPr>
            <a:spLocks noGrp="1"/>
          </p:cNvSpPr>
          <p:nvPr>
            <p:ph type="dt" sz="half" idx="10"/>
          </p:nvPr>
        </p:nvSpPr>
        <p:spPr/>
        <p:txBody>
          <a:bodyPr/>
          <a:lstStyle/>
          <a:p>
            <a:fld id="{7860EC60-EEFD-44F5-85C1-03146E88A901}" type="datetimeFigureOut">
              <a:rPr lang="de-DE" smtClean="0"/>
              <a:t>24.02.2017</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8AA019C5-970C-41DF-906C-968285240F6B}" type="slidenum">
              <a:rPr lang="de-DE" smtClean="0"/>
              <a:t>‹#›</a:t>
            </a:fld>
            <a:endParaRPr lang="de-DE"/>
          </a:p>
        </p:txBody>
      </p:sp>
    </p:spTree>
    <p:extLst>
      <p:ext uri="{BB962C8B-B14F-4D97-AF65-F5344CB8AC3E}">
        <p14:creationId xmlns:p14="http://schemas.microsoft.com/office/powerpoint/2010/main" val="32034215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de-DE"/>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e-DE"/>
          </a:p>
        </p:txBody>
      </p:sp>
      <p:sp>
        <p:nvSpPr>
          <p:cNvPr id="4" name="Date Placeholder 3"/>
          <p:cNvSpPr>
            <a:spLocks noGrp="1"/>
          </p:cNvSpPr>
          <p:nvPr>
            <p:ph type="dt" sz="half" idx="10"/>
          </p:nvPr>
        </p:nvSpPr>
        <p:spPr/>
        <p:txBody>
          <a:bodyPr/>
          <a:lstStyle/>
          <a:p>
            <a:fld id="{7860EC60-EEFD-44F5-85C1-03146E88A901}" type="datetimeFigureOut">
              <a:rPr lang="de-DE" smtClean="0"/>
              <a:t>24.02.2017</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8AA019C5-970C-41DF-906C-968285240F6B}" type="slidenum">
              <a:rPr lang="de-DE" smtClean="0"/>
              <a:t>‹#›</a:t>
            </a:fld>
            <a:endParaRPr lang="de-DE"/>
          </a:p>
        </p:txBody>
      </p:sp>
    </p:spTree>
    <p:extLst>
      <p:ext uri="{BB962C8B-B14F-4D97-AF65-F5344CB8AC3E}">
        <p14:creationId xmlns:p14="http://schemas.microsoft.com/office/powerpoint/2010/main" val="7987944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de-DE"/>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860EC60-EEFD-44F5-85C1-03146E88A901}" type="datetimeFigureOut">
              <a:rPr lang="de-DE" smtClean="0"/>
              <a:t>24.02.2017</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8AA019C5-970C-41DF-906C-968285240F6B}" type="slidenum">
              <a:rPr lang="de-DE" smtClean="0"/>
              <a:t>‹#›</a:t>
            </a:fld>
            <a:endParaRPr lang="de-DE"/>
          </a:p>
        </p:txBody>
      </p:sp>
    </p:spTree>
    <p:extLst>
      <p:ext uri="{BB962C8B-B14F-4D97-AF65-F5344CB8AC3E}">
        <p14:creationId xmlns:p14="http://schemas.microsoft.com/office/powerpoint/2010/main" val="37753298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de-DE"/>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e-DE"/>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e-DE"/>
          </a:p>
        </p:txBody>
      </p:sp>
      <p:sp>
        <p:nvSpPr>
          <p:cNvPr id="5" name="Date Placeholder 4"/>
          <p:cNvSpPr>
            <a:spLocks noGrp="1"/>
          </p:cNvSpPr>
          <p:nvPr>
            <p:ph type="dt" sz="half" idx="10"/>
          </p:nvPr>
        </p:nvSpPr>
        <p:spPr/>
        <p:txBody>
          <a:bodyPr/>
          <a:lstStyle/>
          <a:p>
            <a:fld id="{7860EC60-EEFD-44F5-85C1-03146E88A901}" type="datetimeFigureOut">
              <a:rPr lang="de-DE" smtClean="0"/>
              <a:t>24.02.2017</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8AA019C5-970C-41DF-906C-968285240F6B}" type="slidenum">
              <a:rPr lang="de-DE" smtClean="0"/>
              <a:t>‹#›</a:t>
            </a:fld>
            <a:endParaRPr lang="de-DE"/>
          </a:p>
        </p:txBody>
      </p:sp>
    </p:spTree>
    <p:extLst>
      <p:ext uri="{BB962C8B-B14F-4D97-AF65-F5344CB8AC3E}">
        <p14:creationId xmlns:p14="http://schemas.microsoft.com/office/powerpoint/2010/main" val="10776970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de-DE"/>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e-DE"/>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e-DE"/>
          </a:p>
        </p:txBody>
      </p:sp>
      <p:sp>
        <p:nvSpPr>
          <p:cNvPr id="7" name="Date Placeholder 6"/>
          <p:cNvSpPr>
            <a:spLocks noGrp="1"/>
          </p:cNvSpPr>
          <p:nvPr>
            <p:ph type="dt" sz="half" idx="10"/>
          </p:nvPr>
        </p:nvSpPr>
        <p:spPr/>
        <p:txBody>
          <a:bodyPr/>
          <a:lstStyle/>
          <a:p>
            <a:fld id="{7860EC60-EEFD-44F5-85C1-03146E88A901}" type="datetimeFigureOut">
              <a:rPr lang="de-DE" smtClean="0"/>
              <a:t>24.02.2017</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8AA019C5-970C-41DF-906C-968285240F6B}" type="slidenum">
              <a:rPr lang="de-DE" smtClean="0"/>
              <a:t>‹#›</a:t>
            </a:fld>
            <a:endParaRPr lang="de-DE"/>
          </a:p>
        </p:txBody>
      </p:sp>
    </p:spTree>
    <p:extLst>
      <p:ext uri="{BB962C8B-B14F-4D97-AF65-F5344CB8AC3E}">
        <p14:creationId xmlns:p14="http://schemas.microsoft.com/office/powerpoint/2010/main" val="30261331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de-DE"/>
          </a:p>
        </p:txBody>
      </p:sp>
      <p:sp>
        <p:nvSpPr>
          <p:cNvPr id="3" name="Date Placeholder 2"/>
          <p:cNvSpPr>
            <a:spLocks noGrp="1"/>
          </p:cNvSpPr>
          <p:nvPr>
            <p:ph type="dt" sz="half" idx="10"/>
          </p:nvPr>
        </p:nvSpPr>
        <p:spPr/>
        <p:txBody>
          <a:bodyPr/>
          <a:lstStyle/>
          <a:p>
            <a:fld id="{7860EC60-EEFD-44F5-85C1-03146E88A901}" type="datetimeFigureOut">
              <a:rPr lang="de-DE" smtClean="0"/>
              <a:t>24.02.2017</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8AA019C5-970C-41DF-906C-968285240F6B}" type="slidenum">
              <a:rPr lang="de-DE" smtClean="0"/>
              <a:t>‹#›</a:t>
            </a:fld>
            <a:endParaRPr lang="de-DE"/>
          </a:p>
        </p:txBody>
      </p:sp>
    </p:spTree>
    <p:extLst>
      <p:ext uri="{BB962C8B-B14F-4D97-AF65-F5344CB8AC3E}">
        <p14:creationId xmlns:p14="http://schemas.microsoft.com/office/powerpoint/2010/main" val="33088426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860EC60-EEFD-44F5-85C1-03146E88A901}" type="datetimeFigureOut">
              <a:rPr lang="de-DE" smtClean="0"/>
              <a:t>24.02.2017</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8AA019C5-970C-41DF-906C-968285240F6B}" type="slidenum">
              <a:rPr lang="de-DE" smtClean="0"/>
              <a:t>‹#›</a:t>
            </a:fld>
            <a:endParaRPr lang="de-DE"/>
          </a:p>
        </p:txBody>
      </p:sp>
    </p:spTree>
    <p:extLst>
      <p:ext uri="{BB962C8B-B14F-4D97-AF65-F5344CB8AC3E}">
        <p14:creationId xmlns:p14="http://schemas.microsoft.com/office/powerpoint/2010/main" val="15566131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de-DE"/>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e-DE"/>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860EC60-EEFD-44F5-85C1-03146E88A901}" type="datetimeFigureOut">
              <a:rPr lang="de-DE" smtClean="0"/>
              <a:t>24.02.2017</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8AA019C5-970C-41DF-906C-968285240F6B}" type="slidenum">
              <a:rPr lang="de-DE" smtClean="0"/>
              <a:t>‹#›</a:t>
            </a:fld>
            <a:endParaRPr lang="de-DE"/>
          </a:p>
        </p:txBody>
      </p:sp>
    </p:spTree>
    <p:extLst>
      <p:ext uri="{BB962C8B-B14F-4D97-AF65-F5344CB8AC3E}">
        <p14:creationId xmlns:p14="http://schemas.microsoft.com/office/powerpoint/2010/main" val="11001377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de-DE"/>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860EC60-EEFD-44F5-85C1-03146E88A901}" type="datetimeFigureOut">
              <a:rPr lang="de-DE" smtClean="0"/>
              <a:t>24.02.2017</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8AA019C5-970C-41DF-906C-968285240F6B}" type="slidenum">
              <a:rPr lang="de-DE" smtClean="0"/>
              <a:t>‹#›</a:t>
            </a:fld>
            <a:endParaRPr lang="de-DE"/>
          </a:p>
        </p:txBody>
      </p:sp>
    </p:spTree>
    <p:extLst>
      <p:ext uri="{BB962C8B-B14F-4D97-AF65-F5344CB8AC3E}">
        <p14:creationId xmlns:p14="http://schemas.microsoft.com/office/powerpoint/2010/main" val="20059209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de-DE"/>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e-DE"/>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860EC60-EEFD-44F5-85C1-03146E88A901}" type="datetimeFigureOut">
              <a:rPr lang="de-DE" smtClean="0"/>
              <a:t>24.02.2017</a:t>
            </a:fld>
            <a:endParaRPr lang="de-DE"/>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A019C5-970C-41DF-906C-968285240F6B}" type="slidenum">
              <a:rPr lang="de-DE" smtClean="0"/>
              <a:t>‹#›</a:t>
            </a:fld>
            <a:endParaRPr lang="de-DE"/>
          </a:p>
        </p:txBody>
      </p:sp>
    </p:spTree>
    <p:extLst>
      <p:ext uri="{BB962C8B-B14F-4D97-AF65-F5344CB8AC3E}">
        <p14:creationId xmlns:p14="http://schemas.microsoft.com/office/powerpoint/2010/main" val="10399896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4">
                <a:lumMod val="20000"/>
                <a:lumOff val="8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27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lvl="0"/>
            <a:r>
              <a:rPr kumimoji="0" lang="en-GB" b="1" i="1"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The Debate over the League of Nations</a:t>
            </a:r>
            <a:r>
              <a:rPr kumimoji="0" lang="en-GB" sz="8000" b="0" i="0" u="none" strike="noStrike" cap="none" normalizeH="0" baseline="0" dirty="0" smtClean="0">
                <a:ln>
                  <a:noFill/>
                </a:ln>
                <a:solidFill>
                  <a:schemeClr val="tx1"/>
                </a:solidFill>
                <a:effectLst/>
                <a:latin typeface="Arial" pitchFamily="34" charset="0"/>
                <a:cs typeface="Arial" pitchFamily="34" charset="0"/>
              </a:rPr>
              <a:t/>
            </a:r>
            <a:br>
              <a:rPr kumimoji="0" lang="en-GB" sz="8000" b="0" i="0" u="none" strike="noStrike" cap="none" normalizeH="0" baseline="0" dirty="0" smtClean="0">
                <a:ln>
                  <a:noFill/>
                </a:ln>
                <a:solidFill>
                  <a:schemeClr val="tx1"/>
                </a:solidFill>
                <a:effectLst/>
                <a:latin typeface="Arial" pitchFamily="34" charset="0"/>
                <a:cs typeface="Arial" pitchFamily="34" charset="0"/>
              </a:rPr>
            </a:br>
            <a:endParaRPr lang="de-DE" dirty="0"/>
          </a:p>
        </p:txBody>
      </p:sp>
      <p:sp>
        <p:nvSpPr>
          <p:cNvPr id="3" name="Subtitle 2"/>
          <p:cNvSpPr>
            <a:spLocks noGrp="1"/>
          </p:cNvSpPr>
          <p:nvPr>
            <p:ph type="subTitle" idx="1"/>
          </p:nvPr>
        </p:nvSpPr>
        <p:spPr/>
        <p:txBody>
          <a:bodyPr/>
          <a:lstStyle/>
          <a:p>
            <a:r>
              <a:rPr lang="de-DE" dirty="0" smtClean="0">
                <a:solidFill>
                  <a:schemeClr val="accent2">
                    <a:lumMod val="75000"/>
                  </a:schemeClr>
                </a:solidFill>
              </a:rPr>
              <a:t>Mr. Daniel Lazar</a:t>
            </a:r>
            <a:endParaRPr lang="de-DE" dirty="0">
              <a:solidFill>
                <a:schemeClr val="accent2">
                  <a:lumMod val="75000"/>
                </a:schemeClr>
              </a:solidFill>
            </a:endParaRPr>
          </a:p>
        </p:txBody>
      </p:sp>
    </p:spTree>
    <p:extLst>
      <p:ext uri="{BB962C8B-B14F-4D97-AF65-F5344CB8AC3E}">
        <p14:creationId xmlns:p14="http://schemas.microsoft.com/office/powerpoint/2010/main" val="32411809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4">
                <a:lumMod val="20000"/>
                <a:lumOff val="8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27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GB" dirty="0"/>
              <a:t>Reservations</a:t>
            </a:r>
            <a:endParaRPr lang="de-DE" dirty="0"/>
          </a:p>
        </p:txBody>
      </p:sp>
      <p:sp>
        <p:nvSpPr>
          <p:cNvPr id="3" name="Content Placeholder 2"/>
          <p:cNvSpPr>
            <a:spLocks noGrp="1"/>
          </p:cNvSpPr>
          <p:nvPr>
            <p:ph idx="1"/>
          </p:nvPr>
        </p:nvSpPr>
        <p:spPr/>
        <p:txBody>
          <a:bodyPr>
            <a:normAutofit fontScale="70000" lnSpcReduction="20000"/>
          </a:bodyPr>
          <a:lstStyle/>
          <a:p>
            <a:r>
              <a:rPr lang="en-GB" dirty="0"/>
              <a:t>Amendments and reservations designed to satisfy the moderate </a:t>
            </a:r>
            <a:r>
              <a:rPr lang="en-GB" dirty="0" smtClean="0"/>
              <a:t>inter­nationalists. Foreign </a:t>
            </a:r>
            <a:r>
              <a:rPr lang="en-GB" dirty="0"/>
              <a:t>Relations Committee </a:t>
            </a:r>
            <a:r>
              <a:rPr lang="en-GB" dirty="0" smtClean="0"/>
              <a:t>(Lodge</a:t>
            </a:r>
            <a:r>
              <a:rPr lang="en-GB" dirty="0"/>
              <a:t>) presented </a:t>
            </a:r>
            <a:r>
              <a:rPr lang="en-GB" dirty="0" smtClean="0"/>
              <a:t>reservations to </a:t>
            </a:r>
            <a:r>
              <a:rPr lang="en-GB" dirty="0"/>
              <a:t>the Senate on September 10, </a:t>
            </a:r>
            <a:r>
              <a:rPr lang="en-GB" dirty="0" smtClean="0"/>
              <a:t>1919.</a:t>
            </a:r>
            <a:endParaRPr lang="de-DE" dirty="0" smtClean="0"/>
          </a:p>
          <a:p>
            <a:r>
              <a:rPr lang="en-GB" b="1" dirty="0" smtClean="0"/>
              <a:t>Reservation </a:t>
            </a:r>
            <a:r>
              <a:rPr lang="en-GB" b="1" dirty="0"/>
              <a:t>2 to Article 10</a:t>
            </a:r>
            <a:r>
              <a:rPr lang="en-GB" dirty="0"/>
              <a:t>: “The United States assumes no obligation to preserve the territorial integrity or political independence of any other country or to interfere in controversies between nations-whether members of the league or not-under the pro­visions of Article 10, or to employ the military or naval forces of the United States under any article of the treaty for any purpose, unless in any particular case the Congress, which, under the Constitution, has the sole power to declare war or authorize the employment of the military or naval forces of the United States shall by act or joint resolution so provide</a:t>
            </a:r>
            <a:r>
              <a:rPr lang="en-GB" dirty="0" smtClean="0"/>
              <a:t>.”</a:t>
            </a:r>
            <a:endParaRPr lang="de-DE" dirty="0" smtClean="0"/>
          </a:p>
        </p:txBody>
      </p:sp>
    </p:spTree>
    <p:extLst>
      <p:ext uri="{BB962C8B-B14F-4D97-AF65-F5344CB8AC3E}">
        <p14:creationId xmlns:p14="http://schemas.microsoft.com/office/powerpoint/2010/main" val="23545427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4">
                <a:lumMod val="20000"/>
                <a:lumOff val="8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27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dirty="0" err="1" smtClean="0"/>
              <a:t>Reservations</a:t>
            </a:r>
            <a:r>
              <a:rPr lang="de-DE" dirty="0" smtClean="0"/>
              <a:t> </a:t>
            </a:r>
            <a:r>
              <a:rPr lang="de-DE" dirty="0" err="1" smtClean="0"/>
              <a:t>and</a:t>
            </a:r>
            <a:r>
              <a:rPr lang="de-DE" dirty="0" smtClean="0"/>
              <a:t> </a:t>
            </a:r>
            <a:r>
              <a:rPr lang="de-DE" dirty="0" err="1" smtClean="0"/>
              <a:t>Partisanship</a:t>
            </a:r>
            <a:r>
              <a:rPr lang="de-DE" dirty="0" smtClean="0"/>
              <a:t> </a:t>
            </a:r>
            <a:endParaRPr lang="de-DE" dirty="0"/>
          </a:p>
        </p:txBody>
      </p:sp>
      <p:sp>
        <p:nvSpPr>
          <p:cNvPr id="3" name="Content Placeholder 2"/>
          <p:cNvSpPr>
            <a:spLocks noGrp="1"/>
          </p:cNvSpPr>
          <p:nvPr>
            <p:ph idx="1"/>
          </p:nvPr>
        </p:nvSpPr>
        <p:spPr/>
        <p:txBody>
          <a:bodyPr>
            <a:normAutofit fontScale="92500" lnSpcReduction="20000"/>
          </a:bodyPr>
          <a:lstStyle/>
          <a:p>
            <a:pPr marL="0" indent="0">
              <a:buNone/>
            </a:pPr>
            <a:r>
              <a:rPr lang="en-GB" dirty="0"/>
              <a:t>“Wilson wanted to divide and conquer the Republicans. What Wilson did not </a:t>
            </a:r>
            <a:r>
              <a:rPr lang="en-GB" dirty="0" smtClean="0"/>
              <a:t>know…was </a:t>
            </a:r>
            <a:r>
              <a:rPr lang="en-GB" dirty="0"/>
              <a:t>that virtually all of the so-called mild reservationists had already coalesced into the central hard-core Republican pro-League group in the Senate. They were the men who voted with Democrats to convert Lodge's amendments into reservations. They were the ones who forced Lodge, for the sake of party unity, to support the treaty with res­ervations. Wilson would get nothing more from Republicans.“</a:t>
            </a:r>
            <a:endParaRPr lang="de-DE" dirty="0"/>
          </a:p>
          <a:p>
            <a:endParaRPr lang="de-DE" dirty="0"/>
          </a:p>
        </p:txBody>
      </p:sp>
    </p:spTree>
    <p:extLst>
      <p:ext uri="{BB962C8B-B14F-4D97-AF65-F5344CB8AC3E}">
        <p14:creationId xmlns:p14="http://schemas.microsoft.com/office/powerpoint/2010/main" val="40614975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4">
                <a:lumMod val="20000"/>
                <a:lumOff val="8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27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GB" dirty="0" smtClean="0"/>
              <a:t>Wilson’s Fateful </a:t>
            </a:r>
            <a:r>
              <a:rPr lang="en-GB" dirty="0"/>
              <a:t>Decision</a:t>
            </a:r>
            <a:r>
              <a:rPr lang="de-DE" dirty="0"/>
              <a:t/>
            </a:r>
            <a:br>
              <a:rPr lang="de-DE" dirty="0"/>
            </a:br>
            <a:endParaRPr lang="de-DE" dirty="0"/>
          </a:p>
        </p:txBody>
      </p:sp>
      <p:sp>
        <p:nvSpPr>
          <p:cNvPr id="3" name="Content Placeholder 2"/>
          <p:cNvSpPr>
            <a:spLocks noGrp="1"/>
          </p:cNvSpPr>
          <p:nvPr>
            <p:ph idx="1"/>
          </p:nvPr>
        </p:nvSpPr>
        <p:spPr/>
        <p:txBody>
          <a:bodyPr/>
          <a:lstStyle/>
          <a:p>
            <a:pPr marL="0" lvl="1" indent="0">
              <a:buNone/>
            </a:pPr>
            <a:r>
              <a:rPr lang="en-GB" dirty="0"/>
              <a:t>“To go to the people and purify the wells of public opinion that had been poisoned by the isolationists and opponents of un­reserved ratification</a:t>
            </a:r>
            <a:r>
              <a:rPr lang="en-GB" dirty="0" smtClean="0"/>
              <a:t>.’’ </a:t>
            </a:r>
            <a:r>
              <a:rPr lang="en-GB" dirty="0" smtClean="0"/>
              <a:t>–Wilson </a:t>
            </a:r>
            <a:endParaRPr lang="de-DE" dirty="0"/>
          </a:p>
          <a:p>
            <a:pPr marL="0" indent="0">
              <a:buNone/>
            </a:pPr>
            <a:endParaRPr lang="de-DE" dirty="0"/>
          </a:p>
        </p:txBody>
      </p:sp>
    </p:spTree>
    <p:extLst>
      <p:ext uri="{BB962C8B-B14F-4D97-AF65-F5344CB8AC3E}">
        <p14:creationId xmlns:p14="http://schemas.microsoft.com/office/powerpoint/2010/main" val="3761647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4">
                <a:lumMod val="20000"/>
                <a:lumOff val="8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27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Wilson’s Fateful Decision</a:t>
            </a:r>
            <a:r>
              <a:rPr lang="de-DE" dirty="0"/>
              <a:t/>
            </a:r>
            <a:br>
              <a:rPr lang="de-DE" dirty="0"/>
            </a:br>
            <a:endParaRPr lang="de-DE" dirty="0"/>
          </a:p>
        </p:txBody>
      </p:sp>
      <p:sp>
        <p:nvSpPr>
          <p:cNvPr id="3" name="Content Placeholder 2"/>
          <p:cNvSpPr>
            <a:spLocks noGrp="1"/>
          </p:cNvSpPr>
          <p:nvPr>
            <p:ph idx="1"/>
          </p:nvPr>
        </p:nvSpPr>
        <p:spPr/>
        <p:txBody>
          <a:bodyPr>
            <a:normAutofit fontScale="62500" lnSpcReduction="20000"/>
          </a:bodyPr>
          <a:lstStyle/>
          <a:p>
            <a:pPr marL="0" indent="0">
              <a:buNone/>
            </a:pPr>
            <a:r>
              <a:rPr lang="en-GB" dirty="0"/>
              <a:t>“We should make no general promise, but leave the nations associated with us to guess in each instance what we </a:t>
            </a:r>
            <a:r>
              <a:rPr lang="en-GB" dirty="0" smtClean="0"/>
              <a:t>we’re </a:t>
            </a:r>
            <a:r>
              <a:rPr lang="en-GB" dirty="0"/>
              <a:t>going to consider ourselves bound to do and what we were not going to consider ourselves bound to </a:t>
            </a:r>
            <a:r>
              <a:rPr lang="en-GB" dirty="0" smtClean="0"/>
              <a:t>do.</a:t>
            </a:r>
          </a:p>
          <a:p>
            <a:pPr marL="0" indent="0">
              <a:buNone/>
            </a:pPr>
            <a:endParaRPr lang="en-GB" dirty="0"/>
          </a:p>
          <a:p>
            <a:pPr marL="0" indent="0">
              <a:buNone/>
            </a:pPr>
            <a:r>
              <a:rPr lang="en-GB" dirty="0" smtClean="0"/>
              <a:t>It </a:t>
            </a:r>
            <a:r>
              <a:rPr lang="en-GB" dirty="0"/>
              <a:t>is as if you said, ‘We will not join the League definitely, but we will join it occasionally. We will not promise anything, but from time to time we may cooperate. We will not assume any obligations.’ This reservation proposes that we should not ac­knowledge any moral obligation in the matter; that we should stand off and say, ‘We will see, from time to time; consult us when you get into trouble, and then we will have a debate, after two or three months we will tell you what we are going to </a:t>
            </a:r>
            <a:r>
              <a:rPr lang="en-GB" dirty="0" smtClean="0"/>
              <a:t>do….’</a:t>
            </a:r>
          </a:p>
          <a:p>
            <a:pPr marL="0" indent="0">
              <a:buNone/>
            </a:pPr>
            <a:endParaRPr lang="en-GB" dirty="0"/>
          </a:p>
          <a:p>
            <a:pPr marL="0" indent="0">
              <a:buNone/>
            </a:pPr>
            <a:r>
              <a:rPr lang="en-GB" dirty="0" smtClean="0"/>
              <a:t>It </a:t>
            </a:r>
            <a:r>
              <a:rPr lang="en-GB" dirty="0"/>
              <a:t>means the rejection of the Treaty, my fellow countrymen, nothing less. </a:t>
            </a:r>
            <a:r>
              <a:rPr lang="en-GB" dirty="0" err="1"/>
              <a:t>lt</a:t>
            </a:r>
            <a:r>
              <a:rPr lang="en-GB" dirty="0"/>
              <a:t> means that the United States would take from under the structures its very foundations and support.”</a:t>
            </a:r>
            <a:endParaRPr lang="de-DE" dirty="0"/>
          </a:p>
          <a:p>
            <a:pPr marL="0" indent="0">
              <a:buNone/>
            </a:pPr>
            <a:endParaRPr lang="de-DE" dirty="0"/>
          </a:p>
        </p:txBody>
      </p:sp>
    </p:spTree>
    <p:extLst>
      <p:ext uri="{BB962C8B-B14F-4D97-AF65-F5344CB8AC3E}">
        <p14:creationId xmlns:p14="http://schemas.microsoft.com/office/powerpoint/2010/main" val="28557230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4">
                <a:lumMod val="20000"/>
                <a:lumOff val="8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27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Wilson’s Fateful Decision</a:t>
            </a:r>
            <a:r>
              <a:rPr lang="de-DE" dirty="0"/>
              <a:t/>
            </a:r>
            <a:br>
              <a:rPr lang="de-DE" dirty="0"/>
            </a:br>
            <a:endParaRPr lang="de-DE" dirty="0"/>
          </a:p>
        </p:txBody>
      </p:sp>
      <p:sp>
        <p:nvSpPr>
          <p:cNvPr id="3" name="Content Placeholder 2"/>
          <p:cNvSpPr>
            <a:spLocks noGrp="1"/>
          </p:cNvSpPr>
          <p:nvPr>
            <p:ph idx="1"/>
          </p:nvPr>
        </p:nvSpPr>
        <p:spPr/>
        <p:txBody>
          <a:bodyPr/>
          <a:lstStyle/>
          <a:p>
            <a:pPr marL="0" indent="0">
              <a:buNone/>
            </a:pPr>
            <a:r>
              <a:rPr lang="en-GB" dirty="0"/>
              <a:t>“Instead of wishing to ask to stand aside, get the benefits of the League, but share none of its burdens or responsibilities, I for my part want to go in and accept what is offered to us, the leadership of the world</a:t>
            </a:r>
            <a:r>
              <a:rPr lang="en-GB" dirty="0" smtClean="0"/>
              <a:t>.” 	-Wilson </a:t>
            </a:r>
            <a:endParaRPr lang="de-DE" dirty="0"/>
          </a:p>
          <a:p>
            <a:pPr marL="0" indent="0">
              <a:buNone/>
            </a:pPr>
            <a:endParaRPr lang="de-DE" dirty="0"/>
          </a:p>
        </p:txBody>
      </p:sp>
    </p:spTree>
    <p:extLst>
      <p:ext uri="{BB962C8B-B14F-4D97-AF65-F5344CB8AC3E}">
        <p14:creationId xmlns:p14="http://schemas.microsoft.com/office/powerpoint/2010/main" val="38444269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4">
                <a:lumMod val="20000"/>
                <a:lumOff val="8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27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Irony</a:t>
            </a:r>
            <a:endParaRPr lang="de-DE" dirty="0"/>
          </a:p>
        </p:txBody>
      </p:sp>
      <p:sp>
        <p:nvSpPr>
          <p:cNvPr id="3" name="Content Placeholder 2"/>
          <p:cNvSpPr>
            <a:spLocks noGrp="1"/>
          </p:cNvSpPr>
          <p:nvPr>
            <p:ph idx="1"/>
          </p:nvPr>
        </p:nvSpPr>
        <p:spPr/>
        <p:txBody>
          <a:bodyPr/>
          <a:lstStyle/>
          <a:p>
            <a:pPr lvl="0"/>
            <a:r>
              <a:rPr lang="en-GB" b="1" dirty="0" smtClean="0"/>
              <a:t>US would </a:t>
            </a:r>
            <a:r>
              <a:rPr lang="en-GB" b="1" dirty="0"/>
              <a:t>have </a:t>
            </a:r>
            <a:r>
              <a:rPr lang="en-GB" b="1" dirty="0" smtClean="0"/>
              <a:t>a </a:t>
            </a:r>
            <a:r>
              <a:rPr lang="en-GB" b="1" dirty="0"/>
              <a:t>veto</a:t>
            </a:r>
            <a:r>
              <a:rPr lang="en-GB" dirty="0"/>
              <a:t> over the Council's decision for war, because that body could not advise member nations to go to war except by </a:t>
            </a:r>
            <a:r>
              <a:rPr lang="en-GB" b="1" dirty="0"/>
              <a:t>unanimous </a:t>
            </a:r>
            <a:r>
              <a:rPr lang="en-GB" b="1" dirty="0" smtClean="0"/>
              <a:t>vote</a:t>
            </a:r>
            <a:r>
              <a:rPr lang="de-DE" dirty="0" smtClean="0"/>
              <a:t>.</a:t>
            </a:r>
            <a:endParaRPr lang="de-DE" dirty="0"/>
          </a:p>
          <a:p>
            <a:endParaRPr lang="de-DE" dirty="0"/>
          </a:p>
        </p:txBody>
      </p:sp>
    </p:spTree>
    <p:extLst>
      <p:ext uri="{BB962C8B-B14F-4D97-AF65-F5344CB8AC3E}">
        <p14:creationId xmlns:p14="http://schemas.microsoft.com/office/powerpoint/2010/main" val="22682849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4">
                <a:lumMod val="20000"/>
                <a:lumOff val="8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27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Tragedy</a:t>
            </a:r>
            <a:endParaRPr lang="de-DE" dirty="0"/>
          </a:p>
        </p:txBody>
      </p:sp>
      <p:sp>
        <p:nvSpPr>
          <p:cNvPr id="3" name="Content Placeholder 2"/>
          <p:cNvSpPr>
            <a:spLocks noGrp="1"/>
          </p:cNvSpPr>
          <p:nvPr>
            <p:ph idx="1"/>
          </p:nvPr>
        </p:nvSpPr>
        <p:spPr/>
        <p:txBody>
          <a:bodyPr/>
          <a:lstStyle/>
          <a:p>
            <a:pPr lvl="0"/>
            <a:r>
              <a:rPr lang="en-GB" dirty="0" smtClean="0"/>
              <a:t>2 October </a:t>
            </a:r>
            <a:r>
              <a:rPr lang="en-GB" dirty="0" smtClean="0"/>
              <a:t>1919</a:t>
            </a:r>
            <a:r>
              <a:rPr lang="en-GB" dirty="0" smtClean="0"/>
              <a:t>, </a:t>
            </a:r>
            <a:r>
              <a:rPr lang="en-GB" dirty="0"/>
              <a:t>Wilson suffered a severe </a:t>
            </a:r>
            <a:r>
              <a:rPr lang="en-GB" dirty="0" smtClean="0"/>
              <a:t>stroke, leaving the left side of his face and body paralyzed</a:t>
            </a:r>
          </a:p>
          <a:p>
            <a:pPr lvl="0"/>
            <a:r>
              <a:rPr lang="en-GB" dirty="0" smtClean="0"/>
              <a:t>For </a:t>
            </a:r>
            <a:r>
              <a:rPr lang="en-GB" dirty="0"/>
              <a:t>several days his life hung in the balance; </a:t>
            </a:r>
            <a:r>
              <a:rPr lang="en-GB" dirty="0" smtClean="0"/>
              <a:t>his </a:t>
            </a:r>
            <a:r>
              <a:rPr lang="en-GB" dirty="0"/>
              <a:t>recovery </a:t>
            </a:r>
            <a:r>
              <a:rPr lang="en-GB" dirty="0" smtClean="0"/>
              <a:t>was </a:t>
            </a:r>
            <a:r>
              <a:rPr lang="en-GB" dirty="0"/>
              <a:t>partial at best</a:t>
            </a:r>
            <a:endParaRPr lang="de-DE" dirty="0"/>
          </a:p>
          <a:p>
            <a:endParaRPr lang="de-DE" dirty="0"/>
          </a:p>
        </p:txBody>
      </p:sp>
    </p:spTree>
    <p:extLst>
      <p:ext uri="{BB962C8B-B14F-4D97-AF65-F5344CB8AC3E}">
        <p14:creationId xmlns:p14="http://schemas.microsoft.com/office/powerpoint/2010/main" val="13723696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4">
                <a:lumMod val="20000"/>
                <a:lumOff val="8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27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GB" dirty="0"/>
              <a:t>Decision Amidst Weakness</a:t>
            </a:r>
            <a:r>
              <a:rPr lang="de-DE" dirty="0"/>
              <a:t/>
            </a:r>
            <a:br>
              <a:rPr lang="de-DE" dirty="0"/>
            </a:br>
            <a:endParaRPr lang="de-DE" dirty="0"/>
          </a:p>
        </p:txBody>
      </p:sp>
      <p:sp>
        <p:nvSpPr>
          <p:cNvPr id="3" name="Content Placeholder 2"/>
          <p:cNvSpPr>
            <a:spLocks noGrp="1"/>
          </p:cNvSpPr>
          <p:nvPr>
            <p:ph idx="1"/>
          </p:nvPr>
        </p:nvSpPr>
        <p:spPr/>
        <p:txBody>
          <a:bodyPr>
            <a:normAutofit fontScale="85000" lnSpcReduction="10000"/>
          </a:bodyPr>
          <a:lstStyle/>
          <a:p>
            <a:r>
              <a:rPr lang="en-GB" b="1" dirty="0"/>
              <a:t>Wilson had to choose</a:t>
            </a:r>
            <a:r>
              <a:rPr lang="en-GB" dirty="0"/>
              <a:t> between </a:t>
            </a:r>
            <a:r>
              <a:rPr lang="en-GB" dirty="0" smtClean="0"/>
              <a:t>accepting the </a:t>
            </a:r>
            <a:r>
              <a:rPr lang="en-GB" dirty="0"/>
              <a:t>Lodge reservations or </a:t>
            </a:r>
            <a:r>
              <a:rPr lang="en-GB" dirty="0" smtClean="0"/>
              <a:t>running </a:t>
            </a:r>
            <a:r>
              <a:rPr lang="en-GB" dirty="0"/>
              <a:t>the risk of the outright defeat of the </a:t>
            </a:r>
            <a:r>
              <a:rPr lang="en-GB" dirty="0" smtClean="0"/>
              <a:t>Treaty.</a:t>
            </a:r>
            <a:endParaRPr lang="de-DE" dirty="0" smtClean="0"/>
          </a:p>
          <a:p>
            <a:r>
              <a:rPr lang="en-GB" b="1" dirty="0" smtClean="0"/>
              <a:t>He </a:t>
            </a:r>
            <a:r>
              <a:rPr lang="en-GB" b="1" dirty="0"/>
              <a:t>could not </a:t>
            </a:r>
            <a:r>
              <a:rPr lang="en-GB" b="1" dirty="0" smtClean="0"/>
              <a:t>accept </a:t>
            </a:r>
            <a:r>
              <a:rPr lang="en-GB" b="1" dirty="0"/>
              <a:t>Lodge reservation</a:t>
            </a:r>
            <a:r>
              <a:rPr lang="en-GB" dirty="0"/>
              <a:t> to Article </a:t>
            </a:r>
            <a:r>
              <a:rPr lang="en-GB" dirty="0" smtClean="0"/>
              <a:t>10</a:t>
            </a:r>
            <a:endParaRPr lang="de-DE" dirty="0" smtClean="0"/>
          </a:p>
          <a:p>
            <a:r>
              <a:rPr lang="en-GB" dirty="0" smtClean="0"/>
              <a:t>November </a:t>
            </a:r>
            <a:r>
              <a:rPr lang="en-GB" dirty="0"/>
              <a:t>19, a </a:t>
            </a:r>
            <a:r>
              <a:rPr lang="en-GB" dirty="0" smtClean="0"/>
              <a:t>Republican </a:t>
            </a:r>
            <a:r>
              <a:rPr lang="en-GB" dirty="0"/>
              <a:t>majority defeated the resolution </a:t>
            </a:r>
            <a:r>
              <a:rPr lang="en-GB" b="1" dirty="0" smtClean="0"/>
              <a:t>38 </a:t>
            </a:r>
            <a:r>
              <a:rPr lang="en-GB" b="1" dirty="0"/>
              <a:t>ayes to 53</a:t>
            </a:r>
            <a:r>
              <a:rPr lang="en-GB" dirty="0"/>
              <a:t> </a:t>
            </a:r>
            <a:r>
              <a:rPr lang="en-GB" b="1" dirty="0"/>
              <a:t>nays.</a:t>
            </a:r>
            <a:r>
              <a:rPr lang="en-GB" dirty="0"/>
              <a:t> </a:t>
            </a:r>
            <a:endParaRPr lang="de-DE" dirty="0" smtClean="0"/>
          </a:p>
          <a:p>
            <a:r>
              <a:rPr lang="en-GB" dirty="0" smtClean="0"/>
              <a:t>In </a:t>
            </a:r>
            <a:r>
              <a:rPr lang="en-GB" dirty="0"/>
              <a:t>the absence of any reliable indices, it is impossible to measure the division of public opinion as a whole; but there </a:t>
            </a:r>
            <a:r>
              <a:rPr lang="en-GB" dirty="0" smtClean="0"/>
              <a:t>is little </a:t>
            </a:r>
            <a:r>
              <a:rPr lang="en-GB" dirty="0"/>
              <a:t>doubt that </a:t>
            </a:r>
            <a:r>
              <a:rPr lang="en-GB" b="1" dirty="0"/>
              <a:t>a majority </a:t>
            </a:r>
            <a:r>
              <a:rPr lang="en-GB" b="1" dirty="0" smtClean="0"/>
              <a:t>of </a:t>
            </a:r>
            <a:r>
              <a:rPr lang="en-GB" b="1" dirty="0"/>
              <a:t>people </a:t>
            </a:r>
            <a:r>
              <a:rPr lang="en-GB" b="1" dirty="0" err="1"/>
              <a:t>favored</a:t>
            </a:r>
            <a:r>
              <a:rPr lang="en-GB" b="1" dirty="0"/>
              <a:t> ratification with some kind of res­ervations</a:t>
            </a:r>
            <a:endParaRPr lang="de-DE" dirty="0"/>
          </a:p>
          <a:p>
            <a:endParaRPr lang="de-DE" dirty="0"/>
          </a:p>
        </p:txBody>
      </p:sp>
    </p:spTree>
    <p:extLst>
      <p:ext uri="{BB962C8B-B14F-4D97-AF65-F5344CB8AC3E}">
        <p14:creationId xmlns:p14="http://schemas.microsoft.com/office/powerpoint/2010/main" val="20529643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4">
                <a:lumMod val="20000"/>
                <a:lumOff val="8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27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GB" dirty="0"/>
              <a:t>Election of 1920</a:t>
            </a:r>
            <a:r>
              <a:rPr lang="de-DE" dirty="0"/>
              <a:t/>
            </a:r>
            <a:br>
              <a:rPr lang="de-DE" dirty="0"/>
            </a:br>
            <a:endParaRPr lang="de-DE" dirty="0"/>
          </a:p>
        </p:txBody>
      </p:sp>
      <p:sp>
        <p:nvSpPr>
          <p:cNvPr id="3" name="Content Placeholder 2"/>
          <p:cNvSpPr>
            <a:spLocks noGrp="1"/>
          </p:cNvSpPr>
          <p:nvPr>
            <p:ph idx="1"/>
          </p:nvPr>
        </p:nvSpPr>
        <p:spPr/>
        <p:txBody>
          <a:bodyPr>
            <a:normAutofit lnSpcReduction="10000"/>
          </a:bodyPr>
          <a:lstStyle/>
          <a:p>
            <a:r>
              <a:rPr lang="en-GB" dirty="0"/>
              <a:t>Wilson decided to make </a:t>
            </a:r>
            <a:r>
              <a:rPr lang="en-GB" b="1" dirty="0"/>
              <a:t>the election a referendum on the League</a:t>
            </a:r>
            <a:r>
              <a:rPr lang="en-GB" dirty="0"/>
              <a:t>. As an expert in the American constitutional and political systems at </a:t>
            </a:r>
            <a:r>
              <a:rPr lang="en-GB" dirty="0" smtClean="0"/>
              <a:t>Princeton, </a:t>
            </a:r>
            <a:r>
              <a:rPr lang="en-GB" dirty="0"/>
              <a:t>he should have known </a:t>
            </a:r>
            <a:r>
              <a:rPr lang="en-GB" dirty="0" smtClean="0"/>
              <a:t>better.</a:t>
            </a:r>
            <a:endParaRPr lang="de-DE" dirty="0" smtClean="0"/>
          </a:p>
          <a:p>
            <a:r>
              <a:rPr lang="en-GB" dirty="0"/>
              <a:t>Henceforth most Republican senators voted as Republicans, most Democrats as Democrats</a:t>
            </a:r>
            <a:endParaRPr lang="de-DE" sz="2400" dirty="0"/>
          </a:p>
          <a:p>
            <a:pPr lvl="1"/>
            <a:r>
              <a:rPr lang="en-GB" b="1" dirty="0"/>
              <a:t>Warren G. Harding,</a:t>
            </a:r>
            <a:r>
              <a:rPr lang="en-GB" dirty="0"/>
              <a:t> the Republican nominee and a strong reservationist, sidestepped the League issue</a:t>
            </a:r>
            <a:endParaRPr lang="de-DE" sz="2400" dirty="0"/>
          </a:p>
          <a:p>
            <a:endParaRPr lang="de-DE" dirty="0"/>
          </a:p>
        </p:txBody>
      </p:sp>
    </p:spTree>
    <p:extLst>
      <p:ext uri="{BB962C8B-B14F-4D97-AF65-F5344CB8AC3E}">
        <p14:creationId xmlns:p14="http://schemas.microsoft.com/office/powerpoint/2010/main" val="16734559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4">
                <a:lumMod val="20000"/>
                <a:lumOff val="8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27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GB" dirty="0"/>
              <a:t>The Verdict</a:t>
            </a:r>
            <a:r>
              <a:rPr lang="de-DE" dirty="0"/>
              <a:t/>
            </a:r>
            <a:br>
              <a:rPr lang="de-DE" dirty="0"/>
            </a:br>
            <a:endParaRPr lang="de-DE" dirty="0"/>
          </a:p>
        </p:txBody>
      </p:sp>
      <p:sp>
        <p:nvSpPr>
          <p:cNvPr id="3" name="Content Placeholder 2"/>
          <p:cNvSpPr>
            <a:spLocks noGrp="1"/>
          </p:cNvSpPr>
          <p:nvPr>
            <p:ph idx="1"/>
          </p:nvPr>
        </p:nvSpPr>
        <p:spPr/>
        <p:txBody>
          <a:bodyPr>
            <a:normAutofit/>
          </a:bodyPr>
          <a:lstStyle/>
          <a:p>
            <a:r>
              <a:rPr lang="en-GB" sz="2800" dirty="0"/>
              <a:t>Senate took its second and final vote on the Treaty on </a:t>
            </a:r>
            <a:r>
              <a:rPr lang="en-GB" sz="2800" b="1" dirty="0"/>
              <a:t>March 19, </a:t>
            </a:r>
            <a:r>
              <a:rPr lang="en-GB" sz="2800" b="1" dirty="0" smtClean="0"/>
              <a:t>1920</a:t>
            </a:r>
            <a:endParaRPr lang="de-DE" sz="2800" dirty="0" smtClean="0"/>
          </a:p>
          <a:p>
            <a:r>
              <a:rPr lang="en-GB" sz="2800" dirty="0" smtClean="0"/>
              <a:t>Treaty </a:t>
            </a:r>
            <a:r>
              <a:rPr lang="en-GB" sz="2800" dirty="0"/>
              <a:t>with </a:t>
            </a:r>
            <a:r>
              <a:rPr lang="en-GB" sz="2800" dirty="0" smtClean="0"/>
              <a:t>reservations </a:t>
            </a:r>
            <a:r>
              <a:rPr lang="en-GB" sz="2800" b="1" dirty="0"/>
              <a:t>failed by seven </a:t>
            </a:r>
            <a:r>
              <a:rPr lang="en-GB" sz="2800" b="1" dirty="0" smtClean="0"/>
              <a:t>votes.</a:t>
            </a:r>
          </a:p>
          <a:p>
            <a:r>
              <a:rPr lang="en-GB" sz="2800" dirty="0" smtClean="0"/>
              <a:t>Ohio Republican Warren Harding won in a landslide election (60.3%, 404:127)</a:t>
            </a:r>
            <a:endParaRPr lang="de-DE" sz="2800" dirty="0" smtClean="0"/>
          </a:p>
          <a:p>
            <a:endParaRPr lang="de-DE" dirty="0"/>
          </a:p>
        </p:txBody>
      </p:sp>
      <p:pic>
        <p:nvPicPr>
          <p:cNvPr id="4" name="Picture 3"/>
          <p:cNvPicPr>
            <a:picLocks noChangeAspect="1"/>
          </p:cNvPicPr>
          <p:nvPr/>
        </p:nvPicPr>
        <p:blipFill>
          <a:blip r:embed="rId2"/>
          <a:stretch>
            <a:fillRect/>
          </a:stretch>
        </p:blipFill>
        <p:spPr>
          <a:xfrm>
            <a:off x="6372200" y="3573882"/>
            <a:ext cx="2313709" cy="3150906"/>
          </a:xfrm>
          <a:prstGeom prst="rect">
            <a:avLst/>
          </a:prstGeom>
        </p:spPr>
      </p:pic>
      <p:pic>
        <p:nvPicPr>
          <p:cNvPr id="5" name="Picture 4"/>
          <p:cNvPicPr>
            <a:picLocks noChangeAspect="1"/>
          </p:cNvPicPr>
          <p:nvPr/>
        </p:nvPicPr>
        <p:blipFill>
          <a:blip r:embed="rId3"/>
          <a:stretch>
            <a:fillRect/>
          </a:stretch>
        </p:blipFill>
        <p:spPr>
          <a:xfrm>
            <a:off x="377265" y="4030246"/>
            <a:ext cx="4647030" cy="2495098"/>
          </a:xfrm>
          <a:prstGeom prst="rect">
            <a:avLst/>
          </a:prstGeom>
        </p:spPr>
      </p:pic>
    </p:spTree>
    <p:extLst>
      <p:ext uri="{BB962C8B-B14F-4D97-AF65-F5344CB8AC3E}">
        <p14:creationId xmlns:p14="http://schemas.microsoft.com/office/powerpoint/2010/main" val="171160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4">
                <a:lumMod val="20000"/>
                <a:lumOff val="8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27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Should the U.S. Join the League?</a:t>
            </a:r>
            <a:endParaRPr lang="de-DE" dirty="0"/>
          </a:p>
        </p:txBody>
      </p:sp>
      <p:sp>
        <p:nvSpPr>
          <p:cNvPr id="3" name="Content Placeholder 2"/>
          <p:cNvSpPr>
            <a:spLocks noGrp="1"/>
          </p:cNvSpPr>
          <p:nvPr>
            <p:ph idx="1"/>
          </p:nvPr>
        </p:nvSpPr>
        <p:spPr/>
        <p:txBody>
          <a:bodyPr>
            <a:normAutofit fontScale="92500" lnSpcReduction="10000"/>
          </a:bodyPr>
          <a:lstStyle/>
          <a:p>
            <a:r>
              <a:rPr lang="en-GB" dirty="0"/>
              <a:t>At stake was the issue of American participation in </a:t>
            </a:r>
            <a:r>
              <a:rPr lang="en-GB" dirty="0" smtClean="0"/>
              <a:t>the NWO</a:t>
            </a:r>
            <a:endParaRPr lang="de-DE" dirty="0"/>
          </a:p>
          <a:p>
            <a:r>
              <a:rPr lang="en-GB" dirty="0" smtClean="0"/>
              <a:t>The </a:t>
            </a:r>
            <a:r>
              <a:rPr lang="en-GB" dirty="0"/>
              <a:t>debate </a:t>
            </a:r>
            <a:r>
              <a:rPr lang="en-GB" dirty="0" smtClean="0"/>
              <a:t>was </a:t>
            </a:r>
            <a:r>
              <a:rPr lang="en-GB" dirty="0"/>
              <a:t>not </a:t>
            </a:r>
            <a:r>
              <a:rPr lang="en-GB" i="1" dirty="0"/>
              <a:t>initially</a:t>
            </a:r>
            <a:r>
              <a:rPr lang="en-GB" dirty="0"/>
              <a:t> </a:t>
            </a:r>
            <a:r>
              <a:rPr lang="en-GB" dirty="0" smtClean="0"/>
              <a:t>partisan</a:t>
            </a:r>
            <a:endParaRPr lang="de-DE" dirty="0"/>
          </a:p>
          <a:p>
            <a:r>
              <a:rPr lang="en-GB" dirty="0" smtClean="0"/>
              <a:t>Not </a:t>
            </a:r>
            <a:r>
              <a:rPr lang="en-GB" dirty="0"/>
              <a:t>a simple debate between complete isolation or </a:t>
            </a:r>
            <a:r>
              <a:rPr lang="en-GB" dirty="0" smtClean="0"/>
              <a:t>inter­nationalism</a:t>
            </a:r>
            <a:endParaRPr lang="de-DE" dirty="0"/>
          </a:p>
          <a:p>
            <a:r>
              <a:rPr lang="en-GB" dirty="0" smtClean="0"/>
              <a:t>The two </a:t>
            </a:r>
            <a:r>
              <a:rPr lang="en-GB" dirty="0"/>
              <a:t>main </a:t>
            </a:r>
            <a:r>
              <a:rPr lang="en-GB" dirty="0" smtClean="0"/>
              <a:t>questions </a:t>
            </a:r>
            <a:r>
              <a:rPr lang="en-GB" dirty="0"/>
              <a:t>of the great debate of </a:t>
            </a:r>
            <a:r>
              <a:rPr lang="en-GB" dirty="0" smtClean="0"/>
              <a:t>1919-1920:</a:t>
            </a:r>
          </a:p>
          <a:p>
            <a:pPr marL="971550" lvl="1" indent="-514350">
              <a:buFont typeface="+mj-lt"/>
              <a:buAutoNum type="arabicPeriod"/>
            </a:pPr>
            <a:r>
              <a:rPr lang="en-GB" dirty="0" smtClean="0"/>
              <a:t>Would </a:t>
            </a:r>
            <a:r>
              <a:rPr lang="en-GB" dirty="0"/>
              <a:t>such a worldwide </a:t>
            </a:r>
            <a:r>
              <a:rPr lang="en-GB" dirty="0" smtClean="0"/>
              <a:t>system work? </a:t>
            </a:r>
          </a:p>
          <a:p>
            <a:pPr marL="971550" lvl="1" indent="-514350">
              <a:buFont typeface="+mj-lt"/>
              <a:buAutoNum type="arabicPeriod"/>
            </a:pPr>
            <a:r>
              <a:rPr lang="en-GB" dirty="0" smtClean="0"/>
              <a:t>Would the </a:t>
            </a:r>
            <a:r>
              <a:rPr lang="en-GB" dirty="0"/>
              <a:t>American </a:t>
            </a:r>
            <a:r>
              <a:rPr lang="en-GB" dirty="0" smtClean="0"/>
              <a:t>people </a:t>
            </a:r>
            <a:r>
              <a:rPr lang="en-GB" dirty="0"/>
              <a:t>prepared </a:t>
            </a:r>
            <a:r>
              <a:rPr lang="en-GB" dirty="0" smtClean="0"/>
              <a:t>support </a:t>
            </a:r>
            <a:r>
              <a:rPr lang="en-GB" dirty="0"/>
              <a:t>such a system even if it did </a:t>
            </a:r>
            <a:r>
              <a:rPr lang="en-GB" dirty="0" smtClean="0"/>
              <a:t>work?</a:t>
            </a:r>
            <a:endParaRPr lang="de-DE" dirty="0"/>
          </a:p>
          <a:p>
            <a:endParaRPr lang="de-DE" dirty="0"/>
          </a:p>
        </p:txBody>
      </p:sp>
    </p:spTree>
    <p:extLst>
      <p:ext uri="{BB962C8B-B14F-4D97-AF65-F5344CB8AC3E}">
        <p14:creationId xmlns:p14="http://schemas.microsoft.com/office/powerpoint/2010/main" val="3183656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4">
                <a:lumMod val="20000"/>
                <a:lumOff val="8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27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dirty="0" smtClean="0"/>
              <a:t>We‘ll give Wilson the last words	</a:t>
            </a:r>
            <a:endParaRPr lang="de-DE" dirty="0"/>
          </a:p>
        </p:txBody>
      </p:sp>
      <p:sp>
        <p:nvSpPr>
          <p:cNvPr id="3" name="Content Placeholder 2"/>
          <p:cNvSpPr>
            <a:spLocks noGrp="1"/>
          </p:cNvSpPr>
          <p:nvPr>
            <p:ph idx="1"/>
          </p:nvPr>
        </p:nvSpPr>
        <p:spPr/>
        <p:txBody>
          <a:bodyPr/>
          <a:lstStyle/>
          <a:p>
            <a:r>
              <a:rPr lang="en-GB" dirty="0" smtClean="0"/>
              <a:t>"I would rather fail in a cause that will ultimately triumph than triumph in a cause that will ultimately fail.”</a:t>
            </a:r>
          </a:p>
          <a:p>
            <a:pPr marL="0" indent="0">
              <a:buNone/>
            </a:pPr>
            <a:endParaRPr lang="de-DE" sz="2400" dirty="0" smtClean="0"/>
          </a:p>
          <a:p>
            <a:r>
              <a:rPr lang="en-GB" dirty="0" smtClean="0"/>
              <a:t>“The most immoral thing that a nation (or individual) can do is to refuse to exercise power responsibly when it possesses it.”</a:t>
            </a:r>
            <a:endParaRPr lang="de-DE" sz="2400" dirty="0" smtClean="0"/>
          </a:p>
          <a:p>
            <a:endParaRPr lang="de-DE" dirty="0"/>
          </a:p>
        </p:txBody>
      </p:sp>
    </p:spTree>
    <p:extLst>
      <p:ext uri="{BB962C8B-B14F-4D97-AF65-F5344CB8AC3E}">
        <p14:creationId xmlns:p14="http://schemas.microsoft.com/office/powerpoint/2010/main" val="20314187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4">
                <a:lumMod val="20000"/>
                <a:lumOff val="8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27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de-DE"/>
          </a:p>
        </p:txBody>
      </p:sp>
      <p:sp>
        <p:nvSpPr>
          <p:cNvPr id="3" name="Content Placeholder 2"/>
          <p:cNvSpPr>
            <a:spLocks noGrp="1"/>
          </p:cNvSpPr>
          <p:nvPr>
            <p:ph idx="1"/>
          </p:nvPr>
        </p:nvSpPr>
        <p:spPr/>
        <p:txBody>
          <a:bodyPr/>
          <a:lstStyle/>
          <a:p>
            <a:pPr marL="0" indent="0">
              <a:buNone/>
            </a:pPr>
            <a:r>
              <a:rPr lang="en-GB" dirty="0"/>
              <a:t>Adapted from </a:t>
            </a:r>
            <a:r>
              <a:rPr lang="en-GB" i="1" dirty="0"/>
              <a:t>Wilson</a:t>
            </a:r>
            <a:r>
              <a:rPr lang="en-GB" dirty="0"/>
              <a:t> a biography in 5 Volumes. Link, Arthur.  Princeton University </a:t>
            </a:r>
            <a:r>
              <a:rPr lang="en-GB" dirty="0" smtClean="0"/>
              <a:t>Press.</a:t>
            </a:r>
            <a:r>
              <a:rPr lang="en-GB" i="1" dirty="0" smtClean="0"/>
              <a:t> </a:t>
            </a:r>
            <a:endParaRPr lang="de-DE" dirty="0"/>
          </a:p>
        </p:txBody>
      </p:sp>
      <p:sp>
        <p:nvSpPr>
          <p:cNvPr id="5" name="TextBox 4"/>
          <p:cNvSpPr txBox="1"/>
          <p:nvPr/>
        </p:nvSpPr>
        <p:spPr>
          <a:xfrm>
            <a:off x="3903117" y="3863181"/>
            <a:ext cx="4838210" cy="2308324"/>
          </a:xfrm>
          <a:prstGeom prst="rect">
            <a:avLst/>
          </a:prstGeom>
          <a:noFill/>
        </p:spPr>
        <p:txBody>
          <a:bodyPr wrap="square" rtlCol="0">
            <a:spAutoFit/>
          </a:bodyPr>
          <a:lstStyle/>
          <a:p>
            <a:r>
              <a:rPr lang="en-US" sz="2400" dirty="0"/>
              <a:t>"I've read a lot of history in my life, and I think that aside from St. Paul, Jesus and the great religious prophets, Woodrow Wilson was the most admirable character I've ever encountered in history</a:t>
            </a:r>
            <a:r>
              <a:rPr lang="en-US" sz="2400" dirty="0" smtClean="0"/>
              <a:t>.“ -Link</a:t>
            </a:r>
            <a:endParaRPr lang="de-DE" sz="2400" dirty="0"/>
          </a:p>
        </p:txBody>
      </p:sp>
      <p:pic>
        <p:nvPicPr>
          <p:cNvPr id="6" name="Picture 5"/>
          <p:cNvPicPr>
            <a:picLocks noChangeAspect="1"/>
          </p:cNvPicPr>
          <p:nvPr/>
        </p:nvPicPr>
        <p:blipFill rotWithShape="1">
          <a:blip r:embed="rId2"/>
          <a:srcRect b="5882"/>
          <a:stretch/>
        </p:blipFill>
        <p:spPr>
          <a:xfrm>
            <a:off x="755576" y="2708920"/>
            <a:ext cx="2516054" cy="3784635"/>
          </a:xfrm>
          <a:prstGeom prst="rect">
            <a:avLst/>
          </a:prstGeom>
        </p:spPr>
      </p:pic>
    </p:spTree>
    <p:extLst>
      <p:ext uri="{BB962C8B-B14F-4D97-AF65-F5344CB8AC3E}">
        <p14:creationId xmlns:p14="http://schemas.microsoft.com/office/powerpoint/2010/main" val="5554033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4">
                <a:lumMod val="20000"/>
                <a:lumOff val="8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27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GB" dirty="0"/>
              <a:t>Advantage Wilson</a:t>
            </a:r>
            <a:r>
              <a:rPr lang="de-DE" dirty="0"/>
              <a:t/>
            </a:r>
            <a:br>
              <a:rPr lang="de-DE" dirty="0"/>
            </a:br>
            <a:endParaRPr lang="de-DE" dirty="0"/>
          </a:p>
        </p:txBody>
      </p:sp>
      <p:sp>
        <p:nvSpPr>
          <p:cNvPr id="3" name="Content Placeholder 2"/>
          <p:cNvSpPr>
            <a:spLocks noGrp="1"/>
          </p:cNvSpPr>
          <p:nvPr>
            <p:ph idx="1"/>
          </p:nvPr>
        </p:nvSpPr>
        <p:spPr/>
        <p:txBody>
          <a:bodyPr>
            <a:normAutofit lnSpcReduction="10000"/>
          </a:bodyPr>
          <a:lstStyle/>
          <a:p>
            <a:r>
              <a:rPr lang="en-GB" dirty="0"/>
              <a:t>Wilson consulted Taft and other Republican supporters of the League and, in response to their suggestions, obtained changes in the </a:t>
            </a:r>
            <a:r>
              <a:rPr lang="en-GB" dirty="0" smtClean="0"/>
              <a:t>Covenant</a:t>
            </a:r>
            <a:r>
              <a:rPr lang="en-GB" dirty="0"/>
              <a:t>:</a:t>
            </a:r>
            <a:endParaRPr lang="de-DE" dirty="0"/>
          </a:p>
          <a:p>
            <a:pPr lvl="2"/>
            <a:r>
              <a:rPr lang="en-GB" dirty="0"/>
              <a:t>right of member nations to withdraw after giving due notice</a:t>
            </a:r>
            <a:endParaRPr lang="de-DE" dirty="0"/>
          </a:p>
          <a:p>
            <a:pPr lvl="2"/>
            <a:r>
              <a:rPr lang="en-GB" dirty="0"/>
              <a:t>exempted domestic questions from the League's </a:t>
            </a:r>
            <a:r>
              <a:rPr lang="en-GB" dirty="0" smtClean="0"/>
              <a:t>jurisdiction</a:t>
            </a:r>
          </a:p>
          <a:p>
            <a:pPr lvl="2"/>
            <a:r>
              <a:rPr lang="en-GB" dirty="0" smtClean="0"/>
              <a:t>permitted </a:t>
            </a:r>
            <a:r>
              <a:rPr lang="en-GB" dirty="0"/>
              <a:t>member nations to refuse to accept a colonial mandate</a:t>
            </a:r>
            <a:endParaRPr lang="de-DE" dirty="0"/>
          </a:p>
          <a:p>
            <a:pPr lvl="2"/>
            <a:r>
              <a:rPr lang="en-GB" dirty="0"/>
              <a:t>accorded formal recognition to the Monroe </a:t>
            </a:r>
            <a:r>
              <a:rPr lang="en-GB" dirty="0" smtClean="0"/>
              <a:t>Doctrine</a:t>
            </a:r>
            <a:endParaRPr lang="de-DE" dirty="0"/>
          </a:p>
          <a:p>
            <a:endParaRPr lang="de-DE" dirty="0"/>
          </a:p>
        </p:txBody>
      </p:sp>
    </p:spTree>
    <p:extLst>
      <p:ext uri="{BB962C8B-B14F-4D97-AF65-F5344CB8AC3E}">
        <p14:creationId xmlns:p14="http://schemas.microsoft.com/office/powerpoint/2010/main" val="1502464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4">
                <a:lumMod val="20000"/>
                <a:lumOff val="8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27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Advantage Wilson</a:t>
            </a:r>
            <a:r>
              <a:rPr lang="de-DE" dirty="0" smtClean="0"/>
              <a:t/>
            </a:r>
            <a:br>
              <a:rPr lang="de-DE" dirty="0" smtClean="0"/>
            </a:br>
            <a:endParaRPr lang="de-DE" dirty="0"/>
          </a:p>
        </p:txBody>
      </p:sp>
      <p:sp>
        <p:nvSpPr>
          <p:cNvPr id="3" name="Content Placeholder 2"/>
          <p:cNvSpPr>
            <a:spLocks noGrp="1"/>
          </p:cNvSpPr>
          <p:nvPr>
            <p:ph idx="1"/>
          </p:nvPr>
        </p:nvSpPr>
        <p:spPr/>
        <p:txBody>
          <a:bodyPr>
            <a:normAutofit fontScale="85000" lnSpcReduction="10000"/>
          </a:bodyPr>
          <a:lstStyle/>
          <a:p>
            <a:pPr marL="0" indent="0">
              <a:buNone/>
            </a:pPr>
            <a:r>
              <a:rPr lang="en-GB" dirty="0"/>
              <a:t>Refreshed by the return voyage, Wilson returned to Washington on July 8, 1919 in a confident mood. </a:t>
            </a:r>
            <a:r>
              <a:rPr lang="en-GB" dirty="0" smtClean="0"/>
              <a:t>Americans were excited about The League</a:t>
            </a:r>
            <a:r>
              <a:rPr lang="en-GB" dirty="0"/>
              <a:t>:</a:t>
            </a:r>
            <a:endParaRPr lang="de-DE" dirty="0"/>
          </a:p>
          <a:p>
            <a:pPr marL="0" indent="0">
              <a:buNone/>
            </a:pPr>
            <a:endParaRPr lang="en-GB" dirty="0" smtClean="0"/>
          </a:p>
          <a:p>
            <a:pPr marL="0" indent="0">
              <a:buNone/>
            </a:pPr>
            <a:r>
              <a:rPr lang="en-GB" dirty="0" smtClean="0"/>
              <a:t>“</a:t>
            </a:r>
            <a:r>
              <a:rPr lang="en-GB" dirty="0"/>
              <a:t>The stage is set, the destiny disclosed. It has come about by no plan of our conceiving, but by the hand of God who led </a:t>
            </a:r>
            <a:r>
              <a:rPr lang="en-GB" dirty="0" smtClean="0"/>
              <a:t>us </a:t>
            </a:r>
            <a:r>
              <a:rPr lang="en-GB" dirty="0"/>
              <a:t>this way. We cannot turn back. We can only go forward, with bright eyes and freshened spirit, to follow the vision. It was of this that we dreamed at our birth. America shall in truth show the way. The light streams upon the path ahead, and nowhere else.”</a:t>
            </a:r>
            <a:endParaRPr lang="de-DE" dirty="0"/>
          </a:p>
          <a:p>
            <a:endParaRPr lang="de-DE" dirty="0"/>
          </a:p>
        </p:txBody>
      </p:sp>
    </p:spTree>
    <p:extLst>
      <p:ext uri="{BB962C8B-B14F-4D97-AF65-F5344CB8AC3E}">
        <p14:creationId xmlns:p14="http://schemas.microsoft.com/office/powerpoint/2010/main" val="13724529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4">
                <a:lumMod val="20000"/>
                <a:lumOff val="8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27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Opposition from Below </a:t>
            </a:r>
            <a:endParaRPr lang="de-DE" dirty="0"/>
          </a:p>
        </p:txBody>
      </p:sp>
      <p:sp>
        <p:nvSpPr>
          <p:cNvPr id="3" name="Content Placeholder 2"/>
          <p:cNvSpPr>
            <a:spLocks noGrp="1"/>
          </p:cNvSpPr>
          <p:nvPr>
            <p:ph idx="1"/>
          </p:nvPr>
        </p:nvSpPr>
        <p:spPr/>
        <p:txBody>
          <a:bodyPr>
            <a:normAutofit fontScale="70000" lnSpcReduction="20000"/>
          </a:bodyPr>
          <a:lstStyle/>
          <a:p>
            <a:pPr marL="0" indent="0">
              <a:buNone/>
            </a:pPr>
            <a:r>
              <a:rPr lang="en-GB" dirty="0" smtClean="0"/>
              <a:t>Powerful </a:t>
            </a:r>
            <a:r>
              <a:rPr lang="en-GB" dirty="0"/>
              <a:t>voices </a:t>
            </a:r>
            <a:r>
              <a:rPr lang="en-GB" dirty="0" smtClean="0"/>
              <a:t>condemned </a:t>
            </a:r>
            <a:r>
              <a:rPr lang="en-GB" dirty="0"/>
              <a:t>the Treaty on various grounds: </a:t>
            </a:r>
            <a:endParaRPr lang="en-GB" dirty="0" smtClean="0"/>
          </a:p>
          <a:p>
            <a:pPr lvl="1"/>
            <a:r>
              <a:rPr lang="en-GB" b="1" dirty="0" smtClean="0"/>
              <a:t>German-Americans - </a:t>
            </a:r>
            <a:r>
              <a:rPr lang="en-GB" dirty="0" smtClean="0"/>
              <a:t>feared the Motherland got shafted by the Treaty </a:t>
            </a:r>
            <a:endParaRPr lang="de-DE" dirty="0"/>
          </a:p>
          <a:p>
            <a:pPr lvl="1"/>
            <a:r>
              <a:rPr lang="en-GB" b="1" dirty="0"/>
              <a:t>Italian-Americans</a:t>
            </a:r>
            <a:r>
              <a:rPr lang="en-GB" dirty="0"/>
              <a:t> </a:t>
            </a:r>
            <a:r>
              <a:rPr lang="en-GB" dirty="0" smtClean="0"/>
              <a:t> - angered by Wilson's </a:t>
            </a:r>
            <a:r>
              <a:rPr lang="en-GB" dirty="0"/>
              <a:t>opposition to Italy's </a:t>
            </a:r>
            <a:r>
              <a:rPr lang="en-GB" dirty="0" smtClean="0"/>
              <a:t>demands</a:t>
            </a:r>
            <a:endParaRPr lang="de-DE" dirty="0"/>
          </a:p>
          <a:p>
            <a:pPr lvl="1"/>
            <a:r>
              <a:rPr lang="en-GB" b="1" dirty="0" smtClean="0"/>
              <a:t>Irish-Americans</a:t>
            </a:r>
            <a:r>
              <a:rPr lang="en-GB" dirty="0" smtClean="0"/>
              <a:t> - inflamed </a:t>
            </a:r>
            <a:r>
              <a:rPr lang="en-GB" dirty="0"/>
              <a:t>by the civil war then raging in Ireland, were </a:t>
            </a:r>
            <a:r>
              <a:rPr lang="en-GB" dirty="0" smtClean="0"/>
              <a:t>angered because </a:t>
            </a:r>
            <a:r>
              <a:rPr lang="en-GB" dirty="0"/>
              <a:t>Wilson had refused to win Irish independence at Paris and because the </a:t>
            </a:r>
            <a:r>
              <a:rPr lang="en-GB" dirty="0" smtClean="0"/>
              <a:t>Treaty allegedly </a:t>
            </a:r>
            <a:r>
              <a:rPr lang="en-GB" dirty="0"/>
              <a:t>benefited the </a:t>
            </a:r>
            <a:r>
              <a:rPr lang="en-GB" dirty="0" smtClean="0"/>
              <a:t>reviled </a:t>
            </a:r>
            <a:r>
              <a:rPr lang="en-GB" dirty="0"/>
              <a:t>English. </a:t>
            </a:r>
            <a:endParaRPr lang="de-DE" dirty="0"/>
          </a:p>
          <a:p>
            <a:pPr lvl="1"/>
            <a:r>
              <a:rPr lang="en-GB" b="1" dirty="0"/>
              <a:t>Hearst newspapers</a:t>
            </a:r>
            <a:r>
              <a:rPr lang="en-GB" dirty="0"/>
              <a:t>  - marshalled and incited all hyphenate protests. </a:t>
            </a:r>
            <a:endParaRPr lang="de-DE" dirty="0"/>
          </a:p>
          <a:p>
            <a:pPr lvl="1"/>
            <a:r>
              <a:rPr lang="en-GB" b="1" dirty="0" smtClean="0"/>
              <a:t>Anti-Imperialists</a:t>
            </a:r>
            <a:r>
              <a:rPr lang="en-GB" dirty="0" smtClean="0"/>
              <a:t> </a:t>
            </a:r>
            <a:r>
              <a:rPr lang="en-GB" dirty="0" smtClean="0"/>
              <a:t>- condemned </a:t>
            </a:r>
            <a:r>
              <a:rPr lang="en-GB" dirty="0"/>
              <a:t>the Treaty because it failed to end the colonial order </a:t>
            </a:r>
            <a:endParaRPr lang="de-DE" dirty="0"/>
          </a:p>
          <a:p>
            <a:pPr lvl="1"/>
            <a:r>
              <a:rPr lang="en-GB" b="1" dirty="0" smtClean="0"/>
              <a:t>Pure </a:t>
            </a:r>
            <a:r>
              <a:rPr lang="en-GB" b="1" dirty="0"/>
              <a:t>isolationists</a:t>
            </a:r>
            <a:r>
              <a:rPr lang="en-GB" dirty="0"/>
              <a:t> </a:t>
            </a:r>
            <a:r>
              <a:rPr lang="en-GB" dirty="0" smtClean="0"/>
              <a:t> - believed </a:t>
            </a:r>
            <a:r>
              <a:rPr lang="en-GB" dirty="0"/>
              <a:t>that American membership in the League </a:t>
            </a:r>
            <a:r>
              <a:rPr lang="en-GB" dirty="0" smtClean="0"/>
              <a:t>would </a:t>
            </a:r>
            <a:r>
              <a:rPr lang="en-GB" dirty="0"/>
              <a:t>mean entanglement in all of Europe's rivalries and wars. </a:t>
            </a:r>
            <a:endParaRPr lang="de-DE" dirty="0"/>
          </a:p>
          <a:p>
            <a:pPr marL="57150" indent="0">
              <a:buNone/>
            </a:pPr>
            <a:endParaRPr lang="en-GB" dirty="0" smtClean="0"/>
          </a:p>
          <a:p>
            <a:pPr marL="57150" indent="0">
              <a:buNone/>
            </a:pPr>
            <a:r>
              <a:rPr lang="en-GB" dirty="0" smtClean="0"/>
              <a:t>However</a:t>
            </a:r>
            <a:r>
              <a:rPr lang="en-GB" dirty="0"/>
              <a:t>, the above represent a minority among the leaders of </a:t>
            </a:r>
            <a:r>
              <a:rPr lang="en-GB" dirty="0" smtClean="0"/>
              <a:t>political </a:t>
            </a:r>
            <a:r>
              <a:rPr lang="en-GB" dirty="0"/>
              <a:t>opinion (at least before 1920, if not afterward).</a:t>
            </a:r>
            <a:endParaRPr lang="de-DE" dirty="0"/>
          </a:p>
          <a:p>
            <a:endParaRPr lang="de-DE" dirty="0"/>
          </a:p>
        </p:txBody>
      </p:sp>
    </p:spTree>
    <p:extLst>
      <p:ext uri="{BB962C8B-B14F-4D97-AF65-F5344CB8AC3E}">
        <p14:creationId xmlns:p14="http://schemas.microsoft.com/office/powerpoint/2010/main" val="40969824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4">
                <a:lumMod val="20000"/>
                <a:lumOff val="8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27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GB" dirty="0" smtClean="0"/>
              <a:t>Opposition at the Top </a:t>
            </a:r>
            <a:r>
              <a:rPr lang="de-DE" dirty="0"/>
              <a:t/>
            </a:r>
            <a:br>
              <a:rPr lang="de-DE" dirty="0"/>
            </a:br>
            <a:endParaRPr lang="de-DE" dirty="0"/>
          </a:p>
        </p:txBody>
      </p:sp>
      <p:sp>
        <p:nvSpPr>
          <p:cNvPr id="3" name="Content Placeholder 2"/>
          <p:cNvSpPr>
            <a:spLocks noGrp="1"/>
          </p:cNvSpPr>
          <p:nvPr>
            <p:ph idx="1"/>
          </p:nvPr>
        </p:nvSpPr>
        <p:spPr/>
        <p:txBody>
          <a:bodyPr>
            <a:noAutofit/>
          </a:bodyPr>
          <a:lstStyle/>
          <a:p>
            <a:r>
              <a:rPr lang="en-GB" sz="2400" dirty="0"/>
              <a:t>Distinguished leaders, esp. in </a:t>
            </a:r>
            <a:r>
              <a:rPr lang="en-GB" sz="2400" dirty="0" smtClean="0"/>
              <a:t>Senate:</a:t>
            </a:r>
          </a:p>
          <a:p>
            <a:pPr lvl="1"/>
            <a:r>
              <a:rPr lang="en-GB" sz="2400" b="1" dirty="0" smtClean="0"/>
              <a:t>Senator </a:t>
            </a:r>
            <a:r>
              <a:rPr lang="en-GB" sz="2400" b="1" dirty="0"/>
              <a:t>Frank B. Kellogg</a:t>
            </a:r>
            <a:r>
              <a:rPr lang="en-GB" sz="2400" dirty="0"/>
              <a:t> of </a:t>
            </a:r>
            <a:r>
              <a:rPr lang="en-GB" sz="2400" dirty="0" smtClean="0"/>
              <a:t>Minnesota</a:t>
            </a:r>
          </a:p>
          <a:p>
            <a:pPr lvl="1"/>
            <a:r>
              <a:rPr lang="en-GB" sz="2400" dirty="0" smtClean="0"/>
              <a:t>President </a:t>
            </a:r>
            <a:r>
              <a:rPr lang="en-GB" sz="2400" b="1" dirty="0"/>
              <a:t>Nicholas Murray Butler</a:t>
            </a:r>
            <a:r>
              <a:rPr lang="en-GB" sz="2400" dirty="0"/>
              <a:t> of Columbia </a:t>
            </a:r>
            <a:r>
              <a:rPr lang="en-GB" sz="2400" dirty="0" smtClean="0"/>
              <a:t>University,</a:t>
            </a:r>
          </a:p>
          <a:p>
            <a:pPr lvl="1"/>
            <a:r>
              <a:rPr lang="en-GB" sz="2400" dirty="0"/>
              <a:t>F</a:t>
            </a:r>
            <a:r>
              <a:rPr lang="en-GB" sz="2400" dirty="0" smtClean="0"/>
              <a:t>ormer </a:t>
            </a:r>
            <a:r>
              <a:rPr lang="en-GB" sz="2400" dirty="0"/>
              <a:t>Secretary of State </a:t>
            </a:r>
            <a:r>
              <a:rPr lang="en-GB" sz="2400" b="1" dirty="0" err="1"/>
              <a:t>Elihu</a:t>
            </a:r>
            <a:r>
              <a:rPr lang="en-GB" sz="2400" b="1" dirty="0"/>
              <a:t> </a:t>
            </a:r>
            <a:r>
              <a:rPr lang="en-GB" sz="2400" b="1" dirty="0" smtClean="0"/>
              <a:t>Root</a:t>
            </a:r>
            <a:endParaRPr lang="en-GB" sz="2400" dirty="0"/>
          </a:p>
          <a:p>
            <a:pPr lvl="1"/>
            <a:r>
              <a:rPr lang="en-GB" sz="2400" b="1" dirty="0" smtClean="0"/>
              <a:t>Charles </a:t>
            </a:r>
            <a:r>
              <a:rPr lang="en-GB" sz="2400" b="1" dirty="0"/>
              <a:t>Evans Hughes</a:t>
            </a:r>
            <a:r>
              <a:rPr lang="en-GB" sz="2400" dirty="0"/>
              <a:t>, </a:t>
            </a:r>
            <a:r>
              <a:rPr lang="en-GB" sz="2400" dirty="0" smtClean="0"/>
              <a:t>SC Justice 1910-16, Republican </a:t>
            </a:r>
            <a:r>
              <a:rPr lang="en-GB" sz="2400" dirty="0"/>
              <a:t>presidential candidate in </a:t>
            </a:r>
            <a:r>
              <a:rPr lang="en-GB" sz="2400" dirty="0" smtClean="0"/>
              <a:t>1916…Sec State 1921-25 </a:t>
            </a:r>
            <a:endParaRPr lang="en-GB" sz="2400" dirty="0" smtClean="0"/>
          </a:p>
          <a:p>
            <a:pPr lvl="1"/>
            <a:r>
              <a:rPr lang="en-GB" sz="2400" b="1" u="sng" dirty="0" smtClean="0"/>
              <a:t>Senator Henry Cabot Lodge</a:t>
            </a:r>
            <a:r>
              <a:rPr lang="en-GB" sz="2400" dirty="0" smtClean="0"/>
              <a:t>, Chairman of the Senate FRC, loathed Wilson. </a:t>
            </a:r>
          </a:p>
          <a:p>
            <a:r>
              <a:rPr lang="en-GB" sz="2400" dirty="0" smtClean="0"/>
              <a:t>Most </a:t>
            </a:r>
            <a:r>
              <a:rPr lang="en-GB" sz="2400" dirty="0"/>
              <a:t>were Republicans, because few Democrats </a:t>
            </a:r>
            <a:r>
              <a:rPr lang="en-GB" sz="2400" dirty="0" smtClean="0"/>
              <a:t>dared </a:t>
            </a:r>
            <a:r>
              <a:rPr lang="en-GB" sz="2400" dirty="0"/>
              <a:t>to incur the President's wrath by opposing him. </a:t>
            </a:r>
            <a:endParaRPr lang="en-GB" sz="2400" dirty="0" smtClean="0"/>
          </a:p>
          <a:p>
            <a:r>
              <a:rPr lang="en-GB" sz="2400" dirty="0" smtClean="0"/>
              <a:t>They </a:t>
            </a:r>
            <a:r>
              <a:rPr lang="en-GB" sz="2400" dirty="0"/>
              <a:t>were </a:t>
            </a:r>
            <a:r>
              <a:rPr lang="en-GB" sz="2400" i="1" dirty="0"/>
              <a:t>not isolationists but limited </a:t>
            </a:r>
            <a:r>
              <a:rPr lang="en-GB" sz="2400" i="1" dirty="0" smtClean="0"/>
              <a:t>internationalists</a:t>
            </a:r>
            <a:endParaRPr lang="de-DE" sz="2400" dirty="0"/>
          </a:p>
        </p:txBody>
      </p:sp>
    </p:spTree>
    <p:extLst>
      <p:ext uri="{BB962C8B-B14F-4D97-AF65-F5344CB8AC3E}">
        <p14:creationId xmlns:p14="http://schemas.microsoft.com/office/powerpoint/2010/main" val="30964937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4">
                <a:lumMod val="20000"/>
                <a:lumOff val="8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2700000" scaled="1"/>
          <a:tileRect/>
        </a:grad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de-DE" dirty="0" smtClean="0"/>
              <a:t>The </a:t>
            </a:r>
            <a:r>
              <a:rPr lang="de-DE" dirty="0" err="1" smtClean="0"/>
              <a:t>Debate</a:t>
            </a:r>
            <a:endParaRPr lang="de-DE" dirty="0"/>
          </a:p>
        </p:txBody>
      </p:sp>
      <p:sp>
        <p:nvSpPr>
          <p:cNvPr id="5" name="Text Placeholder 4"/>
          <p:cNvSpPr>
            <a:spLocks noGrp="1"/>
          </p:cNvSpPr>
          <p:nvPr>
            <p:ph type="body" idx="1"/>
          </p:nvPr>
        </p:nvSpPr>
        <p:spPr/>
        <p:txBody>
          <a:bodyPr/>
          <a:lstStyle/>
          <a:p>
            <a:pPr algn="ctr"/>
            <a:r>
              <a:rPr lang="de-DE" dirty="0" smtClean="0"/>
              <a:t>Woodrow Wilson</a:t>
            </a:r>
            <a:endParaRPr lang="de-DE" dirty="0"/>
          </a:p>
        </p:txBody>
      </p:sp>
      <p:pic>
        <p:nvPicPr>
          <p:cNvPr id="9" name="Content Placeholder 8"/>
          <p:cNvPicPr>
            <a:picLocks noGrp="1" noChangeAspect="1"/>
          </p:cNvPicPr>
          <p:nvPr>
            <p:ph sz="half" idx="2"/>
          </p:nvPr>
        </p:nvPicPr>
        <p:blipFill>
          <a:blip r:embed="rId2"/>
          <a:stretch>
            <a:fillRect/>
          </a:stretch>
        </p:blipFill>
        <p:spPr>
          <a:xfrm>
            <a:off x="899592" y="2196757"/>
            <a:ext cx="3237908" cy="3944361"/>
          </a:xfrm>
          <a:prstGeom prst="rect">
            <a:avLst/>
          </a:prstGeom>
        </p:spPr>
      </p:pic>
      <p:sp>
        <p:nvSpPr>
          <p:cNvPr id="7" name="Text Placeholder 6"/>
          <p:cNvSpPr>
            <a:spLocks noGrp="1"/>
          </p:cNvSpPr>
          <p:nvPr>
            <p:ph type="body" sz="quarter" idx="3"/>
          </p:nvPr>
        </p:nvSpPr>
        <p:spPr/>
        <p:txBody>
          <a:bodyPr/>
          <a:lstStyle/>
          <a:p>
            <a:pPr algn="ctr"/>
            <a:r>
              <a:rPr lang="de-DE" dirty="0" smtClean="0"/>
              <a:t>Henry Cabot Lodge </a:t>
            </a:r>
            <a:endParaRPr lang="de-DE" dirty="0"/>
          </a:p>
        </p:txBody>
      </p:sp>
      <p:pic>
        <p:nvPicPr>
          <p:cNvPr id="10" name="Content Placeholder 9"/>
          <p:cNvPicPr>
            <a:picLocks noGrp="1" noChangeAspect="1"/>
          </p:cNvPicPr>
          <p:nvPr>
            <p:ph sz="quarter" idx="4"/>
          </p:nvPr>
        </p:nvPicPr>
        <p:blipFill>
          <a:blip r:embed="rId3"/>
          <a:stretch>
            <a:fillRect/>
          </a:stretch>
        </p:blipFill>
        <p:spPr>
          <a:xfrm>
            <a:off x="5029768" y="2174875"/>
            <a:ext cx="3272288" cy="3951288"/>
          </a:xfrm>
          <a:prstGeom prst="rect">
            <a:avLst/>
          </a:prstGeom>
        </p:spPr>
      </p:pic>
    </p:spTree>
    <p:extLst>
      <p:ext uri="{BB962C8B-B14F-4D97-AF65-F5344CB8AC3E}">
        <p14:creationId xmlns:p14="http://schemas.microsoft.com/office/powerpoint/2010/main" val="15395457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4">
                <a:lumMod val="20000"/>
                <a:lumOff val="8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27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dirty="0" smtClean="0"/>
              <a:t>Opposition‘s </a:t>
            </a:r>
            <a:r>
              <a:rPr lang="de-DE" dirty="0" smtClean="0"/>
              <a:t>Arguments</a:t>
            </a:r>
            <a:endParaRPr lang="de-DE" dirty="0"/>
          </a:p>
        </p:txBody>
      </p:sp>
      <p:sp>
        <p:nvSpPr>
          <p:cNvPr id="3" name="Content Placeholder 2"/>
          <p:cNvSpPr>
            <a:spLocks noGrp="1"/>
          </p:cNvSpPr>
          <p:nvPr>
            <p:ph idx="1"/>
          </p:nvPr>
        </p:nvSpPr>
        <p:spPr/>
        <p:txBody>
          <a:bodyPr>
            <a:noAutofit/>
          </a:bodyPr>
          <a:lstStyle/>
          <a:p>
            <a:r>
              <a:rPr lang="en-GB" sz="2200" dirty="0"/>
              <a:t>A system of collective security </a:t>
            </a:r>
            <a:r>
              <a:rPr lang="en-GB" sz="2200" dirty="0" smtClean="0"/>
              <a:t>will not work</a:t>
            </a:r>
            <a:r>
              <a:rPr lang="en-GB" sz="2200" dirty="0"/>
              <a:t>. No nation will go to war to vindicate </a:t>
            </a:r>
            <a:r>
              <a:rPr lang="en-GB" sz="2200" b="1" dirty="0"/>
              <a:t>Article 10*</a:t>
            </a:r>
            <a:r>
              <a:rPr lang="en-GB" sz="2200" dirty="0"/>
              <a:t> unless its vital interests compel it to do so. Such sweeping guarantees as the Covenant affords </a:t>
            </a:r>
            <a:r>
              <a:rPr lang="en-GB" sz="2200" dirty="0" smtClean="0"/>
              <a:t>offer and </a:t>
            </a:r>
            <a:r>
              <a:rPr lang="en-GB" sz="2200" b="1" dirty="0" smtClean="0"/>
              <a:t>illusory </a:t>
            </a:r>
            <a:r>
              <a:rPr lang="en-GB" sz="2200" b="1" dirty="0"/>
              <a:t>hope</a:t>
            </a:r>
            <a:r>
              <a:rPr lang="en-GB" sz="2200" dirty="0"/>
              <a:t> of </a:t>
            </a:r>
            <a:r>
              <a:rPr lang="en-GB" sz="2200" dirty="0" smtClean="0"/>
              <a:t>security</a:t>
            </a:r>
          </a:p>
          <a:p>
            <a:r>
              <a:rPr lang="en-GB" sz="2200" b="1" dirty="0" smtClean="0"/>
              <a:t>American </a:t>
            </a:r>
            <a:r>
              <a:rPr lang="en-GB" sz="2200" b="1" dirty="0"/>
              <a:t>people are not ready</a:t>
            </a:r>
            <a:r>
              <a:rPr lang="en-GB" sz="2200" dirty="0"/>
              <a:t> to support the Covenant's sweeping commitments. Fight in the </a:t>
            </a:r>
            <a:r>
              <a:rPr lang="en-GB" sz="2200" dirty="0" smtClean="0"/>
              <a:t>Balkans? Shantung Province? Fight for British </a:t>
            </a:r>
            <a:r>
              <a:rPr lang="en-GB" sz="2200" dirty="0"/>
              <a:t>supremacy in Ireland </a:t>
            </a:r>
            <a:r>
              <a:rPr lang="en-GB" sz="2200" dirty="0" smtClean="0"/>
              <a:t>or India?</a:t>
            </a:r>
          </a:p>
          <a:p>
            <a:r>
              <a:rPr lang="en-GB" sz="2200" dirty="0" smtClean="0"/>
              <a:t>Unqualified </a:t>
            </a:r>
            <a:r>
              <a:rPr lang="en-GB" sz="2200" dirty="0"/>
              <a:t>membership in the </a:t>
            </a:r>
            <a:r>
              <a:rPr lang="en-GB" sz="2200" dirty="0" smtClean="0"/>
              <a:t>League could raise </a:t>
            </a:r>
            <a:r>
              <a:rPr lang="en-GB" sz="2200" b="1" dirty="0"/>
              <a:t>grave dangers to American interests and the American constitutional </a:t>
            </a:r>
            <a:r>
              <a:rPr lang="en-GB" sz="2200" b="1" dirty="0" smtClean="0"/>
              <a:t>system</a:t>
            </a:r>
            <a:r>
              <a:rPr lang="en-GB" sz="2200" dirty="0" smtClean="0"/>
              <a:t>.</a:t>
            </a:r>
          </a:p>
          <a:p>
            <a:pPr lvl="1"/>
            <a:r>
              <a:rPr lang="en-GB" sz="2200" dirty="0" smtClean="0"/>
              <a:t>Increased </a:t>
            </a:r>
            <a:r>
              <a:rPr lang="en-GB" sz="2200" dirty="0"/>
              <a:t>the </a:t>
            </a:r>
            <a:r>
              <a:rPr lang="en-GB" sz="2200" b="1" dirty="0"/>
              <a:t>power of the President</a:t>
            </a:r>
            <a:r>
              <a:rPr lang="en-GB" sz="2200" dirty="0"/>
              <a:t> </a:t>
            </a:r>
            <a:endParaRPr lang="en-GB" sz="2200" dirty="0" smtClean="0"/>
          </a:p>
          <a:p>
            <a:pPr lvl="1"/>
            <a:r>
              <a:rPr lang="en-GB" sz="2200" dirty="0" smtClean="0"/>
              <a:t>Necessitated </a:t>
            </a:r>
            <a:r>
              <a:rPr lang="en-GB" sz="2200" dirty="0"/>
              <a:t>the maintenance of a </a:t>
            </a:r>
            <a:r>
              <a:rPr lang="en-GB" sz="2200" b="1" dirty="0"/>
              <a:t>large standing army</a:t>
            </a:r>
            <a:r>
              <a:rPr lang="en-GB" sz="2200" dirty="0"/>
              <a:t> </a:t>
            </a:r>
            <a:endParaRPr lang="en-GB" sz="2200" dirty="0" smtClean="0"/>
          </a:p>
          <a:p>
            <a:r>
              <a:rPr lang="en-GB" sz="2200" dirty="0" smtClean="0"/>
              <a:t>The </a:t>
            </a:r>
            <a:r>
              <a:rPr lang="en-GB" sz="2200" dirty="0"/>
              <a:t>end of </a:t>
            </a:r>
            <a:r>
              <a:rPr lang="en-GB" sz="2200" b="1" dirty="0"/>
              <a:t>American sovereignty</a:t>
            </a:r>
            <a:r>
              <a:rPr lang="en-GB" sz="2200" dirty="0"/>
              <a:t> in foreign </a:t>
            </a:r>
            <a:r>
              <a:rPr lang="en-GB" sz="2200" dirty="0" smtClean="0"/>
              <a:t>affairs</a:t>
            </a:r>
            <a:endParaRPr lang="de-DE" sz="2200" dirty="0" smtClean="0"/>
          </a:p>
          <a:p>
            <a:pPr marL="0" indent="0">
              <a:buNone/>
            </a:pPr>
            <a:endParaRPr lang="de-DE" sz="2200" dirty="0"/>
          </a:p>
        </p:txBody>
      </p:sp>
    </p:spTree>
    <p:extLst>
      <p:ext uri="{BB962C8B-B14F-4D97-AF65-F5344CB8AC3E}">
        <p14:creationId xmlns:p14="http://schemas.microsoft.com/office/powerpoint/2010/main" val="7000619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4">
                <a:lumMod val="20000"/>
                <a:lumOff val="8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27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a:t>
            </a:r>
            <a:r>
              <a:rPr lang="en-US" dirty="0" smtClean="0"/>
              <a:t> ARTICLE 10</a:t>
            </a:r>
            <a:endParaRPr lang="de-DE" dirty="0"/>
          </a:p>
        </p:txBody>
      </p:sp>
      <p:sp>
        <p:nvSpPr>
          <p:cNvPr id="3" name="Content Placeholder 2"/>
          <p:cNvSpPr>
            <a:spLocks noGrp="1"/>
          </p:cNvSpPr>
          <p:nvPr>
            <p:ph idx="1"/>
          </p:nvPr>
        </p:nvSpPr>
        <p:spPr/>
        <p:txBody>
          <a:bodyPr/>
          <a:lstStyle/>
          <a:p>
            <a:pPr marL="0" indent="0" algn="ctr">
              <a:buNone/>
            </a:pPr>
            <a:r>
              <a:rPr lang="en-US" i="1" dirty="0" smtClean="0"/>
              <a:t>The </a:t>
            </a:r>
            <a:r>
              <a:rPr lang="en-US" i="1" dirty="0"/>
              <a:t>Members of the League undertake to respect and preserve as against external aggression the territorial integrity and existing political independence of all Members of the League. In case of any such aggression or in case of any threat or danger of such aggression the Council </a:t>
            </a:r>
            <a:r>
              <a:rPr lang="en-US" i="1" u="sng" dirty="0"/>
              <a:t>shall advise</a:t>
            </a:r>
            <a:r>
              <a:rPr lang="en-US" i="1" dirty="0"/>
              <a:t> upon the means by which this obligation shall be fulfilled. </a:t>
            </a:r>
            <a:endParaRPr lang="de-DE" b="1" i="1" dirty="0"/>
          </a:p>
          <a:p>
            <a:endParaRPr lang="de-DE" dirty="0"/>
          </a:p>
        </p:txBody>
      </p:sp>
    </p:spTree>
    <p:extLst>
      <p:ext uri="{BB962C8B-B14F-4D97-AF65-F5344CB8AC3E}">
        <p14:creationId xmlns:p14="http://schemas.microsoft.com/office/powerpoint/2010/main" val="164566591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TotalTime>
  <Words>1522</Words>
  <Application>Microsoft Office PowerPoint</Application>
  <PresentationFormat>On-screen Show (4:3)</PresentationFormat>
  <Paragraphs>89</Paragraphs>
  <Slides>21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Arial</vt:lpstr>
      <vt:lpstr>Calibri</vt:lpstr>
      <vt:lpstr>Times New Roman</vt:lpstr>
      <vt:lpstr>Office Theme</vt:lpstr>
      <vt:lpstr>The Debate over the League of Nations </vt:lpstr>
      <vt:lpstr>Should the U.S. Join the League?</vt:lpstr>
      <vt:lpstr>Advantage Wilson </vt:lpstr>
      <vt:lpstr>Advantage Wilson </vt:lpstr>
      <vt:lpstr>Opposition from Below </vt:lpstr>
      <vt:lpstr>Opposition at the Top  </vt:lpstr>
      <vt:lpstr>The Debate</vt:lpstr>
      <vt:lpstr>Opposition‘s Arguments</vt:lpstr>
      <vt:lpstr>* ARTICLE 10</vt:lpstr>
      <vt:lpstr>Reservations</vt:lpstr>
      <vt:lpstr>Reservations and Partisanship </vt:lpstr>
      <vt:lpstr>Wilson’s Fateful Decision </vt:lpstr>
      <vt:lpstr>Wilson’s Fateful Decision </vt:lpstr>
      <vt:lpstr>Wilson’s Fateful Decision </vt:lpstr>
      <vt:lpstr>The Irony</vt:lpstr>
      <vt:lpstr>The Tragedy</vt:lpstr>
      <vt:lpstr>Decision Amidst Weakness </vt:lpstr>
      <vt:lpstr>Election of 1920 </vt:lpstr>
      <vt:lpstr>The Verdict </vt:lpstr>
      <vt:lpstr>We‘ll give Wilson the last words </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Debate over the League of Nations</dc:title>
  <dc:creator>Daniel Lazar</dc:creator>
  <cp:lastModifiedBy>Daniel Lazar</cp:lastModifiedBy>
  <cp:revision>12</cp:revision>
  <cp:lastPrinted>2016-01-27T12:38:56Z</cp:lastPrinted>
  <dcterms:created xsi:type="dcterms:W3CDTF">2014-02-10T12:42:16Z</dcterms:created>
  <dcterms:modified xsi:type="dcterms:W3CDTF">2017-02-24T10:49:30Z</dcterms:modified>
</cp:coreProperties>
</file>