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59" r:id="rId5"/>
    <p:sldId id="283" r:id="rId6"/>
    <p:sldId id="258" r:id="rId7"/>
    <p:sldId id="295" r:id="rId8"/>
    <p:sldId id="296" r:id="rId9"/>
    <p:sldId id="289" r:id="rId10"/>
    <p:sldId id="260" r:id="rId11"/>
    <p:sldId id="261" r:id="rId12"/>
    <p:sldId id="262" r:id="rId13"/>
    <p:sldId id="263" r:id="rId14"/>
    <p:sldId id="264" r:id="rId15"/>
    <p:sldId id="265" r:id="rId16"/>
    <p:sldId id="266" r:id="rId17"/>
    <p:sldId id="268" r:id="rId18"/>
    <p:sldId id="269" r:id="rId19"/>
    <p:sldId id="290" r:id="rId20"/>
    <p:sldId id="270" r:id="rId21"/>
    <p:sldId id="284" r:id="rId22"/>
    <p:sldId id="287" r:id="rId23"/>
    <p:sldId id="286" r:id="rId24"/>
    <p:sldId id="271" r:id="rId25"/>
    <p:sldId id="294" r:id="rId26"/>
    <p:sldId id="272" r:id="rId27"/>
    <p:sldId id="291" r:id="rId28"/>
    <p:sldId id="292" r:id="rId29"/>
    <p:sldId id="282" r:id="rId30"/>
    <p:sldId id="273" r:id="rId31"/>
    <p:sldId id="281" r:id="rId32"/>
    <p:sldId id="288" r:id="rId33"/>
    <p:sldId id="275" r:id="rId34"/>
    <p:sldId id="285" r:id="rId35"/>
    <p:sldId id="274" r:id="rId36"/>
    <p:sldId id="277" r:id="rId37"/>
    <p:sldId id="276" r:id="rId38"/>
    <p:sldId id="280" r:id="rId39"/>
    <p:sldId id="278" r:id="rId40"/>
    <p:sldId id="27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8DE5A-CF1E-41B6-B6C1-DF89CA8BB420}"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313121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8DE5A-CF1E-41B6-B6C1-DF89CA8BB420}"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127321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8DE5A-CF1E-41B6-B6C1-DF89CA8BB420}"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25178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8DE5A-CF1E-41B6-B6C1-DF89CA8BB420}"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221048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8DE5A-CF1E-41B6-B6C1-DF89CA8BB420}"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289288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8DE5A-CF1E-41B6-B6C1-DF89CA8BB420}"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119623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8DE5A-CF1E-41B6-B6C1-DF89CA8BB420}"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335594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8DE5A-CF1E-41B6-B6C1-DF89CA8BB420}"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192817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8DE5A-CF1E-41B6-B6C1-DF89CA8BB420}"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1922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8DE5A-CF1E-41B6-B6C1-DF89CA8BB420}"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265168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8DE5A-CF1E-41B6-B6C1-DF89CA8BB420}"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DDE41-6E0D-46B9-BC02-F3321AD1D5A0}" type="slidenum">
              <a:rPr lang="en-US" smtClean="0"/>
              <a:t>‹#›</a:t>
            </a:fld>
            <a:endParaRPr lang="en-US"/>
          </a:p>
        </p:txBody>
      </p:sp>
    </p:spTree>
    <p:extLst>
      <p:ext uri="{BB962C8B-B14F-4D97-AF65-F5344CB8AC3E}">
        <p14:creationId xmlns:p14="http://schemas.microsoft.com/office/powerpoint/2010/main" val="229056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rgbClr val="B7C9E0"/>
            </a:gs>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8DE5A-CF1E-41B6-B6C1-DF89CA8BB420}" type="datetimeFigureOut">
              <a:rPr lang="en-US" smtClean="0"/>
              <a:t>10/7/2018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DDE41-6E0D-46B9-BC02-F3321AD1D5A0}" type="slidenum">
              <a:rPr lang="en-US" smtClean="0"/>
              <a:t>‹#›</a:t>
            </a:fld>
            <a:endParaRPr lang="en-US"/>
          </a:p>
        </p:txBody>
      </p:sp>
    </p:spTree>
    <p:extLst>
      <p:ext uri="{BB962C8B-B14F-4D97-AF65-F5344CB8AC3E}">
        <p14:creationId xmlns:p14="http://schemas.microsoft.com/office/powerpoint/2010/main" val="311130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05000"/>
          </a:xfrm>
        </p:spPr>
        <p:txBody>
          <a:bodyPr>
            <a:normAutofit fontScale="90000"/>
          </a:bodyPr>
          <a:lstStyle/>
          <a:p>
            <a:r>
              <a:rPr lang="en-US" b="1" i="1" dirty="0" smtClean="0"/>
              <a:t>Stalin: The Hero who Preserved the Revolution or the Villain who Destroyed it? </a:t>
            </a:r>
            <a:endParaRPr lang="en-US" dirty="0"/>
          </a:p>
        </p:txBody>
      </p:sp>
      <p:sp>
        <p:nvSpPr>
          <p:cNvPr id="3" name="Subtitle 2"/>
          <p:cNvSpPr>
            <a:spLocks noGrp="1"/>
          </p:cNvSpPr>
          <p:nvPr>
            <p:ph type="subTitle" idx="1"/>
          </p:nvPr>
        </p:nvSpPr>
        <p:spPr>
          <a:xfrm>
            <a:off x="1371600" y="5410200"/>
            <a:ext cx="6400800" cy="838200"/>
          </a:xfrm>
        </p:spPr>
        <p:txBody>
          <a:bodyPr>
            <a:normAutofit/>
          </a:bodyPr>
          <a:lstStyle/>
          <a:p>
            <a:r>
              <a:rPr lang="en-US" dirty="0" smtClean="0">
                <a:solidFill>
                  <a:schemeClr val="tx1"/>
                </a:solidFill>
              </a:rPr>
              <a:t>Mr. Daniel Lazar</a:t>
            </a:r>
            <a:endParaRPr lang="en-US"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495550"/>
            <a:ext cx="4953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9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Stalin’s Inheritance &amp; His Plans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Russia was suffering from </a:t>
            </a:r>
            <a:r>
              <a:rPr lang="en-US" u="sng" dirty="0"/>
              <a:t>Three Calamities</a:t>
            </a:r>
            <a:r>
              <a:rPr lang="en-US" dirty="0"/>
              <a:t>: WWI, Civil </a:t>
            </a:r>
            <a:r>
              <a:rPr lang="en-US" dirty="0" smtClean="0"/>
              <a:t>War, and </a:t>
            </a:r>
            <a:r>
              <a:rPr lang="en-US" dirty="0"/>
              <a:t>War Communism</a:t>
            </a:r>
            <a:endParaRPr lang="en-US" sz="3600" dirty="0"/>
          </a:p>
          <a:p>
            <a:r>
              <a:rPr lang="en-US" dirty="0"/>
              <a:t>1928 - Stalin abolished </a:t>
            </a:r>
            <a:r>
              <a:rPr lang="en-US" dirty="0" smtClean="0"/>
              <a:t>NEP in favor of the </a:t>
            </a:r>
            <a:r>
              <a:rPr lang="en-US" u="sng" dirty="0" smtClean="0"/>
              <a:t>First </a:t>
            </a:r>
            <a:r>
              <a:rPr lang="en-US" u="sng" dirty="0"/>
              <a:t>Five Year Plan</a:t>
            </a:r>
            <a:r>
              <a:rPr lang="en-US" dirty="0"/>
              <a:t> (1928-32</a:t>
            </a:r>
            <a:r>
              <a:rPr lang="en-US" dirty="0" smtClean="0"/>
              <a:t>)</a:t>
            </a:r>
          </a:p>
          <a:p>
            <a:pPr lvl="1"/>
            <a:r>
              <a:rPr lang="en-US" dirty="0" smtClean="0"/>
              <a:t>“A </a:t>
            </a:r>
            <a:r>
              <a:rPr lang="en-US" u="sng" dirty="0" smtClean="0"/>
              <a:t>Great </a:t>
            </a:r>
            <a:r>
              <a:rPr lang="en-US" u="sng" dirty="0"/>
              <a:t>Turn</a:t>
            </a:r>
            <a:r>
              <a:rPr lang="en-US" dirty="0"/>
              <a:t>” </a:t>
            </a:r>
            <a:r>
              <a:rPr lang="en-US" dirty="0" smtClean="0"/>
              <a:t>and a “</a:t>
            </a:r>
            <a:r>
              <a:rPr lang="en-US" u="sng" dirty="0" smtClean="0"/>
              <a:t>Revolution </a:t>
            </a:r>
            <a:r>
              <a:rPr lang="en-US" u="sng" dirty="0"/>
              <a:t>from </a:t>
            </a:r>
            <a:r>
              <a:rPr lang="en-US" u="sng" dirty="0" smtClean="0"/>
              <a:t>Above</a:t>
            </a:r>
            <a:r>
              <a:rPr lang="en-US" dirty="0"/>
              <a:t>” to reclaim Russia from backwardness.</a:t>
            </a:r>
            <a:endParaRPr lang="en-US" sz="3200" dirty="0"/>
          </a:p>
          <a:p>
            <a:pPr lvl="1"/>
            <a:r>
              <a:rPr lang="en-US" u="sng" dirty="0"/>
              <a:t>C</a:t>
            </a:r>
            <a:r>
              <a:rPr lang="en-US" u="sng" dirty="0" smtClean="0"/>
              <a:t>ommand economy</a:t>
            </a:r>
            <a:r>
              <a:rPr lang="en-US" dirty="0" smtClean="0"/>
              <a:t>: abolished the “capitalism” part of State Capitalism. </a:t>
            </a:r>
          </a:p>
          <a:p>
            <a:pPr lvl="1"/>
            <a:r>
              <a:rPr lang="en-US" dirty="0" smtClean="0"/>
              <a:t>Focused on Industrialization and Collectivization. </a:t>
            </a:r>
            <a:endParaRPr lang="en-US" dirty="0"/>
          </a:p>
          <a:p>
            <a:pPr lvl="1"/>
            <a:r>
              <a:rPr lang="en-US" dirty="0"/>
              <a:t>“Socialism in </a:t>
            </a:r>
            <a:r>
              <a:rPr lang="en-US" dirty="0" smtClean="0"/>
              <a:t>one </a:t>
            </a:r>
            <a:r>
              <a:rPr lang="en-US" dirty="0"/>
              <a:t>country” (the international workers movement will come…)</a:t>
            </a:r>
          </a:p>
          <a:p>
            <a:endParaRPr lang="en-US" dirty="0"/>
          </a:p>
        </p:txBody>
      </p:sp>
    </p:spTree>
    <p:extLst>
      <p:ext uri="{BB962C8B-B14F-4D97-AF65-F5344CB8AC3E}">
        <p14:creationId xmlns:p14="http://schemas.microsoft.com/office/powerpoint/2010/main" val="3947916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dirty="0"/>
              <a:t>Mixed Industrial Results</a:t>
            </a:r>
            <a:r>
              <a:rPr lang="en-US" sz="2000" dirty="0"/>
              <a:t/>
            </a:r>
            <a:br>
              <a:rPr lang="en-US" sz="2000" dirty="0"/>
            </a:br>
            <a:endParaRPr lang="en-US" dirty="0"/>
          </a:p>
        </p:txBody>
      </p:sp>
      <p:sp>
        <p:nvSpPr>
          <p:cNvPr id="3" name="Content Placeholder 2"/>
          <p:cNvSpPr>
            <a:spLocks noGrp="1"/>
          </p:cNvSpPr>
          <p:nvPr>
            <p:ph idx="1"/>
          </p:nvPr>
        </p:nvSpPr>
        <p:spPr>
          <a:xfrm>
            <a:off x="457200" y="1600200"/>
            <a:ext cx="8229600" cy="5181600"/>
          </a:xfrm>
        </p:spPr>
        <p:txBody>
          <a:bodyPr>
            <a:normAutofit fontScale="85000" lnSpcReduction="10000"/>
          </a:bodyPr>
          <a:lstStyle/>
          <a:p>
            <a:r>
              <a:rPr lang="en-US" dirty="0" smtClean="0"/>
              <a:t>USSR needed to industrialize to compete economically and militarily with the Western world</a:t>
            </a:r>
          </a:p>
          <a:p>
            <a:r>
              <a:rPr lang="en-US" dirty="0" smtClean="0"/>
              <a:t>1924-1936:</a:t>
            </a:r>
          </a:p>
          <a:p>
            <a:pPr lvl="2"/>
            <a:r>
              <a:rPr lang="en-US" dirty="0" smtClean="0"/>
              <a:t>Heavy Industry ^300%</a:t>
            </a:r>
          </a:p>
          <a:p>
            <a:pPr lvl="2"/>
            <a:r>
              <a:rPr lang="en-US" dirty="0" smtClean="0"/>
              <a:t>Light industry ^200%</a:t>
            </a:r>
          </a:p>
          <a:p>
            <a:pPr lvl="2"/>
            <a:r>
              <a:rPr lang="en-US" dirty="0" smtClean="0"/>
              <a:t>Electrical power ^ 400%</a:t>
            </a:r>
          </a:p>
          <a:p>
            <a:pPr lvl="2"/>
            <a:r>
              <a:rPr lang="en-US" dirty="0" smtClean="0"/>
              <a:t>Coal ^80%</a:t>
            </a:r>
          </a:p>
          <a:p>
            <a:pPr lvl="2"/>
            <a:r>
              <a:rPr lang="en-US" dirty="0" smtClean="0"/>
              <a:t>Steel ^50%. </a:t>
            </a:r>
          </a:p>
          <a:p>
            <a:r>
              <a:rPr lang="en-US" sz="3200" dirty="0" smtClean="0"/>
              <a:t>Focus on heavy industry: coal, steel, trains, oil, and farm equipment at the expense of consumer goods</a:t>
            </a:r>
          </a:p>
          <a:p>
            <a:r>
              <a:rPr lang="en-US" sz="3200" dirty="0" smtClean="0"/>
              <a:t>Quality vs. Quantity</a:t>
            </a:r>
          </a:p>
          <a:p>
            <a:r>
              <a:rPr lang="en-US" sz="3200" dirty="0" smtClean="0"/>
              <a:t>These improvements came at a high price</a:t>
            </a:r>
          </a:p>
          <a:p>
            <a:endParaRPr lang="en-US" dirty="0"/>
          </a:p>
        </p:txBody>
      </p:sp>
    </p:spTree>
    <p:extLst>
      <p:ext uri="{BB962C8B-B14F-4D97-AF65-F5344CB8AC3E}">
        <p14:creationId xmlns:p14="http://schemas.microsoft.com/office/powerpoint/2010/main" val="184758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dirty="0" smtClean="0"/>
              <a:t>Mixed Industrial Results</a:t>
            </a:r>
            <a:r>
              <a:rPr lang="en-US" sz="2000" dirty="0"/>
              <a:t/>
            </a:r>
            <a:br>
              <a:rPr lang="en-US" sz="2000" dirty="0"/>
            </a:br>
            <a:endParaRPr lang="en-US" dirty="0"/>
          </a:p>
        </p:txBody>
      </p:sp>
      <p:sp>
        <p:nvSpPr>
          <p:cNvPr id="3" name="Content Placeholder 2"/>
          <p:cNvSpPr>
            <a:spLocks noGrp="1"/>
          </p:cNvSpPr>
          <p:nvPr>
            <p:ph idx="1"/>
          </p:nvPr>
        </p:nvSpPr>
        <p:spPr/>
        <p:txBody>
          <a:bodyPr>
            <a:noAutofit/>
          </a:bodyPr>
          <a:lstStyle/>
          <a:p>
            <a:r>
              <a:rPr lang="en-US" dirty="0"/>
              <a:t>Shift from rural to urban was difficult on </a:t>
            </a:r>
            <a:r>
              <a:rPr lang="en-US" dirty="0" smtClean="0"/>
              <a:t>peasants, </a:t>
            </a:r>
            <a:r>
              <a:rPr lang="en-US" dirty="0"/>
              <a:t>both socially and </a:t>
            </a:r>
            <a:r>
              <a:rPr lang="en-US" dirty="0" smtClean="0"/>
              <a:t>economically.</a:t>
            </a:r>
          </a:p>
          <a:p>
            <a:pPr lvl="1"/>
            <a:r>
              <a:rPr lang="en-US" sz="3200" dirty="0"/>
              <a:t>C</a:t>
            </a:r>
            <a:r>
              <a:rPr lang="en-US" sz="3200" dirty="0" smtClean="0"/>
              <a:t>ity </a:t>
            </a:r>
            <a:r>
              <a:rPr lang="en-US" sz="3200" dirty="0"/>
              <a:t>infrastructure was not prepared </a:t>
            </a:r>
            <a:endParaRPr lang="en-US" sz="3200" dirty="0" smtClean="0"/>
          </a:p>
          <a:p>
            <a:pPr lvl="1"/>
            <a:r>
              <a:rPr lang="en-US" sz="3200" dirty="0" smtClean="0"/>
              <a:t>1940 - </a:t>
            </a:r>
            <a:r>
              <a:rPr lang="en-US" sz="3200" dirty="0"/>
              <a:t>80% of the industrial workers were peasants in </a:t>
            </a:r>
            <a:r>
              <a:rPr lang="en-US" sz="3200" dirty="0" smtClean="0"/>
              <a:t>1930</a:t>
            </a:r>
            <a:endParaRPr lang="en-US" sz="3200" dirty="0"/>
          </a:p>
          <a:p>
            <a:pPr lvl="1"/>
            <a:r>
              <a:rPr lang="en-US" sz="3200" dirty="0"/>
              <a:t>1940 </a:t>
            </a:r>
            <a:r>
              <a:rPr lang="en-US" sz="3200" dirty="0" smtClean="0"/>
              <a:t>- </a:t>
            </a:r>
            <a:r>
              <a:rPr lang="en-US" sz="3200" dirty="0"/>
              <a:t>1/3 of the population lived in </a:t>
            </a:r>
            <a:r>
              <a:rPr lang="en-US" sz="3200" dirty="0" smtClean="0"/>
              <a:t>cities</a:t>
            </a:r>
            <a:endParaRPr lang="en-US" sz="3200" dirty="0"/>
          </a:p>
          <a:p>
            <a:r>
              <a:rPr lang="en-US" dirty="0" smtClean="0"/>
              <a:t>Tiny </a:t>
            </a:r>
            <a:r>
              <a:rPr lang="en-US" dirty="0"/>
              <a:t>carrots </a:t>
            </a:r>
            <a:r>
              <a:rPr lang="en-US" dirty="0" smtClean="0"/>
              <a:t>&amp; vicious </a:t>
            </a:r>
            <a:r>
              <a:rPr lang="en-US" dirty="0"/>
              <a:t>sticks </a:t>
            </a:r>
          </a:p>
          <a:p>
            <a:r>
              <a:rPr lang="en-US" dirty="0"/>
              <a:t>Skilled vs. Unskilled laborers: the debate</a:t>
            </a:r>
          </a:p>
          <a:p>
            <a:pPr lvl="3"/>
            <a:endParaRPr lang="en-US" sz="3200" dirty="0"/>
          </a:p>
          <a:p>
            <a:endParaRPr lang="en-US" dirty="0"/>
          </a:p>
        </p:txBody>
      </p:sp>
    </p:spTree>
    <p:extLst>
      <p:ext uri="{BB962C8B-B14F-4D97-AF65-F5344CB8AC3E}">
        <p14:creationId xmlns:p14="http://schemas.microsoft.com/office/powerpoint/2010/main" val="380684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Industrial Results</a:t>
            </a:r>
            <a:endParaRPr lang="en-US" dirty="0"/>
          </a:p>
        </p:txBody>
      </p:sp>
      <p:sp>
        <p:nvSpPr>
          <p:cNvPr id="3" name="Content Placeholder 2"/>
          <p:cNvSpPr>
            <a:spLocks noGrp="1"/>
          </p:cNvSpPr>
          <p:nvPr>
            <p:ph idx="1"/>
          </p:nvPr>
        </p:nvSpPr>
        <p:spPr/>
        <p:txBody>
          <a:bodyPr>
            <a:normAutofit fontScale="70000" lnSpcReduction="20000"/>
          </a:bodyPr>
          <a:lstStyle/>
          <a:p>
            <a:r>
              <a:rPr lang="en-US" sz="4000" dirty="0"/>
              <a:t>Low productivity: in 1927, the Russian worker produced ½ as much as a British worker and ¼ as much as an American </a:t>
            </a:r>
            <a:r>
              <a:rPr lang="en-US" sz="4000" dirty="0" smtClean="0"/>
              <a:t>worker </a:t>
            </a:r>
          </a:p>
          <a:p>
            <a:r>
              <a:rPr lang="en-US" sz="4000" u="sng" dirty="0"/>
              <a:t>Stakhanovism</a:t>
            </a:r>
            <a:r>
              <a:rPr lang="en-US" sz="4000" dirty="0"/>
              <a:t> </a:t>
            </a:r>
            <a:r>
              <a:rPr lang="en-US" sz="4000" dirty="0" smtClean="0"/>
              <a:t>– inspired by </a:t>
            </a:r>
            <a:r>
              <a:rPr lang="en-US" sz="4000" dirty="0"/>
              <a:t>Alexi </a:t>
            </a:r>
            <a:r>
              <a:rPr lang="en-US" sz="4000" dirty="0" err="1" smtClean="0"/>
              <a:t>Stakhanov</a:t>
            </a:r>
            <a:r>
              <a:rPr lang="en-US" sz="4000" dirty="0" smtClean="0"/>
              <a:t> (who was rumored to mine 102 tons of coal in 6 hours) as well as recovery in the USA, set the stage for "Socialist Competition" </a:t>
            </a:r>
          </a:p>
          <a:p>
            <a:pPr lvl="1"/>
            <a:r>
              <a:rPr lang="en-US" dirty="0" smtClean="0"/>
              <a:t>"</a:t>
            </a:r>
            <a:r>
              <a:rPr lang="en-US" dirty="0"/>
              <a:t>The Stakhanovite movement means organizing labor in a new fashion, rationalizing technologic processes, correct division of labor, </a:t>
            </a:r>
            <a:r>
              <a:rPr lang="en-US" dirty="0" smtClean="0"/>
              <a:t>improving </a:t>
            </a:r>
            <a:r>
              <a:rPr lang="en-US" dirty="0"/>
              <a:t>work place, providing rapid growth for labor </a:t>
            </a:r>
            <a:r>
              <a:rPr lang="en-US" dirty="0" smtClean="0"/>
              <a:t>productivity,</a:t>
            </a:r>
            <a:r>
              <a:rPr lang="en-US" dirty="0"/>
              <a:t> and securing significant increase of workers' </a:t>
            </a:r>
            <a:r>
              <a:rPr lang="en-US" dirty="0" smtClean="0"/>
              <a:t>salaries" (from the 1935 CCP Central Committee Plenum)</a:t>
            </a:r>
          </a:p>
          <a:p>
            <a:pPr lvl="1"/>
            <a:r>
              <a:rPr lang="en-US" dirty="0" smtClean="0"/>
              <a:t>June </a:t>
            </a:r>
            <a:r>
              <a:rPr lang="en-US" dirty="0"/>
              <a:t>1940 </a:t>
            </a:r>
            <a:r>
              <a:rPr lang="en-US" dirty="0" smtClean="0"/>
              <a:t>- </a:t>
            </a:r>
            <a:r>
              <a:rPr lang="en-US" dirty="0"/>
              <a:t>7 day work week enforced</a:t>
            </a:r>
          </a:p>
          <a:p>
            <a:endParaRPr lang="en-US" dirty="0"/>
          </a:p>
        </p:txBody>
      </p:sp>
    </p:spTree>
    <p:extLst>
      <p:ext uri="{BB962C8B-B14F-4D97-AF65-F5344CB8AC3E}">
        <p14:creationId xmlns:p14="http://schemas.microsoft.com/office/powerpoint/2010/main" val="67579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4000" dirty="0" smtClean="0"/>
              <a:t>Mixed Agricultural Results</a:t>
            </a:r>
            <a:endParaRPr lang="en-US" sz="4000" dirty="0"/>
          </a:p>
        </p:txBody>
      </p:sp>
      <p:sp>
        <p:nvSpPr>
          <p:cNvPr id="3" name="Content Placeholder 2"/>
          <p:cNvSpPr>
            <a:spLocks noGrp="1"/>
          </p:cNvSpPr>
          <p:nvPr>
            <p:ph idx="1"/>
          </p:nvPr>
        </p:nvSpPr>
        <p:spPr/>
        <p:txBody>
          <a:bodyPr>
            <a:normAutofit fontScale="70000" lnSpcReduction="20000"/>
          </a:bodyPr>
          <a:lstStyle/>
          <a:p>
            <a:r>
              <a:rPr lang="en-US" sz="4100" u="sng" dirty="0"/>
              <a:t>Collective </a:t>
            </a:r>
            <a:r>
              <a:rPr lang="en-US" sz="4100" u="sng" dirty="0" smtClean="0"/>
              <a:t>Farming</a:t>
            </a:r>
            <a:r>
              <a:rPr lang="en-US" sz="4100" dirty="0" smtClean="0"/>
              <a:t> - personal property permitted, </a:t>
            </a:r>
            <a:r>
              <a:rPr lang="en-US" sz="4100" dirty="0"/>
              <a:t>private property belonged to the state. </a:t>
            </a:r>
            <a:endParaRPr lang="en-US" sz="4100" dirty="0" smtClean="0"/>
          </a:p>
          <a:p>
            <a:r>
              <a:rPr lang="en-US" sz="4100" dirty="0" smtClean="0"/>
              <a:t>By </a:t>
            </a:r>
            <a:r>
              <a:rPr lang="en-US" sz="4100" dirty="0"/>
              <a:t>1933, the total collectivized peasant households was </a:t>
            </a:r>
            <a:r>
              <a:rPr lang="en-US" sz="4100" dirty="0" smtClean="0"/>
              <a:t>65%; by </a:t>
            </a:r>
            <a:r>
              <a:rPr lang="en-US" sz="4100" dirty="0"/>
              <a:t>1936, it surpassed 90%!</a:t>
            </a:r>
          </a:p>
          <a:p>
            <a:r>
              <a:rPr lang="en-US" sz="4100" dirty="0"/>
              <a:t>Modernized </a:t>
            </a:r>
            <a:r>
              <a:rPr lang="en-US" sz="4100" dirty="0" smtClean="0"/>
              <a:t>farming: increase </a:t>
            </a:r>
            <a:r>
              <a:rPr lang="en-US" sz="4100" dirty="0"/>
              <a:t>efficiency of farming </a:t>
            </a:r>
            <a:r>
              <a:rPr lang="en-US" sz="4100" dirty="0" smtClean="0"/>
              <a:t>so </a:t>
            </a:r>
            <a:r>
              <a:rPr lang="en-US" sz="4100" dirty="0"/>
              <a:t>less people needed to farm and more people could move to the cities to feed the industrial machine.</a:t>
            </a:r>
          </a:p>
          <a:p>
            <a:r>
              <a:rPr lang="en-US" sz="4100" dirty="0"/>
              <a:t>Raised gross output by 200%</a:t>
            </a:r>
          </a:p>
          <a:p>
            <a:endParaRPr lang="en-US" dirty="0"/>
          </a:p>
        </p:txBody>
      </p:sp>
    </p:spTree>
    <p:extLst>
      <p:ext uri="{BB962C8B-B14F-4D97-AF65-F5344CB8AC3E}">
        <p14:creationId xmlns:p14="http://schemas.microsoft.com/office/powerpoint/2010/main" val="6429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Agricultural Results</a:t>
            </a:r>
          </a:p>
        </p:txBody>
      </p:sp>
      <p:sp>
        <p:nvSpPr>
          <p:cNvPr id="3" name="Content Placeholder 2"/>
          <p:cNvSpPr>
            <a:spLocks noGrp="1"/>
          </p:cNvSpPr>
          <p:nvPr>
            <p:ph idx="1"/>
          </p:nvPr>
        </p:nvSpPr>
        <p:spPr/>
        <p:txBody>
          <a:bodyPr>
            <a:normAutofit fontScale="92500" lnSpcReduction="20000"/>
          </a:bodyPr>
          <a:lstStyle/>
          <a:p>
            <a:r>
              <a:rPr lang="en-US" sz="3400" dirty="0"/>
              <a:t>Stalin tried to destroy </a:t>
            </a:r>
            <a:r>
              <a:rPr lang="en-US" sz="3400" dirty="0" smtClean="0"/>
              <a:t>the</a:t>
            </a:r>
            <a:r>
              <a:rPr lang="en-US" sz="3400" i="1" dirty="0" smtClean="0"/>
              <a:t> </a:t>
            </a:r>
            <a:r>
              <a:rPr lang="en-US" sz="3400" i="1" u="sng" dirty="0" smtClean="0"/>
              <a:t>kulak</a:t>
            </a:r>
            <a:r>
              <a:rPr lang="en-US" sz="3400" i="1" dirty="0" smtClean="0"/>
              <a:t> </a:t>
            </a:r>
            <a:r>
              <a:rPr lang="en-US" sz="3400" dirty="0" smtClean="0"/>
              <a:t>(wealthy </a:t>
            </a:r>
            <a:r>
              <a:rPr lang="en-US" sz="3400" dirty="0"/>
              <a:t>peasant) class. He confiscated their land, distributed it to the collective </a:t>
            </a:r>
            <a:r>
              <a:rPr lang="en-US" sz="3400" dirty="0" smtClean="0"/>
              <a:t>system, </a:t>
            </a:r>
            <a:r>
              <a:rPr lang="en-US" sz="3400" dirty="0"/>
              <a:t>and sent the </a:t>
            </a:r>
            <a:r>
              <a:rPr lang="en-US" sz="3400" i="1" dirty="0"/>
              <a:t>kulaks</a:t>
            </a:r>
            <a:r>
              <a:rPr lang="en-US" sz="3400" dirty="0"/>
              <a:t> to gulags. </a:t>
            </a:r>
            <a:endParaRPr lang="en-US" sz="3400" dirty="0" smtClean="0"/>
          </a:p>
          <a:p>
            <a:pPr lvl="1"/>
            <a:r>
              <a:rPr lang="en-US" sz="3000" dirty="0" smtClean="0"/>
              <a:t>On </a:t>
            </a:r>
            <a:r>
              <a:rPr lang="en-US" sz="3000" u="sng" dirty="0"/>
              <a:t>dekulakization</a:t>
            </a:r>
            <a:r>
              <a:rPr lang="en-US" sz="3000" dirty="0"/>
              <a:t>: </a:t>
            </a:r>
            <a:r>
              <a:rPr lang="en-US" sz="3000" dirty="0" smtClean="0"/>
              <a:t>“Treat </a:t>
            </a:r>
            <a:r>
              <a:rPr lang="en-US" sz="3000" dirty="0"/>
              <a:t>the kulak as the most cunning and still most undefeated enemy</a:t>
            </a:r>
            <a:r>
              <a:rPr lang="en-US" sz="3000" dirty="0" smtClean="0"/>
              <a:t>.” (Molotov, </a:t>
            </a:r>
            <a:r>
              <a:rPr lang="en-US" u="sng" dirty="0"/>
              <a:t>Chairman</a:t>
            </a:r>
            <a:r>
              <a:rPr lang="en-US" dirty="0"/>
              <a:t> of the Council of People's Commissars</a:t>
            </a:r>
            <a:r>
              <a:rPr lang="en-US" sz="3000" dirty="0" smtClean="0"/>
              <a:t>)</a:t>
            </a:r>
            <a:endParaRPr lang="en-US" sz="3000" dirty="0"/>
          </a:p>
          <a:p>
            <a:r>
              <a:rPr lang="en-US" sz="3400" dirty="0"/>
              <a:t>P</a:t>
            </a:r>
            <a:r>
              <a:rPr lang="en-US" sz="3400" dirty="0" smtClean="0"/>
              <a:t>easants </a:t>
            </a:r>
            <a:r>
              <a:rPr lang="en-US" sz="3400" dirty="0"/>
              <a:t>were the heart </a:t>
            </a:r>
            <a:r>
              <a:rPr lang="en-US" sz="3400" dirty="0" smtClean="0"/>
              <a:t>Russia and </a:t>
            </a:r>
            <a:r>
              <a:rPr lang="en-US" sz="3400" dirty="0"/>
              <a:t>the heart of the Russian world was </a:t>
            </a:r>
            <a:r>
              <a:rPr lang="en-US" sz="3400" dirty="0" smtClean="0"/>
              <a:t>broken </a:t>
            </a:r>
            <a:r>
              <a:rPr lang="en-US" sz="3400" dirty="0"/>
              <a:t>by dekulakization and collectivization</a:t>
            </a:r>
            <a:r>
              <a:rPr lang="en-US" sz="3400" dirty="0" smtClean="0"/>
              <a:t>.</a:t>
            </a:r>
          </a:p>
          <a:p>
            <a:endParaRPr lang="en-US" dirty="0"/>
          </a:p>
        </p:txBody>
      </p:sp>
    </p:spTree>
    <p:extLst>
      <p:ext uri="{BB962C8B-B14F-4D97-AF65-F5344CB8AC3E}">
        <p14:creationId xmlns:p14="http://schemas.microsoft.com/office/powerpoint/2010/main" val="93860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Agricultural Results</a:t>
            </a:r>
          </a:p>
        </p:txBody>
      </p:sp>
      <p:sp>
        <p:nvSpPr>
          <p:cNvPr id="3" name="Content Placeholder 2"/>
          <p:cNvSpPr>
            <a:spLocks noGrp="1"/>
          </p:cNvSpPr>
          <p:nvPr>
            <p:ph idx="1"/>
          </p:nvPr>
        </p:nvSpPr>
        <p:spPr/>
        <p:txBody>
          <a:bodyPr>
            <a:normAutofit fontScale="77500" lnSpcReduction="20000"/>
          </a:bodyPr>
          <a:lstStyle/>
          <a:p>
            <a:r>
              <a:rPr lang="en-US" sz="3600" dirty="0"/>
              <a:t>“The argument went that if the USSR was to industrialize rapidly, it had to exploit the peasants; yet if the peasants were taxed too heavily or if the terms of trade were turned against them, they would simply withdraw from the market and withhold their grain…that is exactly what happened.”  (</a:t>
            </a:r>
            <a:r>
              <a:rPr lang="en-US" sz="3600" dirty="0" err="1"/>
              <a:t>Suny</a:t>
            </a:r>
            <a:r>
              <a:rPr lang="en-US" sz="3600" dirty="0"/>
              <a:t>)</a:t>
            </a:r>
          </a:p>
          <a:p>
            <a:r>
              <a:rPr lang="en-US" sz="3600" dirty="0" smtClean="0"/>
              <a:t>Peasants </a:t>
            </a:r>
            <a:r>
              <a:rPr lang="en-US" sz="3600" dirty="0"/>
              <a:t>resisted collectivization by burning crops and destroying livestock. </a:t>
            </a:r>
          </a:p>
          <a:p>
            <a:r>
              <a:rPr lang="en-US" sz="3600" u="sng" dirty="0" smtClean="0"/>
              <a:t>The Great Famine</a:t>
            </a:r>
            <a:r>
              <a:rPr lang="en-US" sz="3600" dirty="0" smtClean="0"/>
              <a:t> of 1932-33 – Due to failed ag policy, peasant revolts, crop failures the </a:t>
            </a:r>
            <a:r>
              <a:rPr lang="en-US" sz="3600" dirty="0"/>
              <a:t>USSR starved. Hungry people start revolutions. </a:t>
            </a:r>
            <a:r>
              <a:rPr lang="en-US" sz="3600" dirty="0">
                <a:solidFill>
                  <a:srgbClr val="FF0000"/>
                </a:solidFill>
              </a:rPr>
              <a:t>Stalin was </a:t>
            </a:r>
            <a:r>
              <a:rPr lang="en-US" sz="3600" dirty="0" smtClean="0">
                <a:solidFill>
                  <a:srgbClr val="FF0000"/>
                </a:solidFill>
              </a:rPr>
              <a:t>afraid…</a:t>
            </a:r>
            <a:endParaRPr lang="en-US" sz="3600" dirty="0">
              <a:solidFill>
                <a:srgbClr val="FF0000"/>
              </a:solidFill>
            </a:endParaRPr>
          </a:p>
        </p:txBody>
      </p:sp>
    </p:spTree>
    <p:extLst>
      <p:ext uri="{BB962C8B-B14F-4D97-AF65-F5344CB8AC3E}">
        <p14:creationId xmlns:p14="http://schemas.microsoft.com/office/powerpoint/2010/main" val="209114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Totalitarianism: Raw Terror</a:t>
            </a:r>
            <a:endParaRPr lang="en-US" b="1" dirty="0"/>
          </a:p>
        </p:txBody>
      </p:sp>
      <p:sp>
        <p:nvSpPr>
          <p:cNvPr id="3" name="Content Placeholder 2"/>
          <p:cNvSpPr>
            <a:spLocks noGrp="1"/>
          </p:cNvSpPr>
          <p:nvPr>
            <p:ph idx="1"/>
          </p:nvPr>
        </p:nvSpPr>
        <p:spPr/>
        <p:txBody>
          <a:bodyPr>
            <a:normAutofit/>
          </a:bodyPr>
          <a:lstStyle/>
          <a:p>
            <a:r>
              <a:rPr lang="en-US" sz="4000" dirty="0" smtClean="0"/>
              <a:t>secret police</a:t>
            </a:r>
          </a:p>
          <a:p>
            <a:r>
              <a:rPr lang="en-US" sz="4000" dirty="0" smtClean="0"/>
              <a:t>censorship</a:t>
            </a:r>
          </a:p>
          <a:p>
            <a:r>
              <a:rPr lang="en-US" sz="4000" dirty="0" smtClean="0"/>
              <a:t>show trials</a:t>
            </a:r>
          </a:p>
          <a:p>
            <a:r>
              <a:rPr lang="en-US" sz="4000" dirty="0" smtClean="0"/>
              <a:t>labor camps</a:t>
            </a:r>
          </a:p>
          <a:p>
            <a:r>
              <a:rPr lang="en-US" sz="4000" dirty="0" smtClean="0"/>
              <a:t>executions</a:t>
            </a:r>
            <a:endParaRPr lang="en-US" sz="4000" dirty="0"/>
          </a:p>
        </p:txBody>
      </p:sp>
    </p:spTree>
    <p:extLst>
      <p:ext uri="{BB962C8B-B14F-4D97-AF65-F5344CB8AC3E}">
        <p14:creationId xmlns:p14="http://schemas.microsoft.com/office/powerpoint/2010/main" val="9969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Totalitarianism: Propaganda</a:t>
            </a:r>
            <a:endParaRPr lang="en-US" b="1" dirty="0"/>
          </a:p>
        </p:txBody>
      </p:sp>
      <p:sp>
        <p:nvSpPr>
          <p:cNvPr id="3" name="Content Placeholder 2"/>
          <p:cNvSpPr>
            <a:spLocks noGrp="1"/>
          </p:cNvSpPr>
          <p:nvPr>
            <p:ph idx="1"/>
          </p:nvPr>
        </p:nvSpPr>
        <p:spPr>
          <a:xfrm>
            <a:off x="457200" y="1417638"/>
            <a:ext cx="8229600" cy="5287962"/>
          </a:xfrm>
        </p:spPr>
        <p:txBody>
          <a:bodyPr>
            <a:noAutofit/>
          </a:bodyPr>
          <a:lstStyle/>
          <a:p>
            <a:r>
              <a:rPr lang="en-US" sz="2800" dirty="0"/>
              <a:t>Used modern technology to create the most effective propaganda system in the history of mankind. The Party used </a:t>
            </a:r>
            <a:r>
              <a:rPr lang="en-US" sz="2800" dirty="0" smtClean="0"/>
              <a:t>radio, television, </a:t>
            </a:r>
            <a:r>
              <a:rPr lang="en-US" sz="2800" dirty="0"/>
              <a:t>billboards, </a:t>
            </a:r>
            <a:r>
              <a:rPr lang="en-US" sz="2800" dirty="0" smtClean="0"/>
              <a:t>newspapers…</a:t>
            </a:r>
            <a:endParaRPr lang="en-US" sz="2800" dirty="0"/>
          </a:p>
          <a:p>
            <a:r>
              <a:rPr lang="en-US" sz="2800" u="sng" dirty="0" smtClean="0"/>
              <a:t>Socialist Realism</a:t>
            </a:r>
            <a:r>
              <a:rPr lang="en-US" sz="2800" dirty="0" smtClean="0"/>
              <a:t>: painters, </a:t>
            </a:r>
            <a:r>
              <a:rPr lang="en-US" sz="2800" dirty="0"/>
              <a:t>sculptors, filmmakers, </a:t>
            </a:r>
            <a:r>
              <a:rPr lang="en-US" sz="2800" dirty="0" smtClean="0"/>
              <a:t>etc.</a:t>
            </a:r>
          </a:p>
          <a:p>
            <a:r>
              <a:rPr lang="en-US" sz="2800" dirty="0" smtClean="0"/>
              <a:t>Nationalism </a:t>
            </a:r>
            <a:r>
              <a:rPr lang="en-US" sz="2800" dirty="0"/>
              <a:t>and internationalism</a:t>
            </a:r>
          </a:p>
          <a:p>
            <a:r>
              <a:rPr lang="en-US" sz="2800" dirty="0"/>
              <a:t>Production </a:t>
            </a:r>
            <a:r>
              <a:rPr lang="en-US" sz="2800" dirty="0" smtClean="0"/>
              <a:t>quotas</a:t>
            </a:r>
          </a:p>
        </p:txBody>
      </p:sp>
    </p:spTree>
    <p:extLst>
      <p:ext uri="{BB962C8B-B14F-4D97-AF65-F5344CB8AC3E}">
        <p14:creationId xmlns:p14="http://schemas.microsoft.com/office/powerpoint/2010/main" val="380727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Totalitarianism: Propaganda</a:t>
            </a:r>
            <a:endParaRPr lang="de-DE" dirty="0"/>
          </a:p>
        </p:txBody>
      </p:sp>
      <p:sp>
        <p:nvSpPr>
          <p:cNvPr id="3" name="Content Placeholder 2"/>
          <p:cNvSpPr>
            <a:spLocks noGrp="1"/>
          </p:cNvSpPr>
          <p:nvPr>
            <p:ph idx="1"/>
          </p:nvPr>
        </p:nvSpPr>
        <p:spPr/>
        <p:txBody>
          <a:bodyPr>
            <a:noAutofit/>
          </a:bodyPr>
          <a:lstStyle/>
          <a:p>
            <a:r>
              <a:rPr lang="en-US" sz="2800" dirty="0"/>
              <a:t>Though clearly propagandistic, </a:t>
            </a:r>
            <a:r>
              <a:rPr lang="en-US" sz="2800" dirty="0" smtClean="0"/>
              <a:t>Soviet </a:t>
            </a:r>
            <a:r>
              <a:rPr lang="en-US" sz="2800" dirty="0"/>
              <a:t>education </a:t>
            </a:r>
            <a:r>
              <a:rPr lang="en-US" sz="2800" dirty="0" smtClean="0"/>
              <a:t>promised </a:t>
            </a:r>
            <a:r>
              <a:rPr lang="en-US" sz="2800" dirty="0"/>
              <a:t>to pull the USSR from its backwardness and </a:t>
            </a:r>
            <a:r>
              <a:rPr lang="en-US" sz="2800" dirty="0" smtClean="0"/>
              <a:t>move </a:t>
            </a:r>
            <a:r>
              <a:rPr lang="en-US" sz="2800" dirty="0"/>
              <a:t>her into competition with the West. </a:t>
            </a:r>
          </a:p>
          <a:p>
            <a:pPr lvl="1"/>
            <a:r>
              <a:rPr lang="en-US" dirty="0"/>
              <a:t>“Give us the child for eight years and it will be a Bolshevik forever.” (Lenin)</a:t>
            </a:r>
          </a:p>
          <a:p>
            <a:pPr lvl="1"/>
            <a:r>
              <a:rPr lang="en-US" u="sng" dirty="0"/>
              <a:t>Russification</a:t>
            </a:r>
            <a:r>
              <a:rPr lang="en-US" dirty="0"/>
              <a:t> and Communization</a:t>
            </a:r>
          </a:p>
          <a:p>
            <a:pPr lvl="1"/>
            <a:r>
              <a:rPr lang="en-US" dirty="0"/>
              <a:t>1929-1931 </a:t>
            </a:r>
            <a:r>
              <a:rPr lang="en-US" dirty="0" smtClean="0"/>
              <a:t>- </a:t>
            </a:r>
            <a:r>
              <a:rPr lang="en-US" dirty="0"/>
              <a:t>14 </a:t>
            </a:r>
            <a:r>
              <a:rPr lang="en-US" dirty="0" smtClean="0"/>
              <a:t>to 29 </a:t>
            </a:r>
            <a:r>
              <a:rPr lang="en-US" dirty="0"/>
              <a:t>million children in </a:t>
            </a:r>
            <a:r>
              <a:rPr lang="en-US" dirty="0" smtClean="0"/>
              <a:t>school</a:t>
            </a:r>
            <a:endParaRPr lang="en-US" dirty="0"/>
          </a:p>
          <a:p>
            <a:pPr lvl="1"/>
            <a:r>
              <a:rPr lang="en-US" dirty="0" smtClean="0"/>
              <a:t>CPSU rewrote </a:t>
            </a:r>
            <a:r>
              <a:rPr lang="en-US" dirty="0"/>
              <a:t>history </a:t>
            </a:r>
          </a:p>
          <a:p>
            <a:endParaRPr lang="de-DE" sz="2800" dirty="0"/>
          </a:p>
        </p:txBody>
      </p:sp>
    </p:spTree>
    <p:extLst>
      <p:ext uri="{BB962C8B-B14F-4D97-AF65-F5344CB8AC3E}">
        <p14:creationId xmlns:p14="http://schemas.microsoft.com/office/powerpoint/2010/main" val="296094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Stalin: Hot Emo Hipster </a:t>
            </a:r>
            <a:r>
              <a:rPr lang="en-US" sz="2800" dirty="0" smtClean="0"/>
              <a:t>Turned Sociopathic  </a:t>
            </a:r>
            <a:r>
              <a:rPr lang="en-US" sz="2800" dirty="0" smtClean="0"/>
              <a:t>Statesman</a:t>
            </a:r>
            <a:endParaRPr lang="en-US" sz="2800" dirty="0"/>
          </a:p>
        </p:txBody>
      </p:sp>
      <p:pic>
        <p:nvPicPr>
          <p:cNvPr id="1026" name="Picture 2" descr="C:\Users\Daniel Lazar\Documents\WORLD HISTORY\cold war\Lectures\stalin hot emo hips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03" y="1645024"/>
            <a:ext cx="3218898" cy="429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2776" y="5943600"/>
            <a:ext cx="1503823" cy="523220"/>
          </a:xfrm>
          <a:prstGeom prst="rect">
            <a:avLst/>
          </a:prstGeom>
          <a:noFill/>
        </p:spPr>
        <p:txBody>
          <a:bodyPr wrap="square" rtlCol="0">
            <a:spAutoFit/>
          </a:bodyPr>
          <a:lstStyle/>
          <a:p>
            <a:r>
              <a:rPr lang="en-US" sz="2800" dirty="0" smtClean="0"/>
              <a:t>c. 1902</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966" y="1645024"/>
            <a:ext cx="3200400" cy="42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6205209"/>
            <a:ext cx="2294966" cy="523220"/>
          </a:xfrm>
          <a:prstGeom prst="rect">
            <a:avLst/>
          </a:prstGeom>
          <a:noFill/>
        </p:spPr>
        <p:txBody>
          <a:bodyPr wrap="square" rtlCol="0">
            <a:spAutoFit/>
          </a:bodyPr>
          <a:lstStyle/>
          <a:p>
            <a:r>
              <a:rPr lang="en-US" sz="2800" dirty="0" smtClean="0"/>
              <a:t>Yalta, 1945</a:t>
            </a:r>
            <a:endParaRPr lang="en-US" sz="2800" dirty="0"/>
          </a:p>
        </p:txBody>
      </p:sp>
    </p:spTree>
    <p:extLst>
      <p:ext uri="{BB962C8B-B14F-4D97-AF65-F5344CB8AC3E}">
        <p14:creationId xmlns:p14="http://schemas.microsoft.com/office/powerpoint/2010/main" val="1888310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600" dirty="0" smtClean="0"/>
              <a:t>Totalitarianism: </a:t>
            </a:r>
            <a:r>
              <a:rPr lang="en-US" sz="3600" dirty="0"/>
              <a:t>War on Religion</a:t>
            </a:r>
            <a:r>
              <a:rPr lang="en-US" sz="2000" dirty="0"/>
              <a:t/>
            </a:r>
            <a:br>
              <a:rPr lang="en-US" sz="2000" dirty="0"/>
            </a:b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“Religion is the opiate of the masses” (Marx)</a:t>
            </a:r>
          </a:p>
          <a:p>
            <a:r>
              <a:rPr lang="en-US" dirty="0" smtClean="0"/>
              <a:t>In </a:t>
            </a:r>
            <a:r>
              <a:rPr lang="en-US" dirty="0"/>
              <a:t>Soviet law, the "freedom to hold religious services" was constitutionally </a:t>
            </a:r>
            <a:r>
              <a:rPr lang="en-US" dirty="0" smtClean="0"/>
              <a:t>guaranteed </a:t>
            </a:r>
            <a:endParaRPr lang="en-US" dirty="0"/>
          </a:p>
          <a:p>
            <a:r>
              <a:rPr lang="en-US" dirty="0" smtClean="0"/>
              <a:t>Atheism </a:t>
            </a:r>
            <a:r>
              <a:rPr lang="en-US" dirty="0"/>
              <a:t>emphasized in </a:t>
            </a:r>
            <a:r>
              <a:rPr lang="en-US" dirty="0" smtClean="0"/>
              <a:t>curricula</a:t>
            </a:r>
          </a:p>
          <a:p>
            <a:r>
              <a:rPr lang="en-US" dirty="0" smtClean="0"/>
              <a:t>Sacred </a:t>
            </a:r>
            <a:r>
              <a:rPr lang="en-US" dirty="0"/>
              <a:t>religious texts replaced by the sacred texts of Marxism-Leninism</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161541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Totalitarianism: War on Religion</a:t>
            </a:r>
            <a:r>
              <a:rPr lang="en-US" sz="2800" dirty="0"/>
              <a:t/>
            </a:r>
            <a:br>
              <a:rPr lang="en-US" sz="2800"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the early 1920’s USSR</a:t>
            </a:r>
            <a:r>
              <a:rPr lang="en-US" dirty="0"/>
              <a:t> confiscated </a:t>
            </a:r>
            <a:r>
              <a:rPr lang="en-US" dirty="0" smtClean="0"/>
              <a:t>all church </a:t>
            </a:r>
            <a:r>
              <a:rPr lang="en-US" dirty="0"/>
              <a:t>property</a:t>
            </a:r>
          </a:p>
          <a:p>
            <a:r>
              <a:rPr lang="en-US" dirty="0"/>
              <a:t>1922 </a:t>
            </a:r>
            <a:r>
              <a:rPr lang="en-US" dirty="0" smtClean="0"/>
              <a:t>- 1926</a:t>
            </a:r>
            <a:r>
              <a:rPr lang="en-US" dirty="0"/>
              <a:t>, 28 Russian Orthodox bishops and 1,200+ priests were killed. Many more </a:t>
            </a:r>
            <a:r>
              <a:rPr lang="en-US" dirty="0" smtClean="0"/>
              <a:t>persecuted.</a:t>
            </a:r>
          </a:p>
          <a:p>
            <a:r>
              <a:rPr lang="de-DE" dirty="0" err="1"/>
              <a:t>Yemelyan</a:t>
            </a:r>
            <a:r>
              <a:rPr lang="de-DE" dirty="0"/>
              <a:t> </a:t>
            </a:r>
            <a:r>
              <a:rPr lang="de-DE" dirty="0" err="1"/>
              <a:t>Yaroslavsky</a:t>
            </a:r>
            <a:r>
              <a:rPr lang="de-DE" dirty="0"/>
              <a:t> </a:t>
            </a:r>
            <a:r>
              <a:rPr lang="de-DE" dirty="0" err="1"/>
              <a:t>headed</a:t>
            </a:r>
            <a:r>
              <a:rPr lang="de-DE" dirty="0"/>
              <a:t> </a:t>
            </a:r>
            <a:r>
              <a:rPr lang="de-DE" dirty="0" err="1"/>
              <a:t>the</a:t>
            </a:r>
            <a:r>
              <a:rPr lang="de-DE" dirty="0"/>
              <a:t> </a:t>
            </a:r>
            <a:r>
              <a:rPr lang="en-US" dirty="0"/>
              <a:t>"Committee on the Execution of the Decree Separating Church and State" (aka the "Anti-Religious Commission") </a:t>
            </a:r>
          </a:p>
          <a:p>
            <a:pPr lvl="1"/>
            <a:r>
              <a:rPr lang="en-US" dirty="0"/>
              <a:t>A 1929 meeting of the CPSU CC, chaired by </a:t>
            </a:r>
            <a:r>
              <a:rPr lang="de-DE" dirty="0" err="1"/>
              <a:t>Yaroslavsky</a:t>
            </a:r>
            <a:r>
              <a:rPr lang="en-US" dirty="0"/>
              <a:t> estimated that 80% of Russians were “believers”. </a:t>
            </a:r>
          </a:p>
          <a:p>
            <a:endParaRPr lang="en-US" dirty="0"/>
          </a:p>
        </p:txBody>
      </p:sp>
    </p:spTree>
    <p:extLst>
      <p:ext uri="{BB962C8B-B14F-4D97-AF65-F5344CB8AC3E}">
        <p14:creationId xmlns:p14="http://schemas.microsoft.com/office/powerpoint/2010/main" val="2154901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Totalitarianism: War on Religion</a:t>
            </a:r>
            <a:r>
              <a:rPr lang="en-US" sz="2800" dirty="0"/>
              <a:t/>
            </a:r>
            <a:br>
              <a:rPr lang="en-US" sz="2800" dirty="0"/>
            </a:br>
            <a:endParaRPr lang="de-DE" dirty="0"/>
          </a:p>
        </p:txBody>
      </p:sp>
      <p:sp>
        <p:nvSpPr>
          <p:cNvPr id="3" name="Content Placeholder 2"/>
          <p:cNvSpPr>
            <a:spLocks noGrp="1"/>
          </p:cNvSpPr>
          <p:nvPr>
            <p:ph idx="1"/>
          </p:nvPr>
        </p:nvSpPr>
        <p:spPr/>
        <p:txBody>
          <a:bodyPr>
            <a:normAutofit fontScale="85000" lnSpcReduction="10000"/>
          </a:bodyPr>
          <a:lstStyle/>
          <a:p>
            <a:r>
              <a:rPr lang="en-US" dirty="0"/>
              <a:t>1917 - ~</a:t>
            </a:r>
            <a:r>
              <a:rPr lang="en-US" dirty="0" smtClean="0"/>
              <a:t>54,000 </a:t>
            </a:r>
            <a:r>
              <a:rPr lang="en-US" dirty="0"/>
              <a:t>active parishes</a:t>
            </a:r>
            <a:endParaRPr lang="en-US" dirty="0" smtClean="0"/>
          </a:p>
          <a:p>
            <a:r>
              <a:rPr lang="en-US" dirty="0" smtClean="0"/>
              <a:t>1941 </a:t>
            </a:r>
            <a:r>
              <a:rPr lang="en-US" dirty="0"/>
              <a:t>- ~500 active </a:t>
            </a:r>
            <a:r>
              <a:rPr lang="en-US" dirty="0" smtClean="0"/>
              <a:t>parishes</a:t>
            </a:r>
          </a:p>
          <a:p>
            <a:r>
              <a:rPr lang="en-US" dirty="0" smtClean="0"/>
              <a:t>WWII </a:t>
            </a:r>
            <a:r>
              <a:rPr lang="en-US" dirty="0"/>
              <a:t>forced Stalin to reach out to Orthodox Church </a:t>
            </a:r>
          </a:p>
          <a:p>
            <a:pPr lvl="1"/>
            <a:r>
              <a:rPr lang="en-US" dirty="0"/>
              <a:t>~22,000 churches </a:t>
            </a:r>
            <a:r>
              <a:rPr lang="en-US" dirty="0" smtClean="0"/>
              <a:t>in </a:t>
            </a:r>
            <a:r>
              <a:rPr lang="en-US" dirty="0"/>
              <a:t>1956</a:t>
            </a:r>
          </a:p>
          <a:p>
            <a:pPr lvl="1"/>
            <a:r>
              <a:rPr lang="en-US" dirty="0"/>
              <a:t>1959 </a:t>
            </a:r>
            <a:r>
              <a:rPr lang="en-US" dirty="0" smtClean="0"/>
              <a:t>Khrushchev's war </a:t>
            </a:r>
            <a:r>
              <a:rPr lang="en-US" dirty="0"/>
              <a:t>on religion → 1975 ~ 7,000 </a:t>
            </a:r>
            <a:r>
              <a:rPr lang="en-US" dirty="0" smtClean="0"/>
              <a:t>churches</a:t>
            </a:r>
          </a:p>
          <a:p>
            <a:r>
              <a:rPr lang="en-US" dirty="0" smtClean="0"/>
              <a:t>1982 poll </a:t>
            </a:r>
            <a:r>
              <a:rPr lang="en-US" dirty="0"/>
              <a:t>conducted by Soviet authorities </a:t>
            </a:r>
            <a:r>
              <a:rPr lang="en-US" dirty="0" smtClean="0"/>
              <a:t>recorded 20% of </a:t>
            </a:r>
            <a:r>
              <a:rPr lang="en-US" dirty="0"/>
              <a:t>the Soviet population as "active religious believers."</a:t>
            </a:r>
          </a:p>
          <a:p>
            <a:r>
              <a:rPr lang="en-US" dirty="0" smtClean="0"/>
              <a:t>USSR even more brutal towards Catholics and Muslims…</a:t>
            </a:r>
            <a:endParaRPr lang="en-US" dirty="0"/>
          </a:p>
          <a:p>
            <a:endParaRPr lang="de-DE" dirty="0"/>
          </a:p>
        </p:txBody>
      </p:sp>
    </p:spTree>
    <p:extLst>
      <p:ext uri="{BB962C8B-B14F-4D97-AF65-F5344CB8AC3E}">
        <p14:creationId xmlns:p14="http://schemas.microsoft.com/office/powerpoint/2010/main" val="28871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Totalitarianism: War on Religion</a:t>
            </a:r>
            <a:r>
              <a:rPr lang="en-US" sz="2800" dirty="0"/>
              <a:t/>
            </a:r>
            <a:br>
              <a:rPr lang="en-US" sz="2800" dirty="0"/>
            </a:br>
            <a:endParaRPr lang="de-DE" dirty="0"/>
          </a:p>
        </p:txBody>
      </p:sp>
      <p:sp>
        <p:nvSpPr>
          <p:cNvPr id="6" name="Content Placeholder 5"/>
          <p:cNvSpPr>
            <a:spLocks noGrp="1"/>
          </p:cNvSpPr>
          <p:nvPr>
            <p:ph sz="half" idx="2"/>
          </p:nvPr>
        </p:nvSpPr>
        <p:spPr>
          <a:xfrm>
            <a:off x="290945" y="1600200"/>
            <a:ext cx="4038600" cy="4525963"/>
          </a:xfrm>
        </p:spPr>
        <p:txBody>
          <a:bodyPr>
            <a:normAutofit/>
          </a:bodyPr>
          <a:lstStyle/>
          <a:p>
            <a:r>
              <a:rPr lang="en-US" dirty="0" smtClean="0"/>
              <a:t>1980’s </a:t>
            </a:r>
            <a:r>
              <a:rPr lang="en-US" dirty="0"/>
              <a:t>– 50 </a:t>
            </a:r>
            <a:r>
              <a:rPr lang="en-US" dirty="0" smtClean="0"/>
              <a:t>million </a:t>
            </a:r>
            <a:r>
              <a:rPr lang="en-US" dirty="0"/>
              <a:t>Muslims, 500 </a:t>
            </a:r>
            <a:r>
              <a:rPr lang="en-US" dirty="0" smtClean="0"/>
              <a:t>Mosques</a:t>
            </a:r>
          </a:p>
          <a:p>
            <a:r>
              <a:rPr lang="en-US" dirty="0" smtClean="0"/>
              <a:t>Mosques supervised </a:t>
            </a:r>
            <a:r>
              <a:rPr lang="en-US" dirty="0"/>
              <a:t>by </a:t>
            </a:r>
            <a:r>
              <a:rPr lang="en-US" dirty="0" smtClean="0"/>
              <a:t>the</a:t>
            </a:r>
            <a:r>
              <a:rPr lang="en-US" dirty="0"/>
              <a:t> Spiritual Directorate for Central Asia and Kazakhstan</a:t>
            </a:r>
            <a:r>
              <a:rPr lang="en-US" dirty="0" smtClean="0"/>
              <a:t> </a:t>
            </a:r>
            <a:endParaRPr lang="en-US" dirty="0"/>
          </a:p>
          <a:p>
            <a:endParaRPr lang="de-DE" dirty="0"/>
          </a:p>
        </p:txBody>
      </p:sp>
      <p:sp>
        <p:nvSpPr>
          <p:cNvPr id="2" name="Inhaltsplatzhalter 1"/>
          <p:cNvSpPr>
            <a:spLocks noGrp="1"/>
          </p:cNvSpPr>
          <p:nvPr>
            <p:ph sz="half" idx="1"/>
          </p:nvPr>
        </p:nvSpPr>
        <p:spPr/>
        <p:txBody>
          <a:bodyPr/>
          <a:lstStyle/>
          <a:p>
            <a:endParaRPr lang="de-DE" dirty="0"/>
          </a:p>
        </p:txBody>
      </p:sp>
      <p:pic>
        <p:nvPicPr>
          <p:cNvPr id="3" name="Grafik 2"/>
          <p:cNvPicPr>
            <a:picLocks noChangeAspect="1"/>
          </p:cNvPicPr>
          <p:nvPr/>
        </p:nvPicPr>
        <p:blipFill>
          <a:blip r:embed="rId2"/>
          <a:stretch>
            <a:fillRect/>
          </a:stretch>
        </p:blipFill>
        <p:spPr>
          <a:xfrm>
            <a:off x="5043055" y="1417638"/>
            <a:ext cx="3810000" cy="4552950"/>
          </a:xfrm>
          <a:prstGeom prst="rect">
            <a:avLst/>
          </a:prstGeom>
        </p:spPr>
      </p:pic>
    </p:spTree>
    <p:extLst>
      <p:ext uri="{BB962C8B-B14F-4D97-AF65-F5344CB8AC3E}">
        <p14:creationId xmlns:p14="http://schemas.microsoft.com/office/powerpoint/2010/main" val="364012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The </a:t>
            </a:r>
            <a:r>
              <a:rPr lang="en-US" b="1" dirty="0" smtClean="0"/>
              <a:t>Purge </a:t>
            </a:r>
            <a:r>
              <a:rPr lang="en-US" b="1" dirty="0"/>
              <a:t>(1934-1939)</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Stalin had obsessive fears of opposition plots from within and outside of the Party. He was convinced that many were out to ruin him and the revolution. </a:t>
            </a:r>
            <a:endParaRPr lang="en-US" dirty="0" smtClean="0"/>
          </a:p>
          <a:p>
            <a:pPr lvl="1"/>
            <a:r>
              <a:rPr lang="en-US" dirty="0" smtClean="0"/>
              <a:t>To </a:t>
            </a:r>
            <a:r>
              <a:rPr lang="en-US" dirty="0"/>
              <a:t>a great extent he was correct. </a:t>
            </a:r>
            <a:endParaRPr lang="en-US" dirty="0" smtClean="0"/>
          </a:p>
          <a:p>
            <a:pPr lvl="1"/>
            <a:r>
              <a:rPr lang="en-US" dirty="0" smtClean="0"/>
              <a:t>Some argue </a:t>
            </a:r>
            <a:r>
              <a:rPr lang="en-US" dirty="0"/>
              <a:t>he was </a:t>
            </a:r>
            <a:r>
              <a:rPr lang="en-US" dirty="0" err="1" smtClean="0"/>
              <a:t>diagnosably</a:t>
            </a:r>
            <a:r>
              <a:rPr lang="en-US" dirty="0" smtClean="0"/>
              <a:t> </a:t>
            </a:r>
            <a:r>
              <a:rPr lang="en-US" dirty="0"/>
              <a:t>paranoid. </a:t>
            </a:r>
            <a:endParaRPr lang="en-US" sz="3200" dirty="0"/>
          </a:p>
          <a:p>
            <a:r>
              <a:rPr lang="en-US" dirty="0" smtClean="0"/>
              <a:t>His </a:t>
            </a:r>
            <a:r>
              <a:rPr lang="en-US" dirty="0"/>
              <a:t>obsessiveness ruined his personal life as </a:t>
            </a:r>
            <a:r>
              <a:rPr lang="en-US" dirty="0" smtClean="0"/>
              <a:t>well; </a:t>
            </a:r>
            <a:r>
              <a:rPr lang="en-US" dirty="0"/>
              <a:t>his second wife, </a:t>
            </a:r>
            <a:r>
              <a:rPr lang="en-US" dirty="0" err="1"/>
              <a:t>Nadzheda</a:t>
            </a:r>
            <a:r>
              <a:rPr lang="en-US" dirty="0"/>
              <a:t> </a:t>
            </a:r>
            <a:r>
              <a:rPr lang="en-US" dirty="0" err="1"/>
              <a:t>Alliluyeva</a:t>
            </a:r>
            <a:r>
              <a:rPr lang="en-US" dirty="0"/>
              <a:t>, </a:t>
            </a:r>
            <a:r>
              <a:rPr lang="en-US" dirty="0" smtClean="0"/>
              <a:t>shot herself (officially appendicitis) at age 31 after </a:t>
            </a:r>
            <a:r>
              <a:rPr lang="en-US" dirty="0"/>
              <a:t>being scorned by Stalin in front of </a:t>
            </a:r>
            <a:r>
              <a:rPr lang="en-US" dirty="0" smtClean="0"/>
              <a:t>dinner guests.</a:t>
            </a:r>
            <a:endParaRPr lang="en-US" dirty="0"/>
          </a:p>
          <a:p>
            <a:endParaRPr lang="en-US" dirty="0"/>
          </a:p>
        </p:txBody>
      </p:sp>
    </p:spTree>
    <p:extLst>
      <p:ext uri="{BB962C8B-B14F-4D97-AF65-F5344CB8AC3E}">
        <p14:creationId xmlns:p14="http://schemas.microsoft.com/office/powerpoint/2010/main" val="64281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Purge </a:t>
            </a:r>
            <a:r>
              <a:rPr lang="en-US" b="1" dirty="0"/>
              <a:t>(1934-1939)</a:t>
            </a:r>
            <a:r>
              <a:rPr lang="en-US" dirty="0"/>
              <a:t/>
            </a:r>
            <a:br>
              <a:rPr lang="en-US" dirty="0"/>
            </a:br>
            <a:endParaRPr lang="de-DE" dirty="0"/>
          </a:p>
        </p:txBody>
      </p:sp>
      <p:sp>
        <p:nvSpPr>
          <p:cNvPr id="3" name="Content Placeholder 2"/>
          <p:cNvSpPr>
            <a:spLocks noGrp="1"/>
          </p:cNvSpPr>
          <p:nvPr>
            <p:ph idx="1"/>
          </p:nvPr>
        </p:nvSpPr>
        <p:spPr/>
        <p:txBody>
          <a:bodyPr>
            <a:normAutofit fontScale="92500" lnSpcReduction="10000"/>
          </a:bodyPr>
          <a:lstStyle/>
          <a:p>
            <a:r>
              <a:rPr lang="en-US" dirty="0"/>
              <a:t>When </a:t>
            </a:r>
            <a:r>
              <a:rPr lang="en-US" dirty="0" smtClean="0"/>
              <a:t>someone (a </a:t>
            </a:r>
            <a:r>
              <a:rPr lang="en-US" dirty="0"/>
              <a:t>disillusioned Party member </a:t>
            </a:r>
            <a:r>
              <a:rPr lang="en-US" dirty="0" smtClean="0"/>
              <a:t>or a gun hired by Stalin?) assassinated </a:t>
            </a:r>
            <a:r>
              <a:rPr lang="en-US" dirty="0"/>
              <a:t>Leningrad Party leader </a:t>
            </a:r>
            <a:r>
              <a:rPr lang="en-US" u="sng" dirty="0"/>
              <a:t>Sergei Kirov</a:t>
            </a:r>
            <a:r>
              <a:rPr lang="en-US" dirty="0"/>
              <a:t> in 1934, Stalin’s fears were exacerbated. Some argue that this was the turning point towards mass terror.</a:t>
            </a:r>
          </a:p>
          <a:p>
            <a:r>
              <a:rPr lang="en-US" dirty="0"/>
              <a:t>Stalin set “</a:t>
            </a:r>
            <a:r>
              <a:rPr lang="en-US" u="sng" dirty="0"/>
              <a:t>show trials</a:t>
            </a:r>
            <a:r>
              <a:rPr lang="en-US" dirty="0"/>
              <a:t>” for suspected opposition leaders: writers, lawyers, army officials, </a:t>
            </a:r>
            <a:r>
              <a:rPr lang="en-US" dirty="0" smtClean="0"/>
              <a:t>intellectuals, artists, dissenting </a:t>
            </a:r>
            <a:r>
              <a:rPr lang="en-US" dirty="0"/>
              <a:t>Party </a:t>
            </a:r>
            <a:r>
              <a:rPr lang="en-US" dirty="0" smtClean="0"/>
              <a:t>members</a:t>
            </a:r>
          </a:p>
          <a:p>
            <a:pPr lvl="1"/>
            <a:r>
              <a:rPr lang="en-US" dirty="0"/>
              <a:t>U.S. led Dewey Commission concluded, "We therefore find the Moscow Trials to be frame-ups.”</a:t>
            </a:r>
          </a:p>
          <a:p>
            <a:pPr lvl="1"/>
            <a:endParaRPr lang="en-US" dirty="0"/>
          </a:p>
          <a:p>
            <a:endParaRPr lang="de-DE" dirty="0"/>
          </a:p>
        </p:txBody>
      </p:sp>
    </p:spTree>
    <p:extLst>
      <p:ext uri="{BB962C8B-B14F-4D97-AF65-F5344CB8AC3E}">
        <p14:creationId xmlns:p14="http://schemas.microsoft.com/office/powerpoint/2010/main" val="157790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The </a:t>
            </a:r>
            <a:r>
              <a:rPr lang="en-US" b="1" dirty="0" smtClean="0"/>
              <a:t>Purge </a:t>
            </a:r>
            <a:r>
              <a:rPr lang="en-US" b="1" dirty="0"/>
              <a:t>(</a:t>
            </a:r>
            <a:r>
              <a:rPr lang="en-US" b="1" dirty="0" smtClean="0"/>
              <a:t>1934-1939</a:t>
            </a:r>
            <a:r>
              <a:rPr lang="en-US" b="1" dirty="0"/>
              <a:t>)</a:t>
            </a:r>
            <a:r>
              <a:rPr lang="en-US" dirty="0"/>
              <a:t/>
            </a:r>
            <a:br>
              <a:rPr lang="en-US" dirty="0"/>
            </a:b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1933 - 400,000 Party members expelled</a:t>
            </a:r>
          </a:p>
          <a:p>
            <a:r>
              <a:rPr lang="en-US" sz="2800" dirty="0"/>
              <a:t>1</a:t>
            </a:r>
            <a:r>
              <a:rPr lang="en-US" sz="2800" dirty="0" smtClean="0"/>
              <a:t>935 - 177,000 expelled + 15,000 arrested</a:t>
            </a:r>
          </a:p>
          <a:p>
            <a:r>
              <a:rPr lang="en-US" sz="2800" dirty="0" smtClean="0"/>
              <a:t>Great Terror of 1937-38</a:t>
            </a:r>
            <a:endParaRPr lang="en-US" sz="2800" dirty="0"/>
          </a:p>
          <a:p>
            <a:pPr lvl="1"/>
            <a:r>
              <a:rPr lang="en-US" sz="2400" dirty="0" smtClean="0"/>
              <a:t>Purge of Red Army leadership harmed USSR in WWII</a:t>
            </a:r>
          </a:p>
          <a:p>
            <a:r>
              <a:rPr lang="en-US" sz="2800" dirty="0" smtClean="0"/>
              <a:t>During </a:t>
            </a:r>
            <a:r>
              <a:rPr lang="en-US" sz="2800" dirty="0"/>
              <a:t>WWII, Party leaders “confessed” at show trials that they had conspired with Axis Powers</a:t>
            </a:r>
            <a:r>
              <a:rPr lang="en-US" sz="2800" dirty="0" smtClean="0"/>
              <a:t>.</a:t>
            </a:r>
          </a:p>
          <a:p>
            <a:endParaRPr lang="en-US" sz="2800" dirty="0"/>
          </a:p>
          <a:p>
            <a:endParaRPr lang="en-US" sz="2800" dirty="0"/>
          </a:p>
        </p:txBody>
      </p:sp>
    </p:spTree>
    <p:extLst>
      <p:ext uri="{BB962C8B-B14F-4D97-AF65-F5344CB8AC3E}">
        <p14:creationId xmlns:p14="http://schemas.microsoft.com/office/powerpoint/2010/main" val="215391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Purge </a:t>
            </a:r>
            <a:r>
              <a:rPr lang="en-US" b="1" dirty="0"/>
              <a:t>(1934-1939)</a:t>
            </a:r>
            <a:r>
              <a:rPr lang="en-US" dirty="0"/>
              <a:t/>
            </a:r>
            <a:br>
              <a:rPr lang="en-US" dirty="0"/>
            </a:br>
            <a:endParaRPr lang="de-DE" dirty="0"/>
          </a:p>
        </p:txBody>
      </p:sp>
      <p:sp>
        <p:nvSpPr>
          <p:cNvPr id="3" name="Content Placeholder 2"/>
          <p:cNvSpPr>
            <a:spLocks noGrp="1"/>
          </p:cNvSpPr>
          <p:nvPr>
            <p:ph idx="1"/>
          </p:nvPr>
        </p:nvSpPr>
        <p:spPr/>
        <p:txBody>
          <a:bodyPr>
            <a:normAutofit/>
          </a:bodyPr>
          <a:lstStyle/>
          <a:p>
            <a:r>
              <a:rPr lang="en-US" sz="2400" dirty="0"/>
              <a:t>According </a:t>
            </a:r>
            <a:r>
              <a:rPr lang="en-US" sz="2400" dirty="0" smtClean="0"/>
              <a:t>to </a:t>
            </a:r>
            <a:r>
              <a:rPr lang="en-US" sz="2400" dirty="0"/>
              <a:t>declassified Soviet </a:t>
            </a:r>
            <a:r>
              <a:rPr lang="en-US" sz="2400" dirty="0" smtClean="0"/>
              <a:t>archives </a:t>
            </a:r>
            <a:r>
              <a:rPr lang="en-US" sz="2400" dirty="0"/>
              <a:t>during </a:t>
            </a:r>
            <a:r>
              <a:rPr lang="en-US" sz="2400" dirty="0" smtClean="0"/>
              <a:t>1937-1938 </a:t>
            </a:r>
            <a:r>
              <a:rPr lang="en-US" sz="2400" dirty="0"/>
              <a:t>the NKVD detained 1,548,366 people, of whom 681,692 were shot - an average of 1,000 executions </a:t>
            </a:r>
            <a:r>
              <a:rPr lang="en-US" sz="2400" dirty="0" smtClean="0"/>
              <a:t>per </a:t>
            </a:r>
            <a:r>
              <a:rPr lang="en-US" sz="2400" dirty="0"/>
              <a:t>day</a:t>
            </a:r>
          </a:p>
          <a:p>
            <a:r>
              <a:rPr lang="en-US" sz="2400" dirty="0" smtClean="0"/>
              <a:t>Stalin’s role? Party run amok? Some debate here. </a:t>
            </a:r>
          </a:p>
          <a:p>
            <a:pPr lvl="1"/>
            <a:r>
              <a:rPr lang="en-US" sz="2400" dirty="0"/>
              <a:t> </a:t>
            </a:r>
            <a:r>
              <a:rPr lang="en-US" sz="2400" dirty="0" smtClean="0"/>
              <a:t>Stalin </a:t>
            </a:r>
            <a:r>
              <a:rPr lang="en-US" sz="2400" dirty="0"/>
              <a:t>signed 357 lists </a:t>
            </a:r>
            <a:r>
              <a:rPr lang="en-US" sz="2400" dirty="0" smtClean="0"/>
              <a:t>authorizing </a:t>
            </a:r>
            <a:r>
              <a:rPr lang="en-US" sz="2400" dirty="0"/>
              <a:t>executions of </a:t>
            </a:r>
            <a:r>
              <a:rPr lang="en-US" sz="2400" dirty="0" smtClean="0"/>
              <a:t>40,000 </a:t>
            </a:r>
          </a:p>
          <a:p>
            <a:pPr lvl="1"/>
            <a:r>
              <a:rPr lang="en-US" sz="2400" dirty="0" smtClean="0"/>
              <a:t>“You </a:t>
            </a:r>
            <a:r>
              <a:rPr lang="en-US" sz="2400" dirty="0"/>
              <a:t>cannot make a revolution with silk gloves.” (Stalin)</a:t>
            </a:r>
          </a:p>
          <a:p>
            <a:r>
              <a:rPr lang="en-US" sz="2400" dirty="0" smtClean="0"/>
              <a:t>17</a:t>
            </a:r>
            <a:r>
              <a:rPr lang="en-US" sz="2400" baseline="30000" dirty="0" smtClean="0"/>
              <a:t>th</a:t>
            </a:r>
            <a:r>
              <a:rPr lang="en-US" sz="2400" dirty="0" smtClean="0"/>
              <a:t> </a:t>
            </a:r>
            <a:r>
              <a:rPr lang="en-US" sz="2400" dirty="0"/>
              <a:t>Party Congress </a:t>
            </a:r>
            <a:r>
              <a:rPr lang="en-US" sz="2400" dirty="0" smtClean="0"/>
              <a:t>of 1934 showed they knew </a:t>
            </a:r>
            <a:r>
              <a:rPr lang="en-US" sz="2400" dirty="0"/>
              <a:t>Stalin was becoming a ruthless totalitarian, </a:t>
            </a:r>
            <a:r>
              <a:rPr lang="en-US" sz="2400" dirty="0" smtClean="0"/>
              <a:t>but </a:t>
            </a:r>
            <a:r>
              <a:rPr lang="en-US" sz="2400" dirty="0"/>
              <a:t>failed to act. </a:t>
            </a:r>
            <a:endParaRPr lang="en-US" sz="2400" dirty="0" smtClean="0"/>
          </a:p>
          <a:p>
            <a:pPr lvl="1"/>
            <a:r>
              <a:rPr lang="en-US" sz="2400" dirty="0" smtClean="0"/>
              <a:t>Rather</a:t>
            </a:r>
            <a:r>
              <a:rPr lang="en-US" sz="2400" dirty="0"/>
              <a:t>, </a:t>
            </a:r>
            <a:r>
              <a:rPr lang="en-US" sz="2400" dirty="0" smtClean="0"/>
              <a:t>they lauded </a:t>
            </a:r>
            <a:r>
              <a:rPr lang="en-US" sz="2400" dirty="0"/>
              <a:t>him as “the outstanding genius of the era”. Why? </a:t>
            </a:r>
          </a:p>
          <a:p>
            <a:endParaRPr lang="de-DE" sz="2400" dirty="0"/>
          </a:p>
        </p:txBody>
      </p:sp>
    </p:spTree>
    <p:extLst>
      <p:ext uri="{BB962C8B-B14F-4D97-AF65-F5344CB8AC3E}">
        <p14:creationId xmlns:p14="http://schemas.microsoft.com/office/powerpoint/2010/main" val="376305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Great Purge (1934-1939)</a:t>
            </a:r>
            <a:r>
              <a:rPr lang="en-US" dirty="0"/>
              <a:t/>
            </a:r>
            <a:br>
              <a:rPr lang="en-US" dirty="0"/>
            </a:br>
            <a:endParaRPr lang="de-DE" dirty="0"/>
          </a:p>
        </p:txBody>
      </p:sp>
      <p:sp>
        <p:nvSpPr>
          <p:cNvPr id="5" name="TextBox 4"/>
          <p:cNvSpPr txBox="1"/>
          <p:nvPr/>
        </p:nvSpPr>
        <p:spPr>
          <a:xfrm>
            <a:off x="228600" y="5978134"/>
            <a:ext cx="8686800" cy="369332"/>
          </a:xfrm>
          <a:prstGeom prst="rect">
            <a:avLst/>
          </a:prstGeom>
          <a:noFill/>
        </p:spPr>
        <p:txBody>
          <a:bodyPr wrap="square" rtlCol="0">
            <a:spAutoFit/>
          </a:bodyPr>
          <a:lstStyle/>
          <a:p>
            <a:r>
              <a:rPr lang="de-DE" dirty="0" err="1" smtClean="0"/>
              <a:t>Mass</a:t>
            </a:r>
            <a:r>
              <a:rPr lang="de-DE" dirty="0" smtClean="0"/>
              <a:t> </a:t>
            </a:r>
            <a:r>
              <a:rPr lang="de-DE" dirty="0" err="1" smtClean="0"/>
              <a:t>graves</a:t>
            </a:r>
            <a:r>
              <a:rPr lang="de-DE" dirty="0" smtClean="0"/>
              <a:t> in </a:t>
            </a:r>
            <a:r>
              <a:rPr lang="de-DE" dirty="0" err="1" smtClean="0"/>
              <a:t>Katyn</a:t>
            </a:r>
            <a:r>
              <a:rPr lang="de-DE" dirty="0" smtClean="0"/>
              <a:t>			</a:t>
            </a:r>
            <a:r>
              <a:rPr lang="de-DE" dirty="0" err="1" smtClean="0"/>
              <a:t>Memorialized</a:t>
            </a:r>
            <a:r>
              <a:rPr lang="de-DE" dirty="0" smtClean="0"/>
              <a:t> </a:t>
            </a:r>
            <a:r>
              <a:rPr lang="de-DE" dirty="0" err="1" smtClean="0"/>
              <a:t>from</a:t>
            </a:r>
            <a:r>
              <a:rPr lang="de-DE" dirty="0" smtClean="0"/>
              <a:t> </a:t>
            </a:r>
            <a:r>
              <a:rPr lang="de-DE" dirty="0" err="1" smtClean="0"/>
              <a:t>Katyn</a:t>
            </a:r>
            <a:r>
              <a:rPr lang="de-DE" dirty="0" smtClean="0"/>
              <a:t> </a:t>
            </a:r>
            <a:r>
              <a:rPr lang="de-DE" dirty="0" err="1" smtClean="0"/>
              <a:t>to</a:t>
            </a:r>
            <a:r>
              <a:rPr lang="de-DE" dirty="0" smtClean="0"/>
              <a:t> Baltimore</a:t>
            </a:r>
            <a:endParaRPr lang="de-DE" dirty="0"/>
          </a:p>
        </p:txBody>
      </p:sp>
      <p:pic>
        <p:nvPicPr>
          <p:cNvPr id="8" name="Inhaltsplatzhalter 7"/>
          <p:cNvPicPr>
            <a:picLocks noGrp="1" noChangeAspect="1"/>
          </p:cNvPicPr>
          <p:nvPr>
            <p:ph idx="1"/>
          </p:nvPr>
        </p:nvPicPr>
        <p:blipFill>
          <a:blip r:embed="rId2"/>
          <a:stretch>
            <a:fillRect/>
          </a:stretch>
        </p:blipFill>
        <p:spPr>
          <a:xfrm>
            <a:off x="533400" y="3276600"/>
            <a:ext cx="3129643" cy="1752600"/>
          </a:xfrm>
          <a:prstGeom prst="rect">
            <a:avLst/>
          </a:prstGeom>
        </p:spPr>
      </p:pic>
      <p:pic>
        <p:nvPicPr>
          <p:cNvPr id="9" name="Grafik 8"/>
          <p:cNvPicPr>
            <a:picLocks noChangeAspect="1"/>
          </p:cNvPicPr>
          <p:nvPr/>
        </p:nvPicPr>
        <p:blipFill>
          <a:blip r:embed="rId3"/>
          <a:stretch>
            <a:fillRect/>
          </a:stretch>
        </p:blipFill>
        <p:spPr>
          <a:xfrm>
            <a:off x="431800" y="1295400"/>
            <a:ext cx="3302000" cy="1714500"/>
          </a:xfrm>
          <a:prstGeom prst="rect">
            <a:avLst/>
          </a:prstGeom>
        </p:spPr>
      </p:pic>
      <p:pic>
        <p:nvPicPr>
          <p:cNvPr id="10" name="Grafik 9"/>
          <p:cNvPicPr>
            <a:picLocks noChangeAspect="1"/>
          </p:cNvPicPr>
          <p:nvPr/>
        </p:nvPicPr>
        <p:blipFill>
          <a:blip r:embed="rId4"/>
          <a:stretch>
            <a:fillRect/>
          </a:stretch>
        </p:blipFill>
        <p:spPr>
          <a:xfrm>
            <a:off x="6686482" y="2286000"/>
            <a:ext cx="2133600" cy="3251073"/>
          </a:xfrm>
          <a:prstGeom prst="rect">
            <a:avLst/>
          </a:prstGeom>
        </p:spPr>
      </p:pic>
      <p:pic>
        <p:nvPicPr>
          <p:cNvPr id="11" name="Grafik 10"/>
          <p:cNvPicPr>
            <a:picLocks noChangeAspect="1"/>
          </p:cNvPicPr>
          <p:nvPr/>
        </p:nvPicPr>
        <p:blipFill>
          <a:blip r:embed="rId5"/>
          <a:stretch>
            <a:fillRect/>
          </a:stretch>
        </p:blipFill>
        <p:spPr>
          <a:xfrm>
            <a:off x="4067175" y="1066800"/>
            <a:ext cx="2181225" cy="3259007"/>
          </a:xfrm>
          <a:prstGeom prst="rect">
            <a:avLst/>
          </a:prstGeom>
        </p:spPr>
      </p:pic>
    </p:spTree>
    <p:extLst>
      <p:ext uri="{BB962C8B-B14F-4D97-AF65-F5344CB8AC3E}">
        <p14:creationId xmlns:p14="http://schemas.microsoft.com/office/powerpoint/2010/main" val="3500312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Purge (1934-1939)</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657600" cy="507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1981200"/>
            <a:ext cx="4191000" cy="2677656"/>
          </a:xfrm>
          <a:prstGeom prst="rect">
            <a:avLst/>
          </a:prstGeom>
          <a:noFill/>
        </p:spPr>
        <p:txBody>
          <a:bodyPr wrap="square" rtlCol="0">
            <a:spAutoFit/>
          </a:bodyPr>
          <a:lstStyle/>
          <a:p>
            <a:r>
              <a:rPr lang="en-US" sz="2400" dirty="0" smtClean="0"/>
              <a:t>Beria's 1940 letter to Stalin, asking permission to execute 346 "enemies of the CPSU and of the Soviet authorities" who conducted "counter-revolutionary, right-Trotskyite plotting and spying activities."</a:t>
            </a:r>
            <a:endParaRPr lang="en-US" sz="2400" dirty="0"/>
          </a:p>
        </p:txBody>
      </p:sp>
    </p:spTree>
    <p:extLst>
      <p:ext uri="{BB962C8B-B14F-4D97-AF65-F5344CB8AC3E}">
        <p14:creationId xmlns:p14="http://schemas.microsoft.com/office/powerpoint/2010/main" val="261554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Brief note on origins</a:t>
            </a:r>
          </a:p>
          <a:p>
            <a:r>
              <a:rPr lang="en-US" dirty="0"/>
              <a:t>Stalin’s Inheritance &amp; His Plans </a:t>
            </a:r>
            <a:endParaRPr lang="en-US" dirty="0" smtClean="0"/>
          </a:p>
          <a:p>
            <a:r>
              <a:rPr lang="en-US" dirty="0" smtClean="0"/>
              <a:t>Mixed Industrial Results</a:t>
            </a:r>
          </a:p>
          <a:p>
            <a:r>
              <a:rPr lang="en-US" dirty="0" smtClean="0"/>
              <a:t>Mixed Agricultural Results</a:t>
            </a:r>
          </a:p>
          <a:p>
            <a:r>
              <a:rPr lang="en-US" dirty="0" smtClean="0"/>
              <a:t>Raw Terror</a:t>
            </a:r>
          </a:p>
          <a:p>
            <a:pPr lvl="1"/>
            <a:r>
              <a:rPr lang="en-US" dirty="0" smtClean="0"/>
              <a:t>Propaganda</a:t>
            </a:r>
          </a:p>
          <a:p>
            <a:pPr lvl="1"/>
            <a:r>
              <a:rPr lang="en-US" dirty="0" smtClean="0"/>
              <a:t>Religion</a:t>
            </a:r>
          </a:p>
          <a:p>
            <a:pPr lvl="1"/>
            <a:r>
              <a:rPr lang="en-US" dirty="0" smtClean="0"/>
              <a:t>Purges</a:t>
            </a:r>
          </a:p>
          <a:p>
            <a:r>
              <a:rPr lang="en-US" dirty="0" smtClean="0"/>
              <a:t>Foreign Policies</a:t>
            </a:r>
          </a:p>
          <a:p>
            <a:r>
              <a:rPr lang="en-US" dirty="0" smtClean="0"/>
              <a:t>Stalin's Legacy</a:t>
            </a:r>
          </a:p>
          <a:p>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68311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Soviet Foreign Policies</a:t>
            </a:r>
            <a:br>
              <a:rPr lang="en-US" b="1" dirty="0"/>
            </a:br>
            <a:endParaRPr lang="en-US" dirty="0"/>
          </a:p>
        </p:txBody>
      </p:sp>
      <p:sp>
        <p:nvSpPr>
          <p:cNvPr id="4" name="Content Placeholder 3"/>
          <p:cNvSpPr>
            <a:spLocks noGrp="1"/>
          </p:cNvSpPr>
          <p:nvPr>
            <p:ph idx="1"/>
          </p:nvPr>
        </p:nvSpPr>
        <p:spPr/>
        <p:txBody>
          <a:bodyPr>
            <a:noAutofit/>
          </a:bodyPr>
          <a:lstStyle/>
          <a:p>
            <a:r>
              <a:rPr lang="en-US" sz="2600" dirty="0"/>
              <a:t>“Workers of the world unite!” vs. “Socialism in one country.”</a:t>
            </a:r>
          </a:p>
          <a:p>
            <a:r>
              <a:rPr lang="en-US" sz="2600" dirty="0"/>
              <a:t>“Everyone imposes his own system as far as his army can reach.” - Stalin</a:t>
            </a:r>
          </a:p>
          <a:p>
            <a:r>
              <a:rPr lang="en-US" sz="2600" dirty="0"/>
              <a:t>Goals: to expand Soviet influence around the world while promoting stability and prosperity at home. These goals were often conflicting.</a:t>
            </a:r>
          </a:p>
          <a:p>
            <a:r>
              <a:rPr lang="en-US" sz="2600" u="sng" dirty="0" smtClean="0"/>
              <a:t>Communist International</a:t>
            </a:r>
            <a:r>
              <a:rPr lang="en-US" sz="2600" dirty="0" smtClean="0"/>
              <a:t> </a:t>
            </a:r>
            <a:r>
              <a:rPr lang="en-US" sz="2600" dirty="0"/>
              <a:t>1919-1943 (aka </a:t>
            </a:r>
            <a:r>
              <a:rPr lang="en-US" sz="2600" dirty="0" err="1"/>
              <a:t>Cominterm</a:t>
            </a:r>
            <a:r>
              <a:rPr lang="en-US" sz="2600" dirty="0"/>
              <a:t>) </a:t>
            </a:r>
            <a:endParaRPr lang="en-US" sz="2600" dirty="0" smtClean="0"/>
          </a:p>
          <a:p>
            <a:r>
              <a:rPr lang="en-US" sz="2600" u="sng" dirty="0" smtClean="0"/>
              <a:t>USSR</a:t>
            </a:r>
            <a:r>
              <a:rPr lang="en-US" sz="2600" dirty="0" smtClean="0"/>
              <a:t> 1922 - 1991</a:t>
            </a:r>
            <a:endParaRPr lang="en-US" sz="2600" dirty="0"/>
          </a:p>
          <a:p>
            <a:r>
              <a:rPr lang="en-US" sz="2600" u="sng" dirty="0" smtClean="0"/>
              <a:t>Warsaw Pact</a:t>
            </a:r>
            <a:r>
              <a:rPr lang="en-US" sz="2600" dirty="0" smtClean="0"/>
              <a:t> 1955 - 1991</a:t>
            </a:r>
          </a:p>
          <a:p>
            <a:endParaRPr lang="de-DE" sz="2600" dirty="0"/>
          </a:p>
        </p:txBody>
      </p:sp>
    </p:spTree>
    <p:extLst>
      <p:ext uri="{BB962C8B-B14F-4D97-AF65-F5344CB8AC3E}">
        <p14:creationId xmlns:p14="http://schemas.microsoft.com/office/powerpoint/2010/main" val="62859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Soviet Union</a:t>
            </a:r>
            <a:endParaRPr lang="en-US" dirty="0"/>
          </a:p>
        </p:txBody>
      </p:sp>
      <p:pic>
        <p:nvPicPr>
          <p:cNvPr id="3090" name="Picture 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1219200"/>
            <a:ext cx="8153400" cy="548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25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NATO vs. </a:t>
            </a:r>
            <a:r>
              <a:rPr lang="de-DE" dirty="0" err="1" smtClean="0"/>
              <a:t>Warsaw</a:t>
            </a:r>
            <a:r>
              <a:rPr lang="de-DE" dirty="0" smtClean="0"/>
              <a:t> </a:t>
            </a:r>
            <a:r>
              <a:rPr lang="de-DE" dirty="0" err="1" smtClean="0"/>
              <a:t>Pact</a:t>
            </a:r>
            <a:r>
              <a:rPr lang="de-DE" dirty="0" smtClean="0"/>
              <a:t> </a:t>
            </a:r>
            <a:endParaRPr lang="de-DE" dirty="0"/>
          </a:p>
        </p:txBody>
      </p:sp>
      <p:pic>
        <p:nvPicPr>
          <p:cNvPr id="6" name="Content Placeholder 5"/>
          <p:cNvPicPr>
            <a:picLocks noGrp="1" noChangeAspect="1"/>
          </p:cNvPicPr>
          <p:nvPr>
            <p:ph idx="1"/>
          </p:nvPr>
        </p:nvPicPr>
        <p:blipFill>
          <a:blip r:embed="rId2"/>
          <a:stretch>
            <a:fillRect/>
          </a:stretch>
        </p:blipFill>
        <p:spPr>
          <a:xfrm>
            <a:off x="1371600" y="1600200"/>
            <a:ext cx="6629400" cy="4763092"/>
          </a:xfrm>
          <a:prstGeom prst="rect">
            <a:avLst/>
          </a:prstGeom>
        </p:spPr>
      </p:pic>
    </p:spTree>
    <p:extLst>
      <p:ext uri="{BB962C8B-B14F-4D97-AF65-F5344CB8AC3E}">
        <p14:creationId xmlns:p14="http://schemas.microsoft.com/office/powerpoint/2010/main" val="262387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Russia in WWII: An Overview</a:t>
            </a:r>
            <a:br>
              <a:rPr lang="en-US" b="1" dirty="0"/>
            </a:b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r>
              <a:rPr lang="en-US" sz="4000" dirty="0"/>
              <a:t>WWII was a war of ideologies: </a:t>
            </a:r>
            <a:r>
              <a:rPr lang="en-US" sz="4000" dirty="0" err="1"/>
              <a:t>n</a:t>
            </a:r>
            <a:r>
              <a:rPr lang="en-US" sz="4000" dirty="0" err="1" smtClean="0"/>
              <a:t>azism</a:t>
            </a:r>
            <a:r>
              <a:rPr lang="en-US" sz="4000" dirty="0" smtClean="0"/>
              <a:t>, </a:t>
            </a:r>
            <a:r>
              <a:rPr lang="en-US" sz="4000" dirty="0"/>
              <a:t>fascism, capitalism, communism.</a:t>
            </a:r>
            <a:endParaRPr lang="en-US" sz="4000" b="1" dirty="0"/>
          </a:p>
          <a:p>
            <a:r>
              <a:rPr lang="en-US" sz="4000" dirty="0"/>
              <a:t>In fear of Nazi militarism</a:t>
            </a:r>
            <a:r>
              <a:rPr lang="en-US" sz="4000" dirty="0" smtClean="0"/>
              <a:t>, </a:t>
            </a:r>
            <a:r>
              <a:rPr lang="en-US" sz="4000" dirty="0"/>
              <a:t>Soviets joined the League of Nations (1934) and allied with France (1935). Fragile </a:t>
            </a:r>
            <a:r>
              <a:rPr lang="en-US" sz="4000" dirty="0" smtClean="0"/>
              <a:t>alliances.</a:t>
            </a:r>
            <a:endParaRPr lang="en-US" sz="4000" dirty="0"/>
          </a:p>
          <a:p>
            <a:r>
              <a:rPr lang="en-US" sz="4000" dirty="0"/>
              <a:t>As Western Europe appeased Hitler in Munich after </a:t>
            </a:r>
            <a:r>
              <a:rPr lang="en-US" sz="4000" dirty="0" smtClean="0"/>
              <a:t>he seized </a:t>
            </a:r>
            <a:r>
              <a:rPr lang="en-US" sz="4000" dirty="0"/>
              <a:t>Czechoslovakia, Stalin </a:t>
            </a:r>
            <a:r>
              <a:rPr lang="en-US" sz="4000" dirty="0" smtClean="0"/>
              <a:t>decided the </a:t>
            </a:r>
            <a:r>
              <a:rPr lang="en-US" sz="4000" dirty="0"/>
              <a:t>USSR stood alone. To “save the revolution</a:t>
            </a:r>
            <a:r>
              <a:rPr lang="en-US" sz="4000" dirty="0" smtClean="0"/>
              <a:t>” </a:t>
            </a:r>
            <a:r>
              <a:rPr lang="en-US" sz="4000" dirty="0"/>
              <a:t>he signed the </a:t>
            </a:r>
            <a:r>
              <a:rPr lang="en-US" sz="4000" u="sng" dirty="0"/>
              <a:t>Nazi-Soviet Pact</a:t>
            </a:r>
            <a:r>
              <a:rPr lang="en-US" sz="4000" dirty="0"/>
              <a:t> in 1939. </a:t>
            </a:r>
          </a:p>
          <a:p>
            <a:endParaRPr lang="en-US" dirty="0"/>
          </a:p>
        </p:txBody>
      </p:sp>
    </p:spTree>
    <p:extLst>
      <p:ext uri="{BB962C8B-B14F-4D97-AF65-F5344CB8AC3E}">
        <p14:creationId xmlns:p14="http://schemas.microsoft.com/office/powerpoint/2010/main" val="100203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Russia in WWII: An Overview</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Hitler launched </a:t>
            </a:r>
            <a:r>
              <a:rPr lang="en-US" u="sng" dirty="0"/>
              <a:t>Operation Barbarossa </a:t>
            </a:r>
            <a:r>
              <a:rPr lang="en-US" dirty="0"/>
              <a:t>in </a:t>
            </a:r>
            <a:r>
              <a:rPr lang="en-US" dirty="0" smtClean="0"/>
              <a:t>June 1941</a:t>
            </a:r>
          </a:p>
          <a:p>
            <a:r>
              <a:rPr lang="en-US" dirty="0"/>
              <a:t>When Stalin was informed of the </a:t>
            </a:r>
            <a:r>
              <a:rPr lang="en-US" dirty="0" smtClean="0"/>
              <a:t>invasion </a:t>
            </a:r>
            <a:r>
              <a:rPr lang="en-US" dirty="0"/>
              <a:t>he had a nervous breakdown. He had not been adequately preparing the Soviet military. His worst fears had come true. He was paralyzed with depression. He refused to order his troops to return fire on the German invaders! He did not address the nation until a week later</a:t>
            </a:r>
            <a:r>
              <a:rPr lang="en-US" dirty="0" smtClean="0"/>
              <a:t>.</a:t>
            </a:r>
          </a:p>
          <a:p>
            <a:r>
              <a:rPr lang="en-US" dirty="0"/>
              <a:t>General Distance, General Mud, and General Winter, accompanied by a merciless </a:t>
            </a:r>
            <a:r>
              <a:rPr lang="en-US" u="sng" dirty="0"/>
              <a:t>scorched earth policy</a:t>
            </a:r>
            <a:r>
              <a:rPr lang="en-US" dirty="0"/>
              <a:t>, defeated the Germans.</a:t>
            </a:r>
            <a:endParaRPr lang="en-US" sz="3600" dirty="0"/>
          </a:p>
          <a:p>
            <a:endParaRPr lang="en-US" dirty="0"/>
          </a:p>
          <a:p>
            <a:endParaRPr lang="en-US" dirty="0"/>
          </a:p>
        </p:txBody>
      </p:sp>
    </p:spTree>
    <p:extLst>
      <p:ext uri="{BB962C8B-B14F-4D97-AF65-F5344CB8AC3E}">
        <p14:creationId xmlns:p14="http://schemas.microsoft.com/office/powerpoint/2010/main" val="4029020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Russia in WWII: An Overview</a:t>
            </a:r>
          </a:p>
        </p:txBody>
      </p:sp>
      <p:sp>
        <p:nvSpPr>
          <p:cNvPr id="3" name="Content Placeholder 2"/>
          <p:cNvSpPr>
            <a:spLocks noGrp="1"/>
          </p:cNvSpPr>
          <p:nvPr>
            <p:ph idx="1"/>
          </p:nvPr>
        </p:nvSpPr>
        <p:spPr/>
        <p:txBody>
          <a:bodyPr>
            <a:normAutofit fontScale="85000" lnSpcReduction="20000"/>
          </a:bodyPr>
          <a:lstStyle/>
          <a:p>
            <a:r>
              <a:rPr lang="en-US" dirty="0" smtClean="0"/>
              <a:t>872-day </a:t>
            </a:r>
            <a:r>
              <a:rPr lang="en-US" u="sng" dirty="0"/>
              <a:t>Siege of Leningrad</a:t>
            </a:r>
            <a:r>
              <a:rPr lang="en-US" dirty="0"/>
              <a:t> </a:t>
            </a:r>
          </a:p>
          <a:p>
            <a:pPr lvl="1"/>
            <a:r>
              <a:rPr lang="en-US" dirty="0"/>
              <a:t>3 million dead</a:t>
            </a:r>
          </a:p>
          <a:p>
            <a:pPr lvl="1"/>
            <a:r>
              <a:rPr lang="en-US" dirty="0" smtClean="0"/>
              <a:t>Rape and Cannibalism </a:t>
            </a:r>
            <a:endParaRPr lang="en-US" dirty="0"/>
          </a:p>
          <a:p>
            <a:r>
              <a:rPr lang="en-US" dirty="0" smtClean="0"/>
              <a:t>20 </a:t>
            </a:r>
            <a:r>
              <a:rPr lang="en-US" dirty="0"/>
              <a:t>million </a:t>
            </a:r>
            <a:r>
              <a:rPr lang="en-US" dirty="0" smtClean="0"/>
              <a:t>Soviets </a:t>
            </a:r>
            <a:r>
              <a:rPr lang="en-US" dirty="0"/>
              <a:t>died during </a:t>
            </a:r>
            <a:r>
              <a:rPr lang="en-US" dirty="0" smtClean="0"/>
              <a:t>WWII</a:t>
            </a:r>
            <a:r>
              <a:rPr lang="en-US" dirty="0"/>
              <a:t>. The land was devastated. War cost: $</a:t>
            </a:r>
            <a:r>
              <a:rPr lang="en-US" dirty="0" smtClean="0"/>
              <a:t>192 billion ($2.8 trillion today) </a:t>
            </a:r>
            <a:endParaRPr lang="en-US" sz="3600" dirty="0"/>
          </a:p>
          <a:p>
            <a:r>
              <a:rPr lang="en-US" dirty="0" smtClean="0"/>
              <a:t>“</a:t>
            </a:r>
            <a:r>
              <a:rPr lang="en-US" u="sng" dirty="0" smtClean="0"/>
              <a:t>Great </a:t>
            </a:r>
            <a:r>
              <a:rPr lang="en-US" u="sng" dirty="0"/>
              <a:t>Patriotic War</a:t>
            </a:r>
            <a:r>
              <a:rPr lang="en-US" dirty="0"/>
              <a:t>” rekindled Russian </a:t>
            </a:r>
            <a:r>
              <a:rPr lang="en-US" dirty="0" smtClean="0"/>
              <a:t>spirit</a:t>
            </a:r>
          </a:p>
          <a:p>
            <a:r>
              <a:rPr lang="en-US" dirty="0" smtClean="0"/>
              <a:t>Stalin </a:t>
            </a:r>
            <a:r>
              <a:rPr lang="en-US" dirty="0"/>
              <a:t>was </a:t>
            </a:r>
            <a:r>
              <a:rPr lang="en-US" dirty="0" smtClean="0"/>
              <a:t>The Hero.</a:t>
            </a:r>
            <a:endParaRPr lang="en-US" sz="3600" dirty="0"/>
          </a:p>
          <a:p>
            <a:r>
              <a:rPr lang="en-US" dirty="0"/>
              <a:t>If </a:t>
            </a:r>
            <a:r>
              <a:rPr lang="en-US" dirty="0" smtClean="0"/>
              <a:t>WWI brought Russia the “light” of Communism and the 1930’s </a:t>
            </a:r>
            <a:r>
              <a:rPr lang="en-US" dirty="0"/>
              <a:t>brought the USSR out of backwardness, WWII brought the USSR into the realm of global superpower.</a:t>
            </a:r>
            <a:endParaRPr lang="en-US" sz="3600" dirty="0"/>
          </a:p>
          <a:p>
            <a:endParaRPr lang="en-US" dirty="0"/>
          </a:p>
        </p:txBody>
      </p:sp>
    </p:spTree>
    <p:extLst>
      <p:ext uri="{BB962C8B-B14F-4D97-AF65-F5344CB8AC3E}">
        <p14:creationId xmlns:p14="http://schemas.microsoft.com/office/powerpoint/2010/main" val="285918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Stalin’s Legacy</a:t>
            </a:r>
            <a:br>
              <a:rPr lang="en-US" b="1" dirty="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endParaRPr lang="en-US" dirty="0" smtClean="0">
              <a:effectLst/>
            </a:endParaRPr>
          </a:p>
          <a:p>
            <a:r>
              <a:rPr lang="en-US" dirty="0"/>
              <a:t>Stalin died of a stroke on 5 March 1953. He designated no successor.</a:t>
            </a:r>
            <a:endParaRPr lang="en-US" sz="3600" dirty="0"/>
          </a:p>
          <a:p>
            <a:r>
              <a:rPr lang="en-US" dirty="0"/>
              <a:t>Russia was no longer backwards.</a:t>
            </a:r>
            <a:endParaRPr lang="en-US" sz="3600" dirty="0"/>
          </a:p>
          <a:p>
            <a:r>
              <a:rPr lang="en-US" dirty="0"/>
              <a:t>Education: science, technology, </a:t>
            </a:r>
            <a:r>
              <a:rPr lang="en-US" dirty="0" smtClean="0"/>
              <a:t>literacy, medicine… </a:t>
            </a:r>
            <a:endParaRPr lang="en-US" sz="3600" dirty="0"/>
          </a:p>
          <a:p>
            <a:r>
              <a:rPr lang="en-US" dirty="0" smtClean="0"/>
              <a:t>Work become a right </a:t>
            </a:r>
            <a:endParaRPr lang="en-US" sz="3600" dirty="0"/>
          </a:p>
          <a:p>
            <a:r>
              <a:rPr lang="en-US" dirty="0" smtClean="0"/>
              <a:t>WWII Hero</a:t>
            </a:r>
            <a:endParaRPr lang="en-US" sz="3600" dirty="0"/>
          </a:p>
          <a:p>
            <a:r>
              <a:rPr lang="en-US" dirty="0"/>
              <a:t>Nationalism and internationalism</a:t>
            </a:r>
            <a:endParaRPr lang="en-US" sz="3600" dirty="0"/>
          </a:p>
          <a:p>
            <a:r>
              <a:rPr lang="en-US" dirty="0" smtClean="0"/>
              <a:t>Cult </a:t>
            </a:r>
            <a:r>
              <a:rPr lang="en-US" dirty="0"/>
              <a:t>of Personality</a:t>
            </a:r>
            <a:endParaRPr lang="en-US" sz="3600" dirty="0"/>
          </a:p>
          <a:p>
            <a:r>
              <a:rPr lang="en-US" dirty="0"/>
              <a:t>The Party</a:t>
            </a:r>
            <a:endParaRPr lang="en-US" sz="3600" dirty="0"/>
          </a:p>
          <a:p>
            <a:r>
              <a:rPr lang="en-US" dirty="0" smtClean="0"/>
              <a:t>Leviathan </a:t>
            </a:r>
            <a:r>
              <a:rPr lang="en-US" dirty="0"/>
              <a:t>State</a:t>
            </a:r>
            <a:endParaRPr lang="en-US" sz="3600" dirty="0"/>
          </a:p>
          <a:p>
            <a:endParaRPr lang="en-US" dirty="0"/>
          </a:p>
        </p:txBody>
      </p:sp>
    </p:spTree>
    <p:extLst>
      <p:ext uri="{BB962C8B-B14F-4D97-AF65-F5344CB8AC3E}">
        <p14:creationId xmlns:p14="http://schemas.microsoft.com/office/powerpoint/2010/main" val="2502512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Stalin’s Legacy</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International </a:t>
            </a:r>
            <a:r>
              <a:rPr lang="en-US" dirty="0"/>
              <a:t>Communism:</a:t>
            </a:r>
            <a:endParaRPr lang="en-US" sz="3600" dirty="0"/>
          </a:p>
          <a:p>
            <a:pPr lvl="1"/>
            <a:r>
              <a:rPr lang="en-US" dirty="0"/>
              <a:t>Eastern </a:t>
            </a:r>
            <a:r>
              <a:rPr lang="en-US" dirty="0" smtClean="0"/>
              <a:t>Europe: Satellite States </a:t>
            </a:r>
            <a:endParaRPr lang="en-US" sz="3200" dirty="0"/>
          </a:p>
          <a:p>
            <a:pPr lvl="1"/>
            <a:r>
              <a:rPr lang="en-US" dirty="0"/>
              <a:t>Asia: China, Vietnam, Korea</a:t>
            </a:r>
            <a:endParaRPr lang="en-US" sz="3200" dirty="0"/>
          </a:p>
          <a:p>
            <a:pPr lvl="1"/>
            <a:r>
              <a:rPr lang="en-US" dirty="0"/>
              <a:t>Latin America: </a:t>
            </a:r>
            <a:r>
              <a:rPr lang="en-US" dirty="0" smtClean="0"/>
              <a:t>Cuba, Chile, Guatemala</a:t>
            </a:r>
            <a:endParaRPr lang="en-US" sz="3200" dirty="0"/>
          </a:p>
          <a:p>
            <a:r>
              <a:rPr lang="en-US" dirty="0"/>
              <a:t>R</a:t>
            </a:r>
            <a:r>
              <a:rPr lang="en-US" dirty="0" smtClean="0"/>
              <a:t>ecent </a:t>
            </a:r>
            <a:r>
              <a:rPr lang="en-US" dirty="0"/>
              <a:t>poll conducted by the Russian Center for Public Opinion, </a:t>
            </a:r>
            <a:r>
              <a:rPr lang="en-US" dirty="0" smtClean="0"/>
              <a:t>71 </a:t>
            </a:r>
            <a:r>
              <a:rPr lang="en-US" dirty="0"/>
              <a:t>percent of the respondents said that they considered Stalin to be a great historical </a:t>
            </a:r>
            <a:r>
              <a:rPr lang="en-US" dirty="0" smtClean="0"/>
              <a:t>figure</a:t>
            </a:r>
          </a:p>
          <a:p>
            <a:r>
              <a:rPr lang="en-US" dirty="0" smtClean="0"/>
              <a:t>Another poll states 42 </a:t>
            </a:r>
            <a:r>
              <a:rPr lang="en-US" dirty="0"/>
              <a:t>percent of the respondents said that they believed that he was more good than bad.</a:t>
            </a:r>
            <a:endParaRPr lang="en-US" sz="3600" dirty="0"/>
          </a:p>
          <a:p>
            <a:r>
              <a:rPr lang="en-US" dirty="0"/>
              <a:t>Intentions vs. Actions</a:t>
            </a:r>
            <a:endParaRPr lang="en-US" sz="3600" dirty="0"/>
          </a:p>
          <a:p>
            <a:r>
              <a:rPr lang="en-US" dirty="0"/>
              <a:t>Did Stalin “ruin” </a:t>
            </a:r>
            <a:r>
              <a:rPr lang="en-US" u="sng" dirty="0" smtClean="0"/>
              <a:t>C</a:t>
            </a:r>
            <a:r>
              <a:rPr lang="en-US" dirty="0" smtClean="0"/>
              <a:t>ommunism?</a:t>
            </a:r>
            <a:endParaRPr lang="en-US" sz="3600" dirty="0"/>
          </a:p>
          <a:p>
            <a:endParaRPr lang="en-US" dirty="0"/>
          </a:p>
        </p:txBody>
      </p:sp>
    </p:spTree>
    <p:extLst>
      <p:ext uri="{BB962C8B-B14F-4D97-AF65-F5344CB8AC3E}">
        <p14:creationId xmlns:p14="http://schemas.microsoft.com/office/powerpoint/2010/main" val="1317162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lvl="0"/>
            <a:r>
              <a:rPr lang="en-US" b="1" dirty="0" smtClean="0"/>
              <a:t>Stalin's Terror: The Numbers</a:t>
            </a:r>
            <a:r>
              <a:rPr lang="en-US" b="1" dirty="0"/>
              <a:t/>
            </a:r>
            <a:br>
              <a:rPr lang="en-US" b="1" dirty="0"/>
            </a:br>
            <a:endParaRPr lang="en-US" dirty="0"/>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endParaRPr lang="en-US" dirty="0" smtClean="0">
              <a:effectLst/>
            </a:endParaRPr>
          </a:p>
          <a:p>
            <a:r>
              <a:rPr lang="en-US" dirty="0"/>
              <a:t>Numbers are not facts. Numbers are ideologically biased. 68% of all statistics are false. </a:t>
            </a:r>
            <a:endParaRPr lang="en-US" sz="4400" dirty="0"/>
          </a:p>
          <a:p>
            <a:r>
              <a:rPr lang="en-US" dirty="0"/>
              <a:t>I</a:t>
            </a:r>
            <a:r>
              <a:rPr lang="en-US" dirty="0" smtClean="0"/>
              <a:t>llustrative </a:t>
            </a:r>
            <a:r>
              <a:rPr lang="en-US" dirty="0"/>
              <a:t>estimates from the </a:t>
            </a:r>
            <a:r>
              <a:rPr lang="en-US" u="sng" dirty="0"/>
              <a:t>Big Numbers School</a:t>
            </a:r>
            <a:r>
              <a:rPr lang="en-US" dirty="0"/>
              <a:t>: </a:t>
            </a:r>
            <a:endParaRPr lang="en-US" sz="4400" dirty="0"/>
          </a:p>
          <a:p>
            <a:pPr lvl="1"/>
            <a:r>
              <a:rPr lang="en-US" dirty="0"/>
              <a:t>Adler, N., </a:t>
            </a:r>
            <a:r>
              <a:rPr lang="en-US" i="1" dirty="0"/>
              <a:t>Victims of Soviet Terror</a:t>
            </a:r>
            <a:r>
              <a:rPr lang="en-US" dirty="0"/>
              <a:t>, 1993 cites these: </a:t>
            </a:r>
            <a:endParaRPr lang="en-US" sz="4000" dirty="0"/>
          </a:p>
          <a:p>
            <a:pPr lvl="2"/>
            <a:r>
              <a:rPr lang="en-US" dirty="0" err="1"/>
              <a:t>Chistyakovoy</a:t>
            </a:r>
            <a:r>
              <a:rPr lang="en-US" dirty="0"/>
              <a:t>, V. (</a:t>
            </a:r>
            <a:r>
              <a:rPr lang="en-US" i="1" dirty="0"/>
              <a:t>Neva</a:t>
            </a:r>
            <a:r>
              <a:rPr lang="en-US" dirty="0"/>
              <a:t>, no.10): 20 million killed during the 1930s. </a:t>
            </a:r>
            <a:endParaRPr lang="en-US" sz="3600" dirty="0"/>
          </a:p>
          <a:p>
            <a:pPr lvl="2"/>
            <a:r>
              <a:rPr lang="en-US" dirty="0" err="1"/>
              <a:t>Dyadkin</a:t>
            </a:r>
            <a:r>
              <a:rPr lang="en-US" dirty="0"/>
              <a:t>, I.G. 56 to 62 million "unnatural deaths" for the USSR overall, with 34 to 49 million under Stalin. </a:t>
            </a:r>
            <a:endParaRPr lang="en-US" sz="3600" dirty="0"/>
          </a:p>
          <a:p>
            <a:pPr lvl="2"/>
            <a:r>
              <a:rPr lang="en-US" dirty="0"/>
              <a:t>Gold, John.: 50-60 million.</a:t>
            </a:r>
            <a:endParaRPr lang="en-US" sz="3600" dirty="0"/>
          </a:p>
          <a:p>
            <a:pPr lvl="1"/>
            <a:r>
              <a:rPr lang="en-US" dirty="0"/>
              <a:t>Davies, Norman (</a:t>
            </a:r>
            <a:r>
              <a:rPr lang="en-US" i="1" dirty="0"/>
              <a:t>Europe A History</a:t>
            </a:r>
            <a:r>
              <a:rPr lang="en-US" dirty="0"/>
              <a:t>, 1998): c. 50 million killed 1924-53, excluding WW2 war losses. </a:t>
            </a:r>
            <a:endParaRPr lang="en-US" sz="4000" dirty="0"/>
          </a:p>
          <a:p>
            <a:pPr lvl="1"/>
            <a:r>
              <a:rPr lang="en-US" dirty="0"/>
              <a:t>William </a:t>
            </a:r>
            <a:r>
              <a:rPr lang="en-US" dirty="0" err="1"/>
              <a:t>Cockerham</a:t>
            </a:r>
            <a:r>
              <a:rPr lang="en-US" dirty="0"/>
              <a:t>, </a:t>
            </a:r>
            <a:r>
              <a:rPr lang="en-US" i="1" dirty="0"/>
              <a:t>Health and Social Change in Russia and Eastern Europe</a:t>
            </a:r>
            <a:r>
              <a:rPr lang="en-US" dirty="0"/>
              <a:t>: 50M+ </a:t>
            </a:r>
            <a:endParaRPr lang="en-US" sz="4000" dirty="0"/>
          </a:p>
          <a:p>
            <a:pPr lvl="1"/>
            <a:r>
              <a:rPr lang="en-US" dirty="0" err="1"/>
              <a:t>Wallechinsky</a:t>
            </a:r>
            <a:r>
              <a:rPr lang="en-US" dirty="0"/>
              <a:t>: 13M (1930-32) + 7M (1934-38) </a:t>
            </a:r>
            <a:endParaRPr lang="en-US" sz="4000" dirty="0"/>
          </a:p>
          <a:p>
            <a:pPr lvl="1"/>
            <a:r>
              <a:rPr lang="en-US" u="sng" dirty="0"/>
              <a:t>MEDIAN</a:t>
            </a:r>
            <a:r>
              <a:rPr lang="en-US" dirty="0"/>
              <a:t>: 51 million for the entire Stalin Era; 20M during the 1930’s</a:t>
            </a:r>
            <a:endParaRPr lang="en-US" sz="4000" dirty="0"/>
          </a:p>
        </p:txBody>
      </p:sp>
    </p:spTree>
    <p:extLst>
      <p:ext uri="{BB962C8B-B14F-4D97-AF65-F5344CB8AC3E}">
        <p14:creationId xmlns:p14="http://schemas.microsoft.com/office/powerpoint/2010/main" val="802775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Stalin's Terror: The Numbers</a:t>
            </a:r>
            <a:r>
              <a:rPr lang="en-US" b="1" dirty="0"/>
              <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From the </a:t>
            </a:r>
            <a:r>
              <a:rPr lang="en-US" u="sng" dirty="0"/>
              <a:t>Lower Numbers School</a:t>
            </a:r>
            <a:r>
              <a:rPr lang="en-US" dirty="0"/>
              <a:t>: </a:t>
            </a:r>
            <a:endParaRPr lang="en-US" sz="4400" dirty="0"/>
          </a:p>
          <a:p>
            <a:r>
              <a:rPr lang="en-US" dirty="0" err="1"/>
              <a:t>Nove</a:t>
            </a:r>
            <a:r>
              <a:rPr lang="en-US" dirty="0"/>
              <a:t>, Alec ("Victims of Stalinism: How Many?" in J. Arch Getty (ed.) </a:t>
            </a:r>
            <a:r>
              <a:rPr lang="en-US" i="1" dirty="0"/>
              <a:t>Stalinist Terror: New Perspectives</a:t>
            </a:r>
            <a:r>
              <a:rPr lang="en-US" dirty="0"/>
              <a:t>, 1993): 9,500,000 "surplus deaths" during the 1930s. </a:t>
            </a:r>
            <a:endParaRPr lang="en-US" sz="4400" dirty="0"/>
          </a:p>
          <a:p>
            <a:r>
              <a:rPr lang="en-US" dirty="0"/>
              <a:t>Cited in </a:t>
            </a:r>
            <a:r>
              <a:rPr lang="en-US" dirty="0" err="1"/>
              <a:t>Nove</a:t>
            </a:r>
            <a:r>
              <a:rPr lang="en-US" dirty="0"/>
              <a:t>: </a:t>
            </a:r>
            <a:endParaRPr lang="en-US" sz="4400" dirty="0"/>
          </a:p>
          <a:p>
            <a:pPr lvl="1"/>
            <a:r>
              <a:rPr lang="en-US" dirty="0" err="1"/>
              <a:t>Maksudov</a:t>
            </a:r>
            <a:r>
              <a:rPr lang="en-US" dirty="0"/>
              <a:t>, S.: 9.8 million abnormal deaths between 1926 and 1937. </a:t>
            </a:r>
            <a:endParaRPr lang="en-US" sz="4000" dirty="0"/>
          </a:p>
          <a:p>
            <a:pPr lvl="1"/>
            <a:r>
              <a:rPr lang="en-US" dirty="0" err="1"/>
              <a:t>Tsaplin</a:t>
            </a:r>
            <a:r>
              <a:rPr lang="en-US" dirty="0"/>
              <a:t>, V.V.: 6,600,000 deaths (hunger, camps and prisons) between the 1926 and 1937 censuses. </a:t>
            </a:r>
            <a:endParaRPr lang="en-US" sz="4000" dirty="0"/>
          </a:p>
          <a:p>
            <a:r>
              <a:rPr lang="en-US" dirty="0"/>
              <a:t>Gordon, A. (</a:t>
            </a:r>
            <a:r>
              <a:rPr lang="en-US" i="1" dirty="0"/>
              <a:t>What Happened in That Time?</a:t>
            </a:r>
            <a:r>
              <a:rPr lang="en-US" dirty="0"/>
              <a:t>, 1989, cited in Adler, N., </a:t>
            </a:r>
            <a:r>
              <a:rPr lang="en-US" i="1" dirty="0"/>
              <a:t>Victims of Soviet Terror</a:t>
            </a:r>
            <a:r>
              <a:rPr lang="en-US" dirty="0"/>
              <a:t>, 1993): 8-9 million during the 1930s.</a:t>
            </a:r>
            <a:endParaRPr lang="en-US" sz="4400" dirty="0"/>
          </a:p>
          <a:p>
            <a:r>
              <a:rPr lang="en-US" u="sng" dirty="0"/>
              <a:t>MEDIAN</a:t>
            </a:r>
            <a:r>
              <a:rPr lang="en-US" dirty="0"/>
              <a:t>: 8.5 Million during the 1930s.</a:t>
            </a:r>
            <a:endParaRPr lang="en-US" sz="4400" dirty="0"/>
          </a:p>
          <a:p>
            <a:endParaRPr lang="en-US" dirty="0"/>
          </a:p>
        </p:txBody>
      </p:sp>
    </p:spTree>
    <p:extLst>
      <p:ext uri="{BB962C8B-B14F-4D97-AF65-F5344CB8AC3E}">
        <p14:creationId xmlns:p14="http://schemas.microsoft.com/office/powerpoint/2010/main" val="245416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 Man </a:t>
            </a:r>
            <a:r>
              <a:rPr lang="en-US" dirty="0"/>
              <a:t>of Steel</a:t>
            </a:r>
          </a:p>
        </p:txBody>
      </p:sp>
      <p:sp>
        <p:nvSpPr>
          <p:cNvPr id="3" name="Content Placeholder 2"/>
          <p:cNvSpPr>
            <a:spLocks noGrp="1"/>
          </p:cNvSpPr>
          <p:nvPr>
            <p:ph idx="1"/>
          </p:nvPr>
        </p:nvSpPr>
        <p:spPr/>
        <p:txBody>
          <a:bodyPr>
            <a:normAutofit/>
          </a:bodyPr>
          <a:lstStyle/>
          <a:p>
            <a:r>
              <a:rPr lang="en-US" dirty="0" smtClean="0"/>
              <a:t>18 December 1878 – 5 March 1953</a:t>
            </a:r>
          </a:p>
          <a:p>
            <a:r>
              <a:rPr lang="en-US" dirty="0" smtClean="0"/>
              <a:t>Stalin </a:t>
            </a:r>
            <a:r>
              <a:rPr lang="en-US" dirty="0"/>
              <a:t>spent much of his post-adolescent life in and out of prisons for revolutionary activity against the Czars. </a:t>
            </a:r>
            <a:endParaRPr lang="en-US" dirty="0" smtClean="0"/>
          </a:p>
          <a:p>
            <a:endParaRPr lang="en-US" dirty="0"/>
          </a:p>
        </p:txBody>
      </p:sp>
    </p:spTree>
    <p:extLst>
      <p:ext uri="{BB962C8B-B14F-4D97-AF65-F5344CB8AC3E}">
        <p14:creationId xmlns:p14="http://schemas.microsoft.com/office/powerpoint/2010/main" val="2340223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Stalin's Terror: The Numbers </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smtClean="0"/>
              <a:t>A </a:t>
            </a:r>
            <a:r>
              <a:rPr lang="en-US" u="sng" dirty="0" smtClean="0"/>
              <a:t>consensus</a:t>
            </a:r>
            <a:r>
              <a:rPr lang="en-US" dirty="0" smtClean="0"/>
              <a:t> </a:t>
            </a:r>
            <a:r>
              <a:rPr lang="en-US" dirty="0"/>
              <a:t>seems to be forming around a death toll of 20 million. </a:t>
            </a:r>
          </a:p>
          <a:p>
            <a:pPr lvl="1"/>
            <a:r>
              <a:rPr lang="en-US" i="1" dirty="0" smtClean="0"/>
              <a:t>Time</a:t>
            </a:r>
            <a:r>
              <a:rPr lang="en-US" dirty="0" smtClean="0"/>
              <a:t> </a:t>
            </a:r>
            <a:r>
              <a:rPr lang="en-US" dirty="0"/>
              <a:t>Magazine (13 April 1998): 15-20 million.</a:t>
            </a:r>
            <a:endParaRPr lang="en-US" sz="3600" dirty="0"/>
          </a:p>
          <a:p>
            <a:pPr lvl="1"/>
            <a:r>
              <a:rPr lang="en-US" i="1" dirty="0"/>
              <a:t>Britannica</a:t>
            </a:r>
            <a:r>
              <a:rPr lang="en-US" dirty="0"/>
              <a:t>, "Stalinism": 20M died in camps, of famine, executions, etc.</a:t>
            </a:r>
            <a:endParaRPr lang="en-US" sz="4000" dirty="0"/>
          </a:p>
          <a:p>
            <a:endParaRPr lang="en-US" dirty="0"/>
          </a:p>
        </p:txBody>
      </p:sp>
    </p:spTree>
    <p:extLst>
      <p:ext uri="{BB962C8B-B14F-4D97-AF65-F5344CB8AC3E}">
        <p14:creationId xmlns:p14="http://schemas.microsoft.com/office/powerpoint/2010/main" val="208440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 Man of Steel</a:t>
            </a:r>
            <a:endParaRPr lang="en-US" dirty="0"/>
          </a:p>
        </p:txBody>
      </p:sp>
      <p:sp>
        <p:nvSpPr>
          <p:cNvPr id="3" name="Content Placeholder 2"/>
          <p:cNvSpPr>
            <a:spLocks noGrp="1"/>
          </p:cNvSpPr>
          <p:nvPr>
            <p:ph idx="1"/>
          </p:nvPr>
        </p:nvSpPr>
        <p:spPr>
          <a:xfrm>
            <a:off x="457200" y="5943600"/>
            <a:ext cx="8728364" cy="1554163"/>
          </a:xfrm>
        </p:spPr>
        <p:txBody>
          <a:bodyPr>
            <a:normAutofit/>
          </a:bodyPr>
          <a:lstStyle/>
          <a:p>
            <a:pPr marL="0" indent="0" algn="ctr">
              <a:buNone/>
            </a:pPr>
            <a:r>
              <a:rPr lang="en-US" sz="2400" dirty="0" smtClean="0"/>
              <a:t>1911 information card from the files of the Tsarist secret police</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10919"/>
            <a:ext cx="6019800" cy="447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13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Stalin’s Inheritance &amp; His Plans </a:t>
            </a:r>
          </a:p>
        </p:txBody>
      </p:sp>
      <p:sp>
        <p:nvSpPr>
          <p:cNvPr id="3" name="Content Placeholder 2"/>
          <p:cNvSpPr>
            <a:spLocks noGrp="1"/>
          </p:cNvSpPr>
          <p:nvPr>
            <p:ph idx="1"/>
          </p:nvPr>
        </p:nvSpPr>
        <p:spPr>
          <a:xfrm>
            <a:off x="457200" y="1600200"/>
            <a:ext cx="8229600" cy="5029200"/>
          </a:xfrm>
        </p:spPr>
        <p:txBody>
          <a:bodyPr>
            <a:noAutofit/>
          </a:bodyPr>
          <a:lstStyle/>
          <a:p>
            <a:r>
              <a:rPr lang="en-US" sz="2400" dirty="0" smtClean="0"/>
              <a:t>1922 </a:t>
            </a:r>
            <a:r>
              <a:rPr lang="en-US" sz="2400" dirty="0"/>
              <a:t>Constitution was democratic and socialist</a:t>
            </a:r>
          </a:p>
          <a:p>
            <a:pPr lvl="1"/>
            <a:r>
              <a:rPr lang="en-US" sz="2400" u="sng" dirty="0"/>
              <a:t>Supreme Soviet</a:t>
            </a:r>
            <a:r>
              <a:rPr lang="en-US" sz="2400" dirty="0"/>
              <a:t> </a:t>
            </a:r>
            <a:r>
              <a:rPr lang="en-US" sz="2400" dirty="0" smtClean="0"/>
              <a:t>- </a:t>
            </a:r>
            <a:r>
              <a:rPr lang="en-US" sz="2400" dirty="0"/>
              <a:t>elected legislature</a:t>
            </a:r>
          </a:p>
          <a:p>
            <a:pPr lvl="1"/>
            <a:r>
              <a:rPr lang="en-US" sz="2400" dirty="0"/>
              <a:t>Universal </a:t>
            </a:r>
            <a:r>
              <a:rPr lang="en-US" sz="2400" dirty="0" smtClean="0"/>
              <a:t>suffrage for 18+</a:t>
            </a:r>
            <a:endParaRPr lang="en-US" sz="2400" dirty="0"/>
          </a:p>
          <a:p>
            <a:pPr lvl="1"/>
            <a:r>
              <a:rPr lang="en-US" sz="2400" dirty="0"/>
              <a:t>Political power to the </a:t>
            </a:r>
            <a:r>
              <a:rPr lang="en-US" sz="2400" u="sng" dirty="0" smtClean="0"/>
              <a:t>Soviets</a:t>
            </a:r>
            <a:r>
              <a:rPr lang="en-US" sz="2400" dirty="0" smtClean="0"/>
              <a:t> – workers’ councils </a:t>
            </a:r>
            <a:endParaRPr lang="en-US" sz="2400" dirty="0"/>
          </a:p>
          <a:p>
            <a:pPr lvl="1"/>
            <a:r>
              <a:rPr lang="en-US" sz="2400" dirty="0"/>
              <a:t>R</a:t>
            </a:r>
            <a:r>
              <a:rPr lang="en-US" sz="2400" dirty="0" smtClean="0"/>
              <a:t>eclamation </a:t>
            </a:r>
            <a:r>
              <a:rPr lang="en-US" sz="2400" dirty="0"/>
              <a:t>of the old Soviet Empire</a:t>
            </a:r>
          </a:p>
          <a:p>
            <a:r>
              <a:rPr lang="en-US" sz="2400" dirty="0"/>
              <a:t>Paper vs. Practice: Power lay with The Party, not the </a:t>
            </a:r>
            <a:r>
              <a:rPr lang="en-US" sz="2400" dirty="0" smtClean="0"/>
              <a:t>people </a:t>
            </a:r>
            <a:endParaRPr lang="en-US" sz="2400" dirty="0"/>
          </a:p>
          <a:p>
            <a:pPr lvl="1"/>
            <a:r>
              <a:rPr lang="en-US" sz="2400" dirty="0"/>
              <a:t>A</a:t>
            </a:r>
            <a:r>
              <a:rPr lang="en-US" sz="2400" dirty="0" smtClean="0"/>
              <a:t>rmy and secret police (NKVD) ruthlessly </a:t>
            </a:r>
            <a:r>
              <a:rPr lang="en-US" sz="2400" dirty="0"/>
              <a:t>promoted order</a:t>
            </a:r>
          </a:p>
          <a:p>
            <a:pPr lvl="1"/>
            <a:r>
              <a:rPr lang="en-US" sz="2400" dirty="0"/>
              <a:t>Russia dominated </a:t>
            </a:r>
            <a:r>
              <a:rPr lang="en-US" sz="2400" dirty="0" smtClean="0"/>
              <a:t>the </a:t>
            </a:r>
            <a:r>
              <a:rPr lang="en-US" sz="2400" dirty="0"/>
              <a:t>USSR</a:t>
            </a:r>
          </a:p>
          <a:p>
            <a:endParaRPr lang="en-US" sz="2400" dirty="0"/>
          </a:p>
        </p:txBody>
      </p:sp>
    </p:spTree>
    <p:extLst>
      <p:ext uri="{BB962C8B-B14F-4D97-AF65-F5344CB8AC3E}">
        <p14:creationId xmlns:p14="http://schemas.microsoft.com/office/powerpoint/2010/main" val="325636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Stalin’s Inheritance &amp; His Plans </a:t>
            </a:r>
            <a:endParaRPr lang="de-DE" dirty="0"/>
          </a:p>
        </p:txBody>
      </p:sp>
      <p:sp>
        <p:nvSpPr>
          <p:cNvPr id="3" name="Content Placeholder 2"/>
          <p:cNvSpPr>
            <a:spLocks noGrp="1"/>
          </p:cNvSpPr>
          <p:nvPr>
            <p:ph idx="1"/>
          </p:nvPr>
        </p:nvSpPr>
        <p:spPr/>
        <p:txBody>
          <a:bodyPr>
            <a:normAutofit/>
          </a:bodyPr>
          <a:lstStyle/>
          <a:p>
            <a:r>
              <a:rPr lang="en-US" dirty="0" smtClean="0"/>
              <a:t>1921 – In response to mass famine in USSR, Lenin gambled with the </a:t>
            </a:r>
            <a:r>
              <a:rPr lang="en-US" u="sng" dirty="0" smtClean="0"/>
              <a:t>New Economic Policy</a:t>
            </a:r>
            <a:r>
              <a:rPr lang="en-US" dirty="0" smtClean="0"/>
              <a:t>: </a:t>
            </a:r>
          </a:p>
          <a:p>
            <a:pPr lvl="1"/>
            <a:r>
              <a:rPr lang="en-US" dirty="0" smtClean="0"/>
              <a:t>“State capitalism” or </a:t>
            </a:r>
            <a:r>
              <a:rPr lang="en-US" dirty="0"/>
              <a:t>"mixed </a:t>
            </a:r>
            <a:r>
              <a:rPr lang="en-US" dirty="0" smtClean="0"/>
              <a:t>economy”</a:t>
            </a:r>
          </a:p>
          <a:p>
            <a:pPr lvl="2"/>
            <a:r>
              <a:rPr lang="en-US" dirty="0"/>
              <a:t>"We are taking one step backward to later take two steps </a:t>
            </a:r>
            <a:r>
              <a:rPr lang="en-US" dirty="0" smtClean="0"/>
              <a:t>forward.“ (Lenin)</a:t>
            </a:r>
          </a:p>
          <a:p>
            <a:pPr lvl="1"/>
            <a:r>
              <a:rPr lang="en-US" dirty="0" smtClean="0"/>
              <a:t>Focused on ag sector </a:t>
            </a:r>
          </a:p>
          <a:p>
            <a:pPr lvl="1"/>
            <a:r>
              <a:rPr lang="en-US" dirty="0" smtClean="0"/>
              <a:t>Tax incentives to stimulate </a:t>
            </a:r>
            <a:r>
              <a:rPr lang="en-US" dirty="0"/>
              <a:t>economic </a:t>
            </a:r>
            <a:r>
              <a:rPr lang="en-US" dirty="0" smtClean="0"/>
              <a:t>growth</a:t>
            </a:r>
          </a:p>
          <a:p>
            <a:pPr lvl="1"/>
            <a:r>
              <a:rPr lang="en-US" dirty="0" smtClean="0"/>
              <a:t>Highly controversial </a:t>
            </a:r>
          </a:p>
          <a:p>
            <a:endParaRPr lang="en-US" dirty="0"/>
          </a:p>
          <a:p>
            <a:endParaRPr lang="de-DE" dirty="0"/>
          </a:p>
        </p:txBody>
      </p:sp>
    </p:spTree>
    <p:extLst>
      <p:ext uri="{BB962C8B-B14F-4D97-AF65-F5344CB8AC3E}">
        <p14:creationId xmlns:p14="http://schemas.microsoft.com/office/powerpoint/2010/main" val="1780226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Stalin’s Inheritance &amp; His Plans </a:t>
            </a:r>
          </a:p>
        </p:txBody>
      </p:sp>
      <p:sp>
        <p:nvSpPr>
          <p:cNvPr id="3" name="Content Placeholder 2"/>
          <p:cNvSpPr>
            <a:spLocks noGrp="1"/>
          </p:cNvSpPr>
          <p:nvPr>
            <p:ph idx="1"/>
          </p:nvPr>
        </p:nvSpPr>
        <p:spPr/>
        <p:txBody>
          <a:bodyPr>
            <a:normAutofit/>
          </a:bodyPr>
          <a:lstStyle/>
          <a:p>
            <a:r>
              <a:rPr lang="en-US" dirty="0"/>
              <a:t>1922 – Lenin suffers strokes; </a:t>
            </a:r>
            <a:r>
              <a:rPr lang="en-US" dirty="0" smtClean="0"/>
              <a:t>died in 1924</a:t>
            </a:r>
            <a:endParaRPr lang="en-US" dirty="0"/>
          </a:p>
          <a:p>
            <a:r>
              <a:rPr lang="en-US" dirty="0"/>
              <a:t>Stalin and Trotsky vied for power upon Lenin’s strokes. </a:t>
            </a:r>
          </a:p>
          <a:p>
            <a:pPr lvl="1"/>
            <a:r>
              <a:rPr lang="en-US" dirty="0"/>
              <a:t>Trotsky, through his rhetorical capacity, had the hearts of the people</a:t>
            </a:r>
          </a:p>
          <a:p>
            <a:pPr lvl="1"/>
            <a:r>
              <a:rPr lang="en-US" dirty="0" smtClean="0"/>
              <a:t>Stalin, </a:t>
            </a:r>
            <a:r>
              <a:rPr lang="en-US" dirty="0"/>
              <a:t>though political savvy, won control of The Party against Lenin’s wishes.</a:t>
            </a:r>
          </a:p>
          <a:p>
            <a:pPr lvl="1"/>
            <a:r>
              <a:rPr lang="en-US" dirty="0"/>
              <a:t>1940, Stalin ordered assassination of Trotsky </a:t>
            </a:r>
          </a:p>
          <a:p>
            <a:endParaRPr lang="en-US" dirty="0"/>
          </a:p>
        </p:txBody>
      </p:sp>
    </p:spTree>
    <p:extLst>
      <p:ext uri="{BB962C8B-B14F-4D97-AF65-F5344CB8AC3E}">
        <p14:creationId xmlns:p14="http://schemas.microsoft.com/office/powerpoint/2010/main" val="47020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the Man of Steel</a:t>
            </a:r>
            <a:endParaRPr lang="de-DE"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“Comrade </a:t>
            </a:r>
            <a:r>
              <a:rPr lang="en-US" dirty="0"/>
              <a:t>Stalin, having become Secretary-General, has unlimited authority concentrated in his hands, and I am not sure whether he will always be capable of using that authority with sufficient </a:t>
            </a:r>
            <a:r>
              <a:rPr lang="en-US" dirty="0" smtClean="0"/>
              <a:t>caution…</a:t>
            </a:r>
          </a:p>
          <a:p>
            <a:pPr marL="0" indent="0">
              <a:buNone/>
            </a:pPr>
            <a:endParaRPr lang="en-US" dirty="0"/>
          </a:p>
          <a:p>
            <a:pPr marL="0" indent="0">
              <a:buNone/>
            </a:pPr>
            <a:r>
              <a:rPr lang="en-US" dirty="0" smtClean="0"/>
              <a:t>Stalin </a:t>
            </a:r>
            <a:r>
              <a:rPr lang="en-US" dirty="0"/>
              <a:t>is too coarse and this defect, although quite tolerable in our midst and in dealing among us Communists, becomes intolerable in a Secretary-General. That is why I suggest that the comrades think about a way of removing Stalin from that </a:t>
            </a:r>
            <a:r>
              <a:rPr lang="en-US" dirty="0" smtClean="0"/>
              <a:t>post…”</a:t>
            </a:r>
          </a:p>
          <a:p>
            <a:pPr marL="0" indent="0">
              <a:buNone/>
            </a:pPr>
            <a:r>
              <a:rPr lang="en-US" dirty="0" smtClean="0"/>
              <a:t>			-Lenin’s Last Will and Testament </a:t>
            </a:r>
          </a:p>
          <a:p>
            <a:pPr marL="3200400" lvl="7" indent="0">
              <a:buNone/>
            </a:pPr>
            <a:endParaRPr lang="de-DE" dirty="0" smtClean="0"/>
          </a:p>
          <a:p>
            <a:pPr marL="3200400" lvl="7" indent="0">
              <a:buNone/>
            </a:pPr>
            <a:endParaRPr lang="de-DE" dirty="0"/>
          </a:p>
        </p:txBody>
      </p:sp>
    </p:spTree>
    <p:extLst>
      <p:ext uri="{BB962C8B-B14F-4D97-AF65-F5344CB8AC3E}">
        <p14:creationId xmlns:p14="http://schemas.microsoft.com/office/powerpoint/2010/main" val="2362469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2247</Words>
  <Application>Microsoft Office PowerPoint</Application>
  <PresentationFormat>On-screen Show (4:3)</PresentationFormat>
  <Paragraphs>226</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Stalin: The Hero who Preserved the Revolution or the Villain who Destroyed it? </vt:lpstr>
      <vt:lpstr>Stalin: Hot Emo Hipster Turned Sociopathic  Statesman</vt:lpstr>
      <vt:lpstr>Lecture Outline </vt:lpstr>
      <vt:lpstr>Origins of the Man of Steel</vt:lpstr>
      <vt:lpstr>Origins of the Man of Steel</vt:lpstr>
      <vt:lpstr>Stalin’s Inheritance &amp; His Plans </vt:lpstr>
      <vt:lpstr>Stalin’s Inheritance &amp; His Plans </vt:lpstr>
      <vt:lpstr>Stalin’s Inheritance &amp; His Plans </vt:lpstr>
      <vt:lpstr>Origins of the Man of Steel</vt:lpstr>
      <vt:lpstr>Stalin’s Inheritance &amp; His Plans </vt:lpstr>
      <vt:lpstr>Mixed Industrial Results </vt:lpstr>
      <vt:lpstr>Mixed Industrial Results </vt:lpstr>
      <vt:lpstr>Mixed Industrial Results</vt:lpstr>
      <vt:lpstr>Mixed Agricultural Results</vt:lpstr>
      <vt:lpstr>Mixed Agricultural Results</vt:lpstr>
      <vt:lpstr>Mixed Agricultural Results</vt:lpstr>
      <vt:lpstr>Totalitarianism: Raw Terror</vt:lpstr>
      <vt:lpstr>Totalitarianism: Propaganda</vt:lpstr>
      <vt:lpstr>Totalitarianism: Propaganda</vt:lpstr>
      <vt:lpstr>Totalitarianism: War on Religion </vt:lpstr>
      <vt:lpstr>Totalitarianism: War on Religion </vt:lpstr>
      <vt:lpstr>Totalitarianism: War on Religion </vt:lpstr>
      <vt:lpstr>Totalitarianism: War on Religion </vt:lpstr>
      <vt:lpstr>The Purge (1934-1939) </vt:lpstr>
      <vt:lpstr>The Purge (1934-1939) </vt:lpstr>
      <vt:lpstr>The Purge (1934-1939) </vt:lpstr>
      <vt:lpstr>The Purge (1934-1939) </vt:lpstr>
      <vt:lpstr>The Great Purge (1934-1939) </vt:lpstr>
      <vt:lpstr>The Purge (1934-1939)</vt:lpstr>
      <vt:lpstr>Soviet Foreign Policies </vt:lpstr>
      <vt:lpstr>The Soviet Union</vt:lpstr>
      <vt:lpstr>NATO vs. Warsaw Pact </vt:lpstr>
      <vt:lpstr>Russia in WWII: An Overview </vt:lpstr>
      <vt:lpstr>Russia in WWII: An Overview </vt:lpstr>
      <vt:lpstr>Russia in WWII: An Overview</vt:lpstr>
      <vt:lpstr>Stalin’s Legacy </vt:lpstr>
      <vt:lpstr>Stalin’s Legacy </vt:lpstr>
      <vt:lpstr>Stalin's Terror: The Numbers </vt:lpstr>
      <vt:lpstr>Stalin's Terror: The Numbers </vt:lpstr>
      <vt:lpstr>Stalin's Terror: The Numbers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38</cp:revision>
  <dcterms:created xsi:type="dcterms:W3CDTF">2011-10-16T18:03:56Z</dcterms:created>
  <dcterms:modified xsi:type="dcterms:W3CDTF">2018-10-07T09:06:06Z</dcterms:modified>
</cp:coreProperties>
</file>