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09"/>
  </p:notesMasterIdLst>
  <p:sldIdLst>
    <p:sldId id="256" r:id="rId2"/>
    <p:sldId id="276" r:id="rId3"/>
    <p:sldId id="428" r:id="rId4"/>
    <p:sldId id="382" r:id="rId5"/>
    <p:sldId id="270" r:id="rId6"/>
    <p:sldId id="281" r:id="rId7"/>
    <p:sldId id="271" r:id="rId8"/>
    <p:sldId id="277" r:id="rId9"/>
    <p:sldId id="289" r:id="rId10"/>
    <p:sldId id="352" r:id="rId11"/>
    <p:sldId id="384" r:id="rId12"/>
    <p:sldId id="388" r:id="rId13"/>
    <p:sldId id="401" r:id="rId14"/>
    <p:sldId id="385" r:id="rId15"/>
    <p:sldId id="403" r:id="rId16"/>
    <p:sldId id="347" r:id="rId17"/>
    <p:sldId id="348" r:id="rId18"/>
    <p:sldId id="305" r:id="rId19"/>
    <p:sldId id="389" r:id="rId20"/>
    <p:sldId id="353" r:id="rId21"/>
    <p:sldId id="356" r:id="rId22"/>
    <p:sldId id="355" r:id="rId23"/>
    <p:sldId id="357" r:id="rId24"/>
    <p:sldId id="358" r:id="rId25"/>
    <p:sldId id="359" r:id="rId26"/>
    <p:sldId id="390" r:id="rId27"/>
    <p:sldId id="391" r:id="rId28"/>
    <p:sldId id="360" r:id="rId29"/>
    <p:sldId id="309" r:id="rId30"/>
    <p:sldId id="392" r:id="rId31"/>
    <p:sldId id="362" r:id="rId32"/>
    <p:sldId id="364" r:id="rId33"/>
    <p:sldId id="383" r:id="rId34"/>
    <p:sldId id="363" r:id="rId35"/>
    <p:sldId id="361" r:id="rId36"/>
    <p:sldId id="405" r:id="rId37"/>
    <p:sldId id="432" r:id="rId38"/>
    <p:sldId id="290" r:id="rId39"/>
    <p:sldId id="365" r:id="rId40"/>
    <p:sldId id="308" r:id="rId41"/>
    <p:sldId id="406" r:id="rId42"/>
    <p:sldId id="404" r:id="rId43"/>
    <p:sldId id="408" r:id="rId44"/>
    <p:sldId id="366" r:id="rId45"/>
    <p:sldId id="433" r:id="rId46"/>
    <p:sldId id="393" r:id="rId47"/>
    <p:sldId id="369" r:id="rId48"/>
    <p:sldId id="398" r:id="rId49"/>
    <p:sldId id="394" r:id="rId50"/>
    <p:sldId id="395" r:id="rId51"/>
    <p:sldId id="443" r:id="rId52"/>
    <p:sldId id="396" r:id="rId53"/>
    <p:sldId id="444" r:id="rId54"/>
    <p:sldId id="413" r:id="rId55"/>
    <p:sldId id="370" r:id="rId56"/>
    <p:sldId id="371" r:id="rId57"/>
    <p:sldId id="372" r:id="rId58"/>
    <p:sldId id="337" r:id="rId59"/>
    <p:sldId id="374" r:id="rId60"/>
    <p:sldId id="373" r:id="rId61"/>
    <p:sldId id="399" r:id="rId62"/>
    <p:sldId id="439" r:id="rId63"/>
    <p:sldId id="437" r:id="rId64"/>
    <p:sldId id="440" r:id="rId65"/>
    <p:sldId id="438" r:id="rId66"/>
    <p:sldId id="342" r:id="rId67"/>
    <p:sldId id="341" r:id="rId68"/>
    <p:sldId id="431" r:id="rId69"/>
    <p:sldId id="375" r:id="rId70"/>
    <p:sldId id="434" r:id="rId71"/>
    <p:sldId id="330" r:id="rId72"/>
    <p:sldId id="332" r:id="rId73"/>
    <p:sldId id="333" r:id="rId74"/>
    <p:sldId id="334" r:id="rId75"/>
    <p:sldId id="435" r:id="rId76"/>
    <p:sldId id="445" r:id="rId77"/>
    <p:sldId id="327" r:id="rId78"/>
    <p:sldId id="257" r:id="rId79"/>
    <p:sldId id="376" r:id="rId80"/>
    <p:sldId id="284" r:id="rId81"/>
    <p:sldId id="377" r:id="rId82"/>
    <p:sldId id="258" r:id="rId83"/>
    <p:sldId id="259" r:id="rId84"/>
    <p:sldId id="294" r:id="rId85"/>
    <p:sldId id="425" r:id="rId86"/>
    <p:sldId id="296" r:id="rId87"/>
    <p:sldId id="415" r:id="rId88"/>
    <p:sldId id="414" r:id="rId89"/>
    <p:sldId id="263" r:id="rId90"/>
    <p:sldId id="423" r:id="rId91"/>
    <p:sldId id="424" r:id="rId92"/>
    <p:sldId id="420" r:id="rId93"/>
    <p:sldId id="314" r:id="rId94"/>
    <p:sldId id="411" r:id="rId95"/>
    <p:sldId id="410" r:id="rId96"/>
    <p:sldId id="412" r:id="rId97"/>
    <p:sldId id="421" r:id="rId98"/>
    <p:sldId id="316" r:id="rId99"/>
    <p:sldId id="317" r:id="rId100"/>
    <p:sldId id="318" r:id="rId101"/>
    <p:sldId id="417" r:id="rId102"/>
    <p:sldId id="418" r:id="rId103"/>
    <p:sldId id="422" r:id="rId104"/>
    <p:sldId id="426" r:id="rId105"/>
    <p:sldId id="442" r:id="rId106"/>
    <p:sldId id="441" r:id="rId107"/>
    <p:sldId id="436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D06C5-BB5B-8247-89DA-54A1E844E27F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73741-0C62-8749-BA57-2FE8F0D3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1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340FA3-6888-0249-968B-E57DB6B7272C}" type="slidenum">
              <a:rPr lang="en-US"/>
              <a:pPr/>
              <a:t>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5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5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68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E331D7-9C25-B34A-9547-ECFC8BEC0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0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6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2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2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1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2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1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7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3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8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600200"/>
            <a:ext cx="5724862" cy="1846961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Immigration, Urbanization, Social Reform, and Political Machines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Gilded 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3447161"/>
            <a:ext cx="5724862" cy="10072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Mr. Daniel Lazar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Between 1870-1920, US pop doubled!</a:t>
            </a:r>
          </a:p>
          <a:p>
            <a:r>
              <a:rPr lang="en-US" sz="2800" dirty="0" smtClean="0"/>
              <a:t>3.5 million in NYC,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most populated after London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/>
              <a:t>Flood </a:t>
            </a:r>
            <a:r>
              <a:rPr lang="en-US" sz="2800" dirty="0" smtClean="0">
                <a:solidFill>
                  <a:schemeClr val="tx1"/>
                </a:solidFill>
              </a:rPr>
              <a:t>from S and E Europe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1851-1883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de-DE" sz="2800" dirty="0">
                <a:solidFill>
                  <a:schemeClr val="tx1"/>
                </a:solidFill>
              </a:rPr>
              <a:t>≈ </a:t>
            </a:r>
            <a:r>
              <a:rPr lang="en-US" sz="2800" dirty="0" smtClean="0">
                <a:solidFill>
                  <a:schemeClr val="tx1"/>
                </a:solidFill>
              </a:rPr>
              <a:t>300,000 </a:t>
            </a:r>
            <a:r>
              <a:rPr lang="en-US" sz="2800" dirty="0">
                <a:solidFill>
                  <a:schemeClr val="tx1"/>
                </a:solidFill>
              </a:rPr>
              <a:t>Chinese </a:t>
            </a:r>
            <a:r>
              <a:rPr lang="en-US" sz="2800" dirty="0" smtClean="0">
                <a:solidFill>
                  <a:schemeClr val="tx1"/>
                </a:solidFill>
              </a:rPr>
              <a:t>arrived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By 1920 </a:t>
            </a:r>
            <a:r>
              <a:rPr lang="de-DE" sz="2800" dirty="0"/>
              <a:t>≈ </a:t>
            </a:r>
            <a:r>
              <a:rPr lang="en-US" sz="2800" dirty="0" smtClean="0">
                <a:solidFill>
                  <a:schemeClr val="tx1"/>
                </a:solidFill>
              </a:rPr>
              <a:t>200,000 Japanese on West Coast </a:t>
            </a:r>
          </a:p>
          <a:p>
            <a:r>
              <a:rPr lang="en-US" sz="2800" dirty="0"/>
              <a:t>1880-1920 </a:t>
            </a:r>
            <a:r>
              <a:rPr lang="de-DE" sz="2800" dirty="0"/>
              <a:t>≈ </a:t>
            </a:r>
            <a:r>
              <a:rPr lang="en-US" sz="2800" dirty="0"/>
              <a:t>260,000 immigrants </a:t>
            </a:r>
            <a:r>
              <a:rPr lang="en-US" sz="2800" dirty="0" smtClean="0"/>
              <a:t>from </a:t>
            </a:r>
            <a:r>
              <a:rPr lang="en-US" sz="2800" dirty="0"/>
              <a:t>West Indies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207896"/>
            <a:ext cx="7691719" cy="4571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Following the threats against himself and </a:t>
            </a:r>
            <a:r>
              <a:rPr lang="en-US" dirty="0" smtClean="0"/>
              <a:t>Harper’s</a:t>
            </a:r>
            <a:r>
              <a:rPr lang="en-US" dirty="0"/>
              <a:t>, Nast published </a:t>
            </a:r>
            <a:r>
              <a:rPr lang="en-US" i="1" dirty="0" smtClean="0"/>
              <a:t>The </a:t>
            </a:r>
            <a:r>
              <a:rPr lang="en-US" i="1" dirty="0"/>
              <a:t>New Board of Education</a:t>
            </a:r>
            <a:r>
              <a:rPr lang="en-US" i="1" dirty="0" smtClean="0"/>
              <a:t>.</a:t>
            </a:r>
            <a:endParaRPr lang="en-US" i="1" dirty="0"/>
          </a:p>
          <a:p>
            <a:endParaRPr lang="en-US" dirty="0"/>
          </a:p>
        </p:txBody>
      </p:sp>
      <p:pic>
        <p:nvPicPr>
          <p:cNvPr id="4" name="Picture 3" descr="BoardOf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1307873"/>
            <a:ext cx="5193393" cy="524532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Nast vs. Tweed Ring 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Nast and other muckrakers eventually brought Tweed down in 1871. </a:t>
            </a:r>
          </a:p>
          <a:p>
            <a:pPr lvl="1"/>
            <a:r>
              <a:rPr lang="en-US" sz="2800" dirty="0"/>
              <a:t>220 counts</a:t>
            </a:r>
          </a:p>
          <a:p>
            <a:pPr lvl="1"/>
            <a:r>
              <a:rPr lang="en-US" sz="2800" dirty="0"/>
              <a:t>Hung jury</a:t>
            </a:r>
          </a:p>
          <a:p>
            <a:pPr lvl="1"/>
            <a:r>
              <a:rPr lang="en-US" sz="2800" dirty="0" smtClean="0"/>
              <a:t>Re-tried</a:t>
            </a:r>
            <a:r>
              <a:rPr lang="en-US" sz="2800" dirty="0"/>
              <a:t>, convicted to </a:t>
            </a:r>
            <a:r>
              <a:rPr lang="en-US" sz="2800" dirty="0" smtClean="0"/>
              <a:t>1 year. Does time. </a:t>
            </a:r>
            <a:endParaRPr lang="en-US" sz="2800" dirty="0"/>
          </a:p>
          <a:p>
            <a:pPr lvl="1"/>
            <a:r>
              <a:rPr lang="en-US" sz="2800" dirty="0"/>
              <a:t>Civil suit &gt; fled to Spain &gt; recognized due to a Nast cartoon &gt; extradited &gt; agreed to tell all in a plea </a:t>
            </a:r>
            <a:endParaRPr lang="en-US" sz="2800" dirty="0" smtClean="0"/>
          </a:p>
          <a:p>
            <a:pPr lvl="1"/>
            <a:r>
              <a:rPr lang="en-US" sz="2800" dirty="0" smtClean="0"/>
              <a:t>Died </a:t>
            </a:r>
            <a:r>
              <a:rPr lang="en-US" sz="2800" dirty="0"/>
              <a:t>in the Ludlow Street </a:t>
            </a:r>
            <a:r>
              <a:rPr lang="en-US" sz="2800" dirty="0" smtClean="0"/>
              <a:t>Jail</a:t>
            </a:r>
            <a:r>
              <a:rPr lang="en-US" sz="2800" dirty="0"/>
              <a:t> </a:t>
            </a:r>
            <a:r>
              <a:rPr lang="en-US" sz="2800" dirty="0" smtClean="0"/>
              <a:t>in 1878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4191000"/>
            <a:ext cx="3664857" cy="1967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Spanish </a:t>
            </a:r>
            <a:r>
              <a:rPr lang="en-US" sz="2400" dirty="0"/>
              <a:t>police interpreted the cartoon to mean that Tweed was wanted for kidnapping and the word "REWARD" caught their eye. </a:t>
            </a:r>
            <a:endParaRPr lang="en-US" sz="2400" dirty="0" smtClean="0"/>
          </a:p>
        </p:txBody>
      </p:sp>
      <p:pic>
        <p:nvPicPr>
          <p:cNvPr id="4" name="Picture 3" descr="TweedRe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4979"/>
            <a:ext cx="4503057" cy="6188299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65126"/>
            <a:ext cx="41148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350" y="579120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 smtClean="0"/>
              <a:t>Mystic chords of memory: 1908 </a:t>
            </a:r>
            <a:r>
              <a:rPr lang="en-US" dirty="0"/>
              <a:t>hit </a:t>
            </a:r>
            <a:r>
              <a:rPr lang="en-US" dirty="0" smtClean="0"/>
              <a:t>song. </a:t>
            </a:r>
          </a:p>
          <a:p>
            <a:pPr algn="ctr"/>
            <a:r>
              <a:rPr lang="en-US" dirty="0" smtClean="0"/>
              <a:t>'Tammany </a:t>
            </a:r>
            <a:r>
              <a:rPr lang="en-US" dirty="0"/>
              <a:t>Tiger</a:t>
            </a:r>
            <a:r>
              <a:rPr lang="en-US" dirty="0" smtClean="0"/>
              <a:t>'  or 'trust-buster</a:t>
            </a:r>
            <a:r>
              <a:rPr lang="en-US" dirty="0"/>
              <a:t>' (and ex-NY governor) </a:t>
            </a:r>
            <a:r>
              <a:rPr lang="en-US" dirty="0" smtClean="0"/>
              <a:t>Teddy </a:t>
            </a:r>
            <a:r>
              <a:rPr lang="en-US" dirty="0"/>
              <a:t>Roosevelt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52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Terry </a:t>
            </a:r>
            <a:r>
              <a:rPr lang="en-US" sz="3600" dirty="0" err="1"/>
              <a:t>Golway</a:t>
            </a:r>
            <a:r>
              <a:rPr lang="en-US" sz="3600" dirty="0"/>
              <a:t>. </a:t>
            </a:r>
            <a:r>
              <a:rPr lang="en-US" sz="3600" i="1" dirty="0"/>
              <a:t>Machine Made: Tammany Hall and the Creation of Modern American Politics</a:t>
            </a:r>
            <a:r>
              <a:rPr lang="en-US" sz="3600" dirty="0"/>
              <a:t>. 2014.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 smtClean="0"/>
              <a:t>Tammany courted immigrants </a:t>
            </a:r>
            <a:r>
              <a:rPr lang="en-US" sz="2000" dirty="0"/>
              <a:t>because “they knew how to count</a:t>
            </a:r>
            <a:r>
              <a:rPr lang="en-US" sz="2000" dirty="0" smtClean="0"/>
              <a:t>”</a:t>
            </a:r>
            <a:endParaRPr lang="en-US" sz="2000" dirty="0"/>
          </a:p>
          <a:p>
            <a:pPr lvl="0"/>
            <a:r>
              <a:rPr lang="en-US" sz="2000" dirty="0" smtClean="0"/>
              <a:t>Tammany provided relief </a:t>
            </a:r>
            <a:r>
              <a:rPr lang="en-US" sz="2000" dirty="0"/>
              <a:t>for Irish immigrants/refugees</a:t>
            </a:r>
          </a:p>
          <a:p>
            <a:pPr lvl="0"/>
            <a:r>
              <a:rPr lang="en-US" sz="2000" dirty="0" smtClean="0"/>
              <a:t>Though sympathetic to the plight of Black and Chinese Americans, German-born Nast loathed Catholics. His </a:t>
            </a:r>
            <a:r>
              <a:rPr lang="en-US" sz="2000" dirty="0"/>
              <a:t>criticism of Tammany was informed by his </a:t>
            </a:r>
            <a:r>
              <a:rPr lang="en-US" sz="2000" dirty="0" smtClean="0"/>
              <a:t>bigotry</a:t>
            </a:r>
          </a:p>
          <a:p>
            <a:pPr lvl="1"/>
            <a:r>
              <a:rPr lang="en-US" sz="2000" dirty="0"/>
              <a:t>In 1871, </a:t>
            </a:r>
            <a:r>
              <a:rPr lang="en-US" sz="2000" i="1" dirty="0" smtClean="0"/>
              <a:t>The </a:t>
            </a:r>
            <a:r>
              <a:rPr lang="en-US" sz="2000" i="1" dirty="0"/>
              <a:t>American River </a:t>
            </a:r>
            <a:r>
              <a:rPr lang="en-US" sz="2000" i="1" dirty="0" smtClean="0"/>
              <a:t>Ganges </a:t>
            </a:r>
            <a:r>
              <a:rPr lang="en-US" sz="2000" dirty="0"/>
              <a:t>portrayed Catholic bishops as crocodiles waiting to attack American school children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In 2011 Nast denied entrance into the NJ Hall of Fame for his bigotry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433732"/>
            <a:ext cx="3096051" cy="21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From the Record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4881563"/>
          </a:xfrm>
        </p:spPr>
        <p:txBody>
          <a:bodyPr>
            <a:noAutofit/>
          </a:bodyPr>
          <a:lstStyle/>
          <a:p>
            <a:endParaRPr lang="en-US" sz="1800" b="1" dirty="0"/>
          </a:p>
          <a:p>
            <a:r>
              <a:rPr lang="en-US" sz="1800" b="1" dirty="0"/>
              <a:t>As long as I count the votes what are you going to do </a:t>
            </a:r>
            <a:r>
              <a:rPr lang="en-US" sz="1800" b="1" dirty="0" smtClean="0"/>
              <a:t>about it? </a:t>
            </a:r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sz="1800" b="1" dirty="0" smtClean="0"/>
              <a:t>			-</a:t>
            </a:r>
            <a:r>
              <a:rPr lang="en-US" sz="1800" b="1" dirty="0"/>
              <a:t>Marcy Tweed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The politician who steals is worse than a thief. He is a fool. With all the grand opportunities around for the man with a political pull, there's no excuse for </a:t>
            </a:r>
            <a:r>
              <a:rPr lang="en-US" sz="1800" b="1" dirty="0" err="1" smtClean="0"/>
              <a:t>stealin</a:t>
            </a:r>
            <a:r>
              <a:rPr lang="en-US" sz="1800" b="1" dirty="0" smtClean="0"/>
              <a:t>' a cent. </a:t>
            </a:r>
          </a:p>
          <a:p>
            <a:pPr marL="0" indent="0">
              <a:buNone/>
            </a:pPr>
            <a:r>
              <a:rPr lang="en-US" sz="1800" b="1" dirty="0" smtClean="0"/>
              <a:t>				-Boss </a:t>
            </a:r>
            <a:r>
              <a:rPr lang="en-US" sz="1800" b="1" dirty="0" err="1"/>
              <a:t>Pendergast</a:t>
            </a:r>
            <a:r>
              <a:rPr lang="en-US" sz="1800" b="1" dirty="0"/>
              <a:t> of Kansas City, </a:t>
            </a:r>
            <a:r>
              <a:rPr lang="en-US" sz="1800" b="1" dirty="0" smtClean="0"/>
              <a:t>MO</a:t>
            </a:r>
          </a:p>
          <a:p>
            <a:r>
              <a:rPr lang="en-US" sz="1800" b="1" dirty="0"/>
              <a:t>Politics is a business just like anything else</a:t>
            </a:r>
            <a:r>
              <a:rPr lang="en-US" sz="1800" b="1" dirty="0" smtClean="0"/>
              <a:t>. </a:t>
            </a:r>
          </a:p>
          <a:p>
            <a:pPr marL="0" indent="0">
              <a:buNone/>
            </a:pPr>
            <a:r>
              <a:rPr lang="en-US" sz="1800" b="1" dirty="0" smtClean="0"/>
              <a:t>				-</a:t>
            </a:r>
            <a:r>
              <a:rPr lang="en-US" sz="1800" b="1" dirty="0"/>
              <a:t>George Washington Plunkett (Tammany Machine, NY  </a:t>
            </a:r>
            <a:r>
              <a:rPr lang="en-US" sz="1800" b="1" dirty="0" smtClean="0"/>
              <a:t>					State Senator)</a:t>
            </a:r>
          </a:p>
          <a:p>
            <a:r>
              <a:rPr lang="en-US" sz="1800" b="1" dirty="0" smtClean="0"/>
              <a:t>Don't </a:t>
            </a:r>
            <a:r>
              <a:rPr lang="en-US" sz="1800" b="1" dirty="0"/>
              <a:t>worry if they're Democrats or Republicans. Give them service and they'll become </a:t>
            </a:r>
            <a:r>
              <a:rPr lang="en-US" sz="1800" b="1" dirty="0" smtClean="0"/>
              <a:t>Democrats </a:t>
            </a:r>
          </a:p>
          <a:p>
            <a:pPr marL="342900" lvl="1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		-Richard </a:t>
            </a:r>
            <a:r>
              <a:rPr lang="en-US" b="1" dirty="0"/>
              <a:t>J. </a:t>
            </a:r>
            <a:r>
              <a:rPr lang="en-US" b="1" dirty="0" smtClean="0"/>
              <a:t>Daley</a:t>
            </a:r>
          </a:p>
          <a:p>
            <a:r>
              <a:rPr lang="en-US" sz="1800" b="1" dirty="0" smtClean="0"/>
              <a:t>“Vote for Fred and Nobody Gets Hurt.” </a:t>
            </a:r>
          </a:p>
          <a:p>
            <a:pPr marL="0" indent="0">
              <a:buNone/>
            </a:pPr>
            <a:r>
              <a:rPr lang="en-US" sz="1800" b="1" dirty="0" smtClean="0"/>
              <a:t> 				-Campaign </a:t>
            </a:r>
            <a:r>
              <a:rPr lang="en-US" sz="1800" b="1" dirty="0"/>
              <a:t>slogan of Chicago 1st Ward alderman Fred </a:t>
            </a:r>
            <a:r>
              <a:rPr lang="en-US" sz="1800" b="1" dirty="0" smtClean="0"/>
              <a:t>						“Peanuts” Roti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172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From the Record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 political machine is a united minority working against a divided </a:t>
            </a:r>
            <a:r>
              <a:rPr lang="en-US" b="1" dirty="0" smtClean="0"/>
              <a:t>majority 		-Will Durant</a:t>
            </a:r>
          </a:p>
          <a:p>
            <a:r>
              <a:rPr lang="en-US" b="1" dirty="0" smtClean="0"/>
              <a:t>Mothers </a:t>
            </a:r>
            <a:r>
              <a:rPr lang="en-US" b="1" dirty="0"/>
              <a:t>all want their sons to grow up to be president but they don't want them to become politicians in the process </a:t>
            </a:r>
            <a:r>
              <a:rPr lang="en-US" b="1" dirty="0" smtClean="0"/>
              <a:t> -John </a:t>
            </a:r>
            <a:r>
              <a:rPr lang="en-US" b="1" dirty="0"/>
              <a:t>Fitzgerald </a:t>
            </a:r>
            <a:r>
              <a:rPr lang="en-US" b="1" dirty="0" smtClean="0"/>
              <a:t>Kennedy</a:t>
            </a:r>
          </a:p>
          <a:p>
            <a:r>
              <a:rPr lang="en-US" b="1" dirty="0" smtClean="0"/>
              <a:t>Politics </a:t>
            </a:r>
            <a:r>
              <a:rPr lang="en-US" b="1" dirty="0"/>
              <a:t>is supposed to be the second-oldest profession. I have come to realize that it bears a very close resemblance to the first. </a:t>
            </a:r>
            <a:r>
              <a:rPr lang="en-US" b="1" dirty="0" smtClean="0"/>
              <a:t>-Ronald Reagan</a:t>
            </a:r>
          </a:p>
          <a:p>
            <a:r>
              <a:rPr lang="en-US" b="1" dirty="0" smtClean="0"/>
              <a:t>Politicians </a:t>
            </a:r>
            <a:r>
              <a:rPr lang="en-US" b="1" dirty="0"/>
              <a:t>are like diapers. They should both be changed frequently and for the same reason. </a:t>
            </a:r>
            <a:r>
              <a:rPr lang="en-US" b="1" dirty="0" smtClean="0"/>
              <a:t>		-Mark </a:t>
            </a:r>
            <a:r>
              <a:rPr lang="en-US" b="1" smtClean="0"/>
              <a:t>Twain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91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1088572"/>
            <a:ext cx="8162365" cy="3429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Coming Soon….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Cleaning Up in the Progressive Era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0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330" r="-17330"/>
          <a:stretch>
            <a:fillRect/>
          </a:stretch>
        </p:blipFill>
        <p:spPr>
          <a:xfrm>
            <a:off x="-1" y="1251520"/>
            <a:ext cx="9035287" cy="5370623"/>
          </a:xfrm>
        </p:spPr>
      </p:pic>
      <p:sp>
        <p:nvSpPr>
          <p:cNvPr id="5" name="TextBox 4"/>
          <p:cNvSpPr txBox="1"/>
          <p:nvPr/>
        </p:nvSpPr>
        <p:spPr>
          <a:xfrm>
            <a:off x="726141" y="235857"/>
            <a:ext cx="7691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1815, mathematician </a:t>
            </a:r>
            <a:r>
              <a:rPr lang="en-US" sz="2000" dirty="0" err="1"/>
              <a:t>Elkanah</a:t>
            </a:r>
            <a:r>
              <a:rPr lang="en-US" sz="2000" dirty="0"/>
              <a:t> Watson predicted census numbers for the </a:t>
            </a:r>
            <a:r>
              <a:rPr lang="en-US" sz="2000" dirty="0" smtClean="0"/>
              <a:t>forthcoming </a:t>
            </a:r>
            <a:r>
              <a:rPr lang="en-US" sz="2000" dirty="0"/>
              <a:t>century. </a:t>
            </a:r>
          </a:p>
        </p:txBody>
      </p:sp>
    </p:spTree>
    <p:extLst>
      <p:ext uri="{BB962C8B-B14F-4D97-AF65-F5344CB8AC3E}">
        <p14:creationId xmlns:p14="http://schemas.microsoft.com/office/powerpoint/2010/main" val="27893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142" y="365126"/>
            <a:ext cx="6816052" cy="61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Immigration until Civil War primarily from NW Europe:</a:t>
            </a:r>
            <a:endParaRPr lang="de-DE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1" y="1659345"/>
            <a:ext cx="7028696" cy="46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33" r="-30963"/>
          <a:stretch/>
        </p:blipFill>
        <p:spPr>
          <a:xfrm>
            <a:off x="914400" y="314979"/>
            <a:ext cx="8846457" cy="6426373"/>
          </a:xfrm>
        </p:spPr>
      </p:pic>
    </p:spTree>
    <p:extLst>
      <p:ext uri="{BB962C8B-B14F-4D97-AF65-F5344CB8AC3E}">
        <p14:creationId xmlns:p14="http://schemas.microsoft.com/office/powerpoint/2010/main" val="14662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…just an update 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6774" y="1293064"/>
            <a:ext cx="3868340" cy="823912"/>
          </a:xfrm>
        </p:spPr>
        <p:txBody>
          <a:bodyPr/>
          <a:lstStyle/>
          <a:p>
            <a:pPr algn="ctr"/>
            <a:r>
              <a:rPr lang="en-US" b="0" dirty="0"/>
              <a:t>Legal U.S. Immigrants by Decade and Region of Origin, 1960-2009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8310" y="2301039"/>
            <a:ext cx="3023610" cy="371320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7740" y="1302148"/>
            <a:ext cx="3887391" cy="823912"/>
          </a:xfrm>
        </p:spPr>
        <p:txBody>
          <a:bodyPr/>
          <a:lstStyle/>
          <a:p>
            <a:pPr algn="ctr"/>
            <a:r>
              <a:rPr lang="en-US" b="0" dirty="0"/>
              <a:t>U.S. Population by Race and Ethnic Group, 1970, 2010, 2050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17833" y="2301039"/>
            <a:ext cx="3059367" cy="3832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1471" y="6317369"/>
            <a:ext cx="330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graphs from census.gov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>
                <a:latin typeface="Arial"/>
              </a:rPr>
              <a:t>Push Factors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Europeans:</a:t>
            </a:r>
          </a:p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2136618"/>
            <a:ext cx="3868340" cy="40530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1840-50</a:t>
            </a:r>
            <a:r>
              <a:rPr lang="en-US" sz="2000" dirty="0"/>
              <a:t>: Irish Potato Famine </a:t>
            </a:r>
            <a:endParaRPr lang="en-US" sz="2000" dirty="0" smtClean="0"/>
          </a:p>
          <a:p>
            <a:r>
              <a:rPr lang="en-US" sz="2000" dirty="0"/>
              <a:t>1848 Revolutions create turmoil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Escape religious persecution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Jewish driven out of Russia by programs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Catholics escape Bismarck’s Germany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1800-1900: Population of Europe doubles to 400 million 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Chinese </a:t>
            </a:r>
          </a:p>
          <a:p>
            <a:endParaRPr lang="de-DE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36618"/>
            <a:ext cx="3887391" cy="244443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1839-42: Opium War with Britain</a:t>
            </a:r>
          </a:p>
          <a:p>
            <a:r>
              <a:rPr lang="en-US" sz="2000" dirty="0" smtClean="0"/>
              <a:t>1850-64: Taiping </a:t>
            </a:r>
            <a:r>
              <a:rPr lang="en-US" sz="2000" dirty="0"/>
              <a:t>Rebellion </a:t>
            </a:r>
            <a:endParaRPr lang="en-US" sz="2000" dirty="0" smtClean="0"/>
          </a:p>
          <a:p>
            <a:r>
              <a:rPr lang="en-US" sz="2000" dirty="0" smtClean="0"/>
              <a:t>Agricultural crisis, rice shortage</a:t>
            </a:r>
          </a:p>
          <a:p>
            <a:endParaRPr lang="de-D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52656" y="4427145"/>
            <a:ext cx="40627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Mexicans: 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Relatively open borders until 1920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Mexican Revolution 1910 → Political turmoil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510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>
                <a:latin typeface="Arial"/>
              </a:rPr>
              <a:t>Pull Factors: De Jure Encouragement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586753"/>
            <a:ext cx="7691719" cy="49991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u="sng" dirty="0"/>
              <a:t>Immigrants satisfy US economic </a:t>
            </a:r>
            <a:r>
              <a:rPr lang="en-US" u="sng" dirty="0" smtClean="0"/>
              <a:t>needs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1864 Immigration Act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(to </a:t>
            </a:r>
            <a:r>
              <a:rPr lang="en-US" dirty="0"/>
              <a:t>encourage immigration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validated </a:t>
            </a:r>
            <a:r>
              <a:rPr lang="en-US" dirty="0"/>
              <a:t>labor contracts made by immigrants before </a:t>
            </a:r>
            <a:r>
              <a:rPr lang="en-US" dirty="0" smtClean="0"/>
              <a:t>arrival</a:t>
            </a:r>
          </a:p>
          <a:p>
            <a:pPr lvl="1"/>
            <a:r>
              <a:rPr lang="en-US" dirty="0" smtClean="0"/>
              <a:t>exempted </a:t>
            </a:r>
            <a:r>
              <a:rPr lang="en-US" dirty="0"/>
              <a:t>immigrants from compulsory military service</a:t>
            </a:r>
          </a:p>
          <a:p>
            <a:r>
              <a:rPr lang="en-US" dirty="0" smtClean="0"/>
              <a:t>1868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Burlingame Treaty </a:t>
            </a:r>
            <a:r>
              <a:rPr lang="en-US" dirty="0" smtClean="0"/>
              <a:t>between </a:t>
            </a:r>
            <a:r>
              <a:rPr lang="en-US" dirty="0"/>
              <a:t>U.S. and China allowed </a:t>
            </a:r>
            <a:r>
              <a:rPr lang="en-US" dirty="0" smtClean="0"/>
              <a:t>unrestricted  </a:t>
            </a:r>
            <a:r>
              <a:rPr lang="en-US" dirty="0"/>
              <a:t>immigration to work on the transcontinental railroad </a:t>
            </a:r>
          </a:p>
          <a:p>
            <a:pPr lvl="1"/>
            <a:r>
              <a:rPr lang="en-US" dirty="0" smtClean="0"/>
              <a:t>Sec</a:t>
            </a:r>
            <a:r>
              <a:rPr lang="en-US" dirty="0"/>
              <a:t>. of State Seward hoped to open Chinese markets to U.S. goods. </a:t>
            </a:r>
          </a:p>
          <a:p>
            <a:pPr lvl="1"/>
            <a:r>
              <a:rPr lang="en-US" dirty="0" smtClean="0"/>
              <a:t>By </a:t>
            </a:r>
            <a:r>
              <a:rPr lang="en-US" dirty="0"/>
              <a:t>1870, </a:t>
            </a:r>
            <a:r>
              <a:rPr lang="en-US" dirty="0" smtClean="0"/>
              <a:t>Chinese were 10% </a:t>
            </a:r>
            <a:r>
              <a:rPr lang="en-US" dirty="0"/>
              <a:t>of </a:t>
            </a:r>
            <a:r>
              <a:rPr lang="en-US" dirty="0" smtClean="0"/>
              <a:t>CA pop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1870s</a:t>
            </a:r>
            <a:r>
              <a:rPr lang="en-US" dirty="0"/>
              <a:t>: Companies recruit in Mexico in part to replace Chinese</a:t>
            </a:r>
            <a:r>
              <a:rPr lang="en-US" dirty="0" smtClean="0"/>
              <a:t>, </a:t>
            </a:r>
            <a:r>
              <a:rPr lang="en-US" dirty="0"/>
              <a:t>mostly </a:t>
            </a:r>
            <a:r>
              <a:rPr lang="en-US" dirty="0" smtClean="0"/>
              <a:t>seasonal</a:t>
            </a:r>
            <a:r>
              <a:rPr lang="en-US" dirty="0"/>
              <a:t> </a:t>
            </a:r>
            <a:r>
              <a:rPr lang="en-US" dirty="0" smtClean="0"/>
              <a:t>work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1901 </a:t>
            </a:r>
            <a:r>
              <a:rPr lang="en-US" b="1" dirty="0" smtClean="0">
                <a:solidFill>
                  <a:srgbClr val="FF0000"/>
                </a:solidFill>
              </a:rPr>
              <a:t>National Reclamation Act </a:t>
            </a:r>
            <a:r>
              <a:rPr lang="en-US" dirty="0" smtClean="0"/>
              <a:t>irrigated new farmland in Western States (west of Iowa) </a:t>
            </a:r>
            <a:endParaRPr 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Japanese recruited by Hawaiian Planters. Once Hawaii was annexed in 1898, Japanese immigrated to the West Coast.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ja-JP" sz="3200" dirty="0" smtClean="0">
                <a:latin typeface="+mn-lt"/>
              </a:rPr>
              <a:t>Pull Factors: </a:t>
            </a:r>
            <a:r>
              <a:rPr lang="en-US" sz="3200" dirty="0" smtClean="0">
                <a:latin typeface="+mn-lt"/>
              </a:rPr>
              <a:t>Business Supports Immigration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1586753"/>
            <a:ext cx="8744857" cy="4980961"/>
          </a:xfrm>
        </p:spPr>
        <p:txBody>
          <a:bodyPr>
            <a:normAutofit/>
          </a:bodyPr>
          <a:lstStyle/>
          <a:p>
            <a:r>
              <a:rPr lang="en-US" dirty="0" smtClean="0"/>
              <a:t>Throughout </a:t>
            </a:r>
            <a:r>
              <a:rPr lang="en-US" dirty="0"/>
              <a:t>the 1800s (as today), immigration had been most staunchly supported by Big Business </a:t>
            </a:r>
            <a:r>
              <a:rPr lang="en-US" dirty="0" smtClean="0"/>
              <a:t>and the professional class, and </a:t>
            </a:r>
            <a:r>
              <a:rPr lang="en-US" dirty="0"/>
              <a:t>most fiercely resisted by the wage-earner.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“It </a:t>
            </a:r>
            <a:r>
              <a:rPr lang="en-US" dirty="0"/>
              <a:t>is an easy and patriotic matter for </a:t>
            </a:r>
            <a:r>
              <a:rPr lang="en-US" b="1" dirty="0"/>
              <a:t>the lawyer, minister, professor, employer, or investor</a:t>
            </a:r>
            <a:r>
              <a:rPr lang="en-US" dirty="0"/>
              <a:t>, </a:t>
            </a:r>
            <a:r>
              <a:rPr lang="en-US" b="1" dirty="0"/>
              <a:t>placed above the arena of competition</a:t>
            </a:r>
            <a:r>
              <a:rPr lang="en-US" dirty="0"/>
              <a:t>, to proclaim the equal right of all races to American opportunities; to avow his own willingness to give way should even a better Chinaman, Hindu, or Turk come in to take his place; and to rebuke the racial hatred of those who resist this displacement. </a:t>
            </a:r>
            <a:r>
              <a:rPr lang="en-US" b="1" dirty="0"/>
              <a:t>His patriotism and world-wide brotherhood cost him and his family nothing,</a:t>
            </a:r>
            <a:r>
              <a:rPr lang="en-US" dirty="0"/>
              <a:t> </a:t>
            </a:r>
            <a:r>
              <a:rPr lang="en-US" b="1" dirty="0"/>
              <a:t>and indeed they add to his profits and leisure</a:t>
            </a:r>
            <a:r>
              <a:rPr lang="en-US" dirty="0" smtClean="0"/>
              <a:t>.”</a:t>
            </a:r>
          </a:p>
          <a:p>
            <a:pPr lvl="2"/>
            <a:endParaRPr lang="en-US" dirty="0"/>
          </a:p>
          <a:p>
            <a:pPr lvl="1"/>
            <a:r>
              <a:rPr lang="en-US" b="1" dirty="0" smtClean="0"/>
              <a:t>JOHN R. COMMONS </a:t>
            </a:r>
            <a:r>
              <a:rPr lang="en-US" dirty="0" smtClean="0"/>
              <a:t>PROFESSOR OF POLITICAL ECONOMY, UNIVERSITY</a:t>
            </a:r>
            <a:br>
              <a:rPr lang="en-US" dirty="0" smtClean="0"/>
            </a:br>
            <a:r>
              <a:rPr lang="en-US" dirty="0" smtClean="0"/>
              <a:t>OF WISCONSIN, 1907</a:t>
            </a:r>
          </a:p>
          <a:p>
            <a:pPr marL="6858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5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sz="3600" dirty="0"/>
              <a:t>Pull Factors</a:t>
            </a:r>
            <a:r>
              <a:rPr lang="de-DE" altLang="ja-JP" sz="3600" dirty="0" smtClean="0"/>
              <a:t>: Opportunity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Large tracts of open land, abundant natural resources, excellent soil</a:t>
            </a:r>
          </a:p>
          <a:p>
            <a:pPr lvl="1"/>
            <a:r>
              <a:rPr lang="en-US" sz="3200" dirty="0" smtClean="0"/>
              <a:t>Homestead Act of 1862</a:t>
            </a:r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Eager “Can do” attitude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A government that encouraged “rugged individualism” and “free enterprise”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115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1820-1860:  </a:t>
            </a:r>
            <a:r>
              <a:rPr lang="en-US" dirty="0" smtClean="0"/>
              <a:t>Antebellum / Manifest Destiny Era</a:t>
            </a:r>
            <a:endParaRPr 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1861-1865</a:t>
            </a:r>
            <a:r>
              <a:rPr lang="en-US" dirty="0"/>
              <a:t>:  American Civil War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1865-1877</a:t>
            </a:r>
            <a:r>
              <a:rPr lang="en-US" dirty="0"/>
              <a:t>:  Reconstruction Era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1870-1900:  The Gilded Age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Growth of industry, </a:t>
            </a:r>
            <a:r>
              <a:rPr lang="en-US" dirty="0" smtClean="0"/>
              <a:t>mass </a:t>
            </a:r>
            <a:r>
              <a:rPr lang="en-US" dirty="0"/>
              <a:t>immigration, </a:t>
            </a:r>
            <a:r>
              <a:rPr lang="en-US" dirty="0" smtClean="0"/>
              <a:t>urbanization, political corruption</a:t>
            </a:r>
          </a:p>
          <a:p>
            <a:r>
              <a:rPr lang="en-US" dirty="0" smtClean="0"/>
              <a:t>1900-1920: The Progressive Era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Ellis Island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0" y="1349137"/>
            <a:ext cx="7691719" cy="9368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1892 </a:t>
            </a:r>
            <a:r>
              <a:rPr lang="en-US" sz="2800" dirty="0"/>
              <a:t>– </a:t>
            </a:r>
            <a:r>
              <a:rPr lang="en-US" sz="2800" dirty="0" smtClean="0"/>
              <a:t>1924: 5000 </a:t>
            </a:r>
            <a:r>
              <a:rPr lang="en-US" sz="2800" dirty="0"/>
              <a:t>enter daily, </a:t>
            </a:r>
            <a:r>
              <a:rPr lang="en-US" sz="2800" dirty="0" smtClean="0"/>
              <a:t>about </a:t>
            </a:r>
            <a:r>
              <a:rPr lang="en-US" sz="2800" dirty="0"/>
              <a:t>1 in 50 rejected          </a:t>
            </a:r>
          </a:p>
          <a:p>
            <a:endParaRPr lang="en-US" sz="2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0"/>
            <a:ext cx="5892482" cy="44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Ellis Island </a:t>
            </a:r>
            <a:endParaRPr lang="en-US" dirty="0"/>
          </a:p>
        </p:txBody>
      </p:sp>
      <p:pic>
        <p:nvPicPr>
          <p:cNvPr id="5" name="Content Placeholder 4" descr="Photo-01-TypiskeIndvandrereUdenforEmigrantstationen-EllisIsland-NY-5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0"/>
            <a:ext cx="4762500" cy="288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089071"/>
            <a:ext cx="33226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Angel Island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221457"/>
            <a:ext cx="7691719" cy="4571999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50" y="1828800"/>
            <a:ext cx="752311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Angel Island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nhdmeredithandkendra.weebly.com/uploads/1/3/0/4/13049919/2506808_or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2" y="1678179"/>
            <a:ext cx="4765675" cy="41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8650" y="6176963"/>
            <a:ext cx="788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Immigrants at Angel Island faced harsh questioning and long detention in filthy buildings before finding out if they could immigrate.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the Melting Pot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52" y="1790052"/>
            <a:ext cx="4197049" cy="5067947"/>
          </a:xfrm>
        </p:spPr>
        <p:txBody>
          <a:bodyPr>
            <a:normAutofit/>
          </a:bodyPr>
          <a:lstStyle/>
          <a:p>
            <a:r>
              <a:rPr lang="en-US" dirty="0" smtClean="0"/>
              <a:t>To what extent would immigrants relinquish their cultural identities and assimilate to “American” culture?</a:t>
            </a:r>
          </a:p>
          <a:p>
            <a:r>
              <a:rPr lang="en-US" dirty="0" smtClean="0"/>
              <a:t>25-30% of those who came between 1870-1900 returned to country of origin.</a:t>
            </a:r>
          </a:p>
          <a:p>
            <a:r>
              <a:rPr lang="en-US" dirty="0" smtClean="0"/>
              <a:t>Cooperation for survival meant many groups remained in communities of origin</a:t>
            </a:r>
          </a:p>
        </p:txBody>
      </p:sp>
      <p:pic>
        <p:nvPicPr>
          <p:cNvPr id="4" name="Picture 3" descr="Lady+Liberty+st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23" y="1467296"/>
            <a:ext cx="3564256" cy="51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Reactions to Mass Immigration: Nativism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Nativists</a:t>
            </a:r>
            <a:r>
              <a:rPr lang="en-US" dirty="0" smtClean="0"/>
              <a:t> viewed Eastern and Southern Europeans as culturally and religiously exotic/inferior and often treated them inhumanely. </a:t>
            </a:r>
          </a:p>
          <a:p>
            <a:r>
              <a:rPr lang="en-US" dirty="0"/>
              <a:t>Concerned about foreign doctrines e.g. Catholicism, Socialism, </a:t>
            </a:r>
            <a:r>
              <a:rPr lang="en-US" dirty="0" smtClean="0"/>
              <a:t> </a:t>
            </a:r>
            <a:r>
              <a:rPr lang="en-US" dirty="0"/>
              <a:t>Anarchism.</a:t>
            </a:r>
          </a:p>
          <a:p>
            <a:r>
              <a:rPr lang="en-US" dirty="0"/>
              <a:t>Perceived threat to Anglo-Saxon America. </a:t>
            </a:r>
          </a:p>
          <a:p>
            <a:r>
              <a:rPr lang="en-US" dirty="0" smtClean="0"/>
              <a:t>Alarmed at high birthrates of the poor and the Catholic</a:t>
            </a:r>
          </a:p>
          <a:p>
            <a:r>
              <a:rPr lang="en-US" dirty="0"/>
              <a:t>Blamed immigrants for </a:t>
            </a:r>
            <a:r>
              <a:rPr lang="en-US" dirty="0" smtClean="0"/>
              <a:t>degrading cities </a:t>
            </a:r>
            <a:endParaRPr lang="en-US" dirty="0"/>
          </a:p>
          <a:p>
            <a:r>
              <a:rPr lang="en-US" dirty="0"/>
              <a:t>Angry at immigrant willingness to work for "starvation" wages. </a:t>
            </a:r>
          </a:p>
          <a:p>
            <a:r>
              <a:rPr lang="en-US" dirty="0" smtClean="0"/>
              <a:t>Alarmed at prospect of “mongrelized” America with a mixture of "inferior" South European blood.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63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Reactions to Mass Immigration: APA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American Protective Association</a:t>
            </a:r>
            <a:r>
              <a:rPr lang="en-US" sz="2800" dirty="0" smtClean="0"/>
              <a:t>, est. 1887 </a:t>
            </a:r>
          </a:p>
          <a:p>
            <a:pPr lvl="1"/>
            <a:r>
              <a:rPr lang="en-US" sz="2800" dirty="0" smtClean="0"/>
              <a:t>Urged voting against Roman Catholic candidates</a:t>
            </a:r>
          </a:p>
          <a:p>
            <a:pPr lvl="1"/>
            <a:r>
              <a:rPr lang="en-US" sz="2800" dirty="0" smtClean="0"/>
              <a:t>1 million members</a:t>
            </a:r>
          </a:p>
          <a:p>
            <a:pPr lvl="1"/>
            <a:r>
              <a:rPr lang="en-US" sz="2800" dirty="0" smtClean="0"/>
              <a:t>Strongest in the Midwest</a:t>
            </a:r>
          </a:p>
          <a:p>
            <a:pPr lvl="1"/>
            <a:r>
              <a:rPr lang="en-US" sz="2800" dirty="0"/>
              <a:t>C</a:t>
            </a:r>
            <a:r>
              <a:rPr lang="en-US" sz="2800" dirty="0" smtClean="0"/>
              <a:t>ame under heavy attack from Democrats until its collapse in the mid-1890s.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994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Reactions to Mass Immigration: Labor </a:t>
            </a:r>
            <a:endParaRPr lang="de-D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Organized Labor infuriated at use of immigrants as strike breakers. </a:t>
            </a:r>
          </a:p>
          <a:p>
            <a:pPr lvl="1"/>
            <a:r>
              <a:rPr lang="en-US" sz="3200" dirty="0" smtClean="0"/>
              <a:t>Argued if American industry was entitled to protection from foreign goods, American labor was entitled to protection from foreign laborers. </a:t>
            </a:r>
            <a:endParaRPr lang="de-DE" sz="3200" dirty="0" smtClean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954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141028"/>
            <a:ext cx="7691719" cy="1143000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893" y="1696375"/>
            <a:ext cx="3501192" cy="5161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"/>
            <a:ext cx="5562600" cy="60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2" y="685800"/>
            <a:ext cx="7901698" cy="5262563"/>
          </a:xfrm>
        </p:spPr>
      </p:pic>
      <p:sp>
        <p:nvSpPr>
          <p:cNvPr id="7" name="TextBox 6"/>
          <p:cNvSpPr txBox="1"/>
          <p:nvPr/>
        </p:nvSpPr>
        <p:spPr>
          <a:xfrm>
            <a:off x="1447800" y="6172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Thomas </a:t>
            </a:r>
            <a:r>
              <a:rPr lang="en-US" sz="2000" dirty="0" smtClean="0"/>
              <a:t>Nast, 1867 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64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Immigration</a:t>
            </a:r>
          </a:p>
          <a:p>
            <a:pPr lvl="1"/>
            <a:r>
              <a:rPr lang="en-US" dirty="0" smtClean="0"/>
              <a:t>Push and Pull Factors</a:t>
            </a:r>
          </a:p>
          <a:p>
            <a:pPr lvl="1"/>
            <a:r>
              <a:rPr lang="en-US" dirty="0" smtClean="0"/>
              <a:t>Responses to Immigration</a:t>
            </a:r>
          </a:p>
          <a:p>
            <a:pPr lvl="2"/>
            <a:r>
              <a:rPr lang="en-US" dirty="0" smtClean="0"/>
              <a:t>Nativism &amp; APA</a:t>
            </a:r>
          </a:p>
          <a:p>
            <a:pPr lvl="2"/>
            <a:r>
              <a:rPr lang="en-US" dirty="0" smtClean="0"/>
              <a:t>Organized Labor</a:t>
            </a:r>
          </a:p>
          <a:p>
            <a:pPr lvl="2"/>
            <a:r>
              <a:rPr lang="en-US" dirty="0" smtClean="0"/>
              <a:t>Anti-Immigrant Legislation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The Reformist Reaction </a:t>
            </a:r>
          </a:p>
          <a:p>
            <a:pPr lvl="1"/>
            <a:r>
              <a:rPr lang="en-US" dirty="0" smtClean="0"/>
              <a:t>Americanization</a:t>
            </a:r>
          </a:p>
          <a:p>
            <a:pPr lvl="1"/>
            <a:r>
              <a:rPr lang="en-US" dirty="0" smtClean="0"/>
              <a:t>Social Gospel Movement</a:t>
            </a:r>
          </a:p>
          <a:p>
            <a:pPr lvl="1"/>
            <a:r>
              <a:rPr lang="en-US" dirty="0" smtClean="0"/>
              <a:t>Settlement House Movement</a:t>
            </a:r>
          </a:p>
          <a:p>
            <a:pPr lvl="1"/>
            <a:r>
              <a:rPr lang="en-US" dirty="0" smtClean="0"/>
              <a:t>Socialism?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Urbanization &amp; The Shame of Cities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Political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Reactions to Mass Immigration: Social Gospel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Rev. Josiah Strong: </a:t>
            </a:r>
            <a:r>
              <a:rPr lang="en-US" sz="2500" i="1" dirty="0" smtClean="0">
                <a:solidFill>
                  <a:srgbClr val="FF0000"/>
                </a:solidFill>
              </a:rPr>
              <a:t>Our Country: Its Possible Future and Its Present Crisis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(1885) </a:t>
            </a:r>
          </a:p>
          <a:p>
            <a:pPr lvl="1"/>
            <a:r>
              <a:rPr lang="en-US" sz="2500" dirty="0" smtClean="0"/>
              <a:t>Congregational minister, a founder of SGM</a:t>
            </a:r>
          </a:p>
          <a:p>
            <a:pPr lvl="1"/>
            <a:r>
              <a:rPr lang="en-US" sz="2500" dirty="0" smtClean="0"/>
              <a:t>Loathed immigrant impact on cities </a:t>
            </a:r>
          </a:p>
          <a:p>
            <a:pPr lvl="2"/>
            <a:r>
              <a:rPr lang="en-US" sz="2500" dirty="0" smtClean="0"/>
              <a:t>Condemned cities as wicked places </a:t>
            </a:r>
          </a:p>
          <a:p>
            <a:pPr lvl="2"/>
            <a:r>
              <a:rPr lang="en-US" sz="2500" dirty="0" smtClean="0"/>
              <a:t>Condemned low wages, gambling, robbery, and corruption </a:t>
            </a:r>
          </a:p>
          <a:p>
            <a:pPr lvl="1"/>
            <a:r>
              <a:rPr lang="en-US" sz="2500" dirty="0" smtClean="0"/>
              <a:t>Seven "perils" facing the nation: Catholicism, Mormonism, Socialism, Intemperance, Wealth, Urbanization, and Immigration.</a:t>
            </a:r>
          </a:p>
          <a:p>
            <a:pPr lvl="1"/>
            <a:r>
              <a:rPr lang="en-US" sz="2500" dirty="0"/>
              <a:t>M</a:t>
            </a:r>
            <a:r>
              <a:rPr lang="en-US" sz="2500" dirty="0" smtClean="0"/>
              <a:t>ore </a:t>
            </a:r>
            <a:r>
              <a:rPr lang="en-US" sz="2500" dirty="0"/>
              <a:t>on SGM later in </a:t>
            </a:r>
            <a:r>
              <a:rPr lang="en-US" sz="2500" dirty="0" smtClean="0"/>
              <a:t>lecture…</a:t>
            </a:r>
            <a:endParaRPr lang="en-US" sz="2500" dirty="0"/>
          </a:p>
          <a:p>
            <a:pPr lvl="1"/>
            <a:endParaRPr lang="en-US" sz="2500" dirty="0" smtClean="0"/>
          </a:p>
          <a:p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17054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Reactions to Mass Immigration: </a:t>
            </a:r>
            <a:r>
              <a:rPr lang="en-US" dirty="0" smtClean="0"/>
              <a:t>Anti-Chinese Sentiment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55" y="1702005"/>
            <a:ext cx="5221061" cy="496079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Anti-Chinese sentiment intensified after Panic of 1873 </a:t>
            </a:r>
          </a:p>
          <a:p>
            <a:r>
              <a:rPr lang="en-US" sz="2400" dirty="0" smtClean="0"/>
              <a:t>1882 </a:t>
            </a:r>
            <a:r>
              <a:rPr lang="en-US" sz="2400" dirty="0" smtClean="0">
                <a:solidFill>
                  <a:srgbClr val="FF0000"/>
                </a:solidFill>
              </a:rPr>
              <a:t>Chinese Exclusion Act </a:t>
            </a:r>
            <a:r>
              <a:rPr lang="en-US" sz="2400" dirty="0" smtClean="0"/>
              <a:t>ended Chinese immigration for 10 years (with exceptions for some students, teachers, government officials, and merchants)</a:t>
            </a:r>
          </a:p>
          <a:p>
            <a:pPr lvl="1"/>
            <a:r>
              <a:rPr lang="en-US" sz="2400" dirty="0" smtClean="0"/>
              <a:t>1892 extended for 10 years</a:t>
            </a:r>
          </a:p>
          <a:p>
            <a:pPr lvl="1"/>
            <a:r>
              <a:rPr lang="en-US" sz="2400" dirty="0" smtClean="0"/>
              <a:t>1902 </a:t>
            </a:r>
            <a:r>
              <a:rPr lang="en-US" sz="2400" dirty="0"/>
              <a:t>e</a:t>
            </a:r>
            <a:r>
              <a:rPr lang="en-US" sz="2400" dirty="0" smtClean="0"/>
              <a:t>xtended indefinitely 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epealed in 1943 (WWII)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16" y="1779377"/>
            <a:ext cx="3474775" cy="39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199" r="-68199"/>
          <a:stretch>
            <a:fillRect/>
          </a:stretch>
        </p:blipFill>
        <p:spPr>
          <a:xfrm>
            <a:off x="-1020826" y="162962"/>
            <a:ext cx="10944971" cy="6505749"/>
          </a:xfrm>
        </p:spPr>
      </p:pic>
      <p:sp>
        <p:nvSpPr>
          <p:cNvPr id="2" name="TextBox 1"/>
          <p:cNvSpPr txBox="1"/>
          <p:nvPr/>
        </p:nvSpPr>
        <p:spPr>
          <a:xfrm>
            <a:off x="6934200" y="5867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Thomas Nast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49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123" y="365126"/>
            <a:ext cx="6669429" cy="61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Reactions to Mass Immigration: </a:t>
            </a:r>
            <a:r>
              <a:rPr lang="en-US" dirty="0" smtClean="0"/>
              <a:t>Anti-Japanese Sentiment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952049"/>
            <a:ext cx="7691719" cy="45719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Anti-Chinese fears were extended to Japanese and other Asians</a:t>
            </a:r>
          </a:p>
          <a:p>
            <a:r>
              <a:rPr lang="en-US" sz="2400" dirty="0" smtClean="0"/>
              <a:t>1906 local boards of education (</a:t>
            </a:r>
            <a:r>
              <a:rPr lang="en-US" sz="2400" dirty="0" err="1" smtClean="0"/>
              <a:t>esp</a:t>
            </a:r>
            <a:r>
              <a:rPr lang="en-US" sz="2400" dirty="0" smtClean="0"/>
              <a:t> San Francisco) segregated Japanese children. Japan protested.</a:t>
            </a:r>
          </a:p>
          <a:p>
            <a:r>
              <a:rPr lang="en-US" sz="2400" dirty="0" smtClean="0"/>
              <a:t>TR’s 1907 </a:t>
            </a:r>
            <a:r>
              <a:rPr lang="en-US" sz="2400" b="1" dirty="0" smtClean="0">
                <a:solidFill>
                  <a:srgbClr val="FF0000"/>
                </a:solidFill>
              </a:rPr>
              <a:t>Gentleman’s Agreement</a:t>
            </a:r>
          </a:p>
          <a:p>
            <a:pPr lvl="1"/>
            <a:r>
              <a:rPr lang="en-US" sz="2400" dirty="0" smtClean="0"/>
              <a:t>US would not impose restriction on Japanese immigration, and Japan would not allow further emigration to the U.S</a:t>
            </a:r>
          </a:p>
          <a:p>
            <a:pPr lvl="1"/>
            <a:r>
              <a:rPr lang="en-US" sz="2400" dirty="0" smtClean="0"/>
              <a:t>SF segregation order was repealed, largely unenforced 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ullified by the Immigration Act of 1924, which legally banned almost all Asians from migrating to the US.</a:t>
            </a:r>
          </a:p>
        </p:txBody>
      </p:sp>
    </p:spTree>
    <p:extLst>
      <p:ext uri="{BB962C8B-B14F-4D97-AF65-F5344CB8AC3E}">
        <p14:creationId xmlns:p14="http://schemas.microsoft.com/office/powerpoint/2010/main" val="22361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490798"/>
            <a:ext cx="7691719" cy="1143000"/>
          </a:xfrm>
        </p:spPr>
        <p:txBody>
          <a:bodyPr/>
          <a:lstStyle/>
          <a:p>
            <a:r>
              <a:rPr lang="en-US" sz="3600" dirty="0" smtClean="0"/>
              <a:t>Reactions to Mass Immigration: </a:t>
            </a:r>
            <a:r>
              <a:rPr lang="en-US" dirty="0" smtClean="0"/>
              <a:t>Anti-Immigrant Legislation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930851"/>
            <a:ext cx="7850300" cy="47048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1897- Congress passed a bill requiring a </a:t>
            </a:r>
            <a:r>
              <a:rPr lang="en-US" sz="2400" b="1" dirty="0" smtClean="0">
                <a:solidFill>
                  <a:srgbClr val="FF0000"/>
                </a:solidFill>
              </a:rPr>
              <a:t>Literacy </a:t>
            </a:r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</a:rPr>
              <a:t>est </a:t>
            </a:r>
            <a:r>
              <a:rPr lang="en-US" sz="2400" dirty="0" smtClean="0"/>
              <a:t>for immigrants that would refuse entry to those who could not read 40 words any language </a:t>
            </a:r>
          </a:p>
          <a:p>
            <a:pPr lvl="1"/>
            <a:r>
              <a:rPr lang="en-US" sz="2400" dirty="0" smtClean="0"/>
              <a:t>Vetoed by President Cleveland. Taft vetoed a similar bill in 1913. Wilson’s 1917 veto was overridden. </a:t>
            </a:r>
          </a:p>
          <a:p>
            <a:r>
              <a:rPr lang="en-US" sz="2400" dirty="0" smtClean="0"/>
              <a:t>It took a World War to cap immigration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1921  Emergency Quota Law </a:t>
            </a:r>
            <a:r>
              <a:rPr lang="en-US" sz="2400" dirty="0" smtClean="0"/>
              <a:t>&amp;</a:t>
            </a:r>
            <a:r>
              <a:rPr lang="en-US" sz="2400" b="1" dirty="0" smtClean="0">
                <a:solidFill>
                  <a:srgbClr val="FF0000"/>
                </a:solidFill>
              </a:rPr>
              <a:t> 1924 </a:t>
            </a:r>
            <a:r>
              <a:rPr lang="en-US" sz="2400" b="1" dirty="0">
                <a:solidFill>
                  <a:srgbClr val="FF0000"/>
                </a:solidFill>
              </a:rPr>
              <a:t>Immigration </a:t>
            </a:r>
            <a:r>
              <a:rPr lang="en-US" sz="2400" b="1" dirty="0" smtClean="0">
                <a:solidFill>
                  <a:srgbClr val="FF0000"/>
                </a:solidFill>
              </a:rPr>
              <a:t>Quota Act</a:t>
            </a:r>
          </a:p>
          <a:p>
            <a:pPr lvl="1"/>
            <a:r>
              <a:rPr lang="en-US" sz="2400" dirty="0" smtClean="0"/>
              <a:t>Reduced </a:t>
            </a:r>
            <a:r>
              <a:rPr lang="en-US" sz="2400" dirty="0"/>
              <a:t>non-NW Euro entries to a mere </a:t>
            </a:r>
            <a:r>
              <a:rPr lang="en-US" sz="2400" dirty="0" smtClean="0"/>
              <a:t>drip</a:t>
            </a:r>
            <a:endParaRPr lang="en-US" sz="2400" dirty="0"/>
          </a:p>
          <a:p>
            <a:pPr lvl="1"/>
            <a:r>
              <a:rPr lang="en-US" sz="2400" dirty="0" smtClean="0"/>
              <a:t>No major immigration legislation until 1965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42" y="375362"/>
            <a:ext cx="7096715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2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54" y="324050"/>
            <a:ext cx="7691719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Urbanization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56" y="1467050"/>
            <a:ext cx="6475869" cy="47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6753"/>
            <a:ext cx="8134350" cy="4797232"/>
          </a:xfrm>
        </p:spPr>
        <p:txBody>
          <a:bodyPr>
            <a:normAutofit/>
          </a:bodyPr>
          <a:lstStyle/>
          <a:p>
            <a:r>
              <a:rPr lang="en-US" sz="2400" dirty="0"/>
              <a:t>Urban </a:t>
            </a:r>
            <a:r>
              <a:rPr lang="en-US" sz="2400" dirty="0" smtClean="0"/>
              <a:t>pop: </a:t>
            </a:r>
            <a:r>
              <a:rPr lang="en-US" sz="2400" dirty="0"/>
              <a:t>10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54 </a:t>
            </a:r>
            <a:r>
              <a:rPr lang="en-US" sz="2400" dirty="0"/>
              <a:t>million </a:t>
            </a:r>
            <a:r>
              <a:rPr lang="en-US" sz="2400" dirty="0" smtClean="0"/>
              <a:t>1870-1920</a:t>
            </a:r>
          </a:p>
          <a:p>
            <a:r>
              <a:rPr lang="en-US" sz="2400" dirty="0" smtClean="0"/>
              <a:t>By 1910, immigrant families comprised  &gt; 50% of the population of 18 major American cities</a:t>
            </a:r>
          </a:p>
          <a:p>
            <a:r>
              <a:rPr lang="en-US" sz="2400" dirty="0"/>
              <a:t>By </a:t>
            </a:r>
            <a:r>
              <a:rPr lang="en-US" sz="2400" dirty="0" smtClean="0"/>
              <a:t>1890, 2x </a:t>
            </a:r>
            <a:r>
              <a:rPr lang="en-US" sz="2400" dirty="0"/>
              <a:t>as many Irish residents in NY than Dublin</a:t>
            </a:r>
          </a:p>
          <a:p>
            <a:r>
              <a:rPr lang="en-US" sz="2400" dirty="0" smtClean="0"/>
              <a:t>1890-1910, 200,000 Blacks moved North: NYC, Detroit, Chicago </a:t>
            </a:r>
          </a:p>
          <a:p>
            <a:pPr lvl="1"/>
            <a:r>
              <a:rPr lang="en-US" sz="2400" dirty="0" smtClean="0"/>
              <a:t>1910-1930, 6 million more</a:t>
            </a:r>
          </a:p>
          <a:p>
            <a:pPr lvl="1"/>
            <a:r>
              <a:rPr lang="en-US" sz="2400" dirty="0" smtClean="0"/>
              <a:t>See </a:t>
            </a:r>
            <a:r>
              <a:rPr lang="en-US" sz="2400" dirty="0"/>
              <a:t>Great Migration lecture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50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 smtClean="0"/>
              <a:t>Key Themes of this Lecture </a:t>
            </a:r>
            <a:endParaRPr lang="de-D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The enduring immigration dilemma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Redefining the </a:t>
            </a:r>
            <a:r>
              <a:rPr lang="en-US" dirty="0"/>
              <a:t>American Dream </a:t>
            </a:r>
            <a:r>
              <a:rPr lang="en-US" dirty="0" smtClean="0"/>
              <a:t> </a:t>
            </a:r>
          </a:p>
          <a:p>
            <a:r>
              <a:rPr lang="en-US" dirty="0"/>
              <a:t>Social Movements and Religious Activism</a:t>
            </a:r>
            <a:endParaRPr lang="de-DE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Transition </a:t>
            </a:r>
            <a:r>
              <a:rPr lang="en-US" dirty="0"/>
              <a:t>from Producers to Consumers</a:t>
            </a:r>
            <a:endParaRPr lang="de-DE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Mixed Blessings of the Metropolis: </a:t>
            </a:r>
            <a:r>
              <a:rPr lang="en-US" dirty="0"/>
              <a:t>The Pain of  </a:t>
            </a:r>
            <a:r>
              <a:rPr lang="en-US" dirty="0" smtClean="0"/>
              <a:t>Progress &amp; </a:t>
            </a:r>
            <a:r>
              <a:rPr lang="en-US" i="1" dirty="0" smtClean="0"/>
              <a:t>The </a:t>
            </a:r>
            <a:r>
              <a:rPr lang="en-US" i="1" dirty="0"/>
              <a:t>Shame of </a:t>
            </a:r>
            <a:r>
              <a:rPr lang="en-US" i="1" dirty="0" smtClean="0"/>
              <a:t>Cities</a:t>
            </a:r>
            <a:endParaRPr lang="de-DE" i="1" dirty="0"/>
          </a:p>
          <a:p>
            <a:r>
              <a:rPr lang="en-US" dirty="0" smtClean="0"/>
              <a:t>Race, Ethnicity, and Gender in Industrial Capitalism </a:t>
            </a:r>
            <a:endParaRPr lang="de-DE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Paradoxes </a:t>
            </a:r>
            <a:r>
              <a:rPr lang="en-US" dirty="0"/>
              <a:t>of the Political Machine</a:t>
            </a:r>
            <a:endParaRPr lang="de-DE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…Action </a:t>
            </a:r>
            <a:r>
              <a:rPr lang="en-US" dirty="0"/>
              <a:t>and Reaction, Cause and Effect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39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206" b="-6206"/>
          <a:stretch>
            <a:fillRect/>
          </a:stretch>
        </p:blipFill>
        <p:spPr>
          <a:xfrm>
            <a:off x="217714" y="616858"/>
            <a:ext cx="8671861" cy="5154601"/>
          </a:xfrm>
        </p:spPr>
      </p:pic>
    </p:spTree>
    <p:extLst>
      <p:ext uri="{BB962C8B-B14F-4D97-AF65-F5344CB8AC3E}">
        <p14:creationId xmlns:p14="http://schemas.microsoft.com/office/powerpoint/2010/main" val="17981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81" y="1690690"/>
            <a:ext cx="8243437" cy="38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7656"/>
            <a:ext cx="78867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3048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Picture 2" descr="file:///C:/Users/dlazar/AppData/Local/Temp/IMG_395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0145" r="3126" b="8696"/>
          <a:stretch/>
        </p:blipFill>
        <p:spPr bwMode="auto">
          <a:xfrm>
            <a:off x="467002" y="1524000"/>
            <a:ext cx="820999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Urbanization: Pull Factors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092" y="1690689"/>
            <a:ext cx="8267815" cy="52842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Immigration + Internal Migration</a:t>
            </a:r>
          </a:p>
          <a:p>
            <a:pPr lvl="1"/>
            <a:r>
              <a:rPr lang="en-US" sz="2800" dirty="0"/>
              <a:t>F</a:t>
            </a:r>
            <a:r>
              <a:rPr lang="en-US" sz="2800" dirty="0" smtClean="0"/>
              <a:t>arm </a:t>
            </a:r>
            <a:r>
              <a:rPr lang="en-US" sz="2800" dirty="0"/>
              <a:t>foreclosures (see Populism </a:t>
            </a:r>
            <a:r>
              <a:rPr lang="en-US" sz="2800" dirty="0" smtClean="0"/>
              <a:t>lecture)</a:t>
            </a:r>
            <a:endParaRPr lang="en-US" sz="2800" dirty="0"/>
          </a:p>
          <a:p>
            <a:pPr lvl="1"/>
            <a:r>
              <a:rPr lang="en-US" sz="2800" dirty="0" smtClean="0"/>
              <a:t>Natural and economic disasters made industrial jobs attractive. Offered unskilled laborers steady jobs in mills and factories</a:t>
            </a:r>
          </a:p>
          <a:p>
            <a:r>
              <a:rPr lang="en-US" sz="2800" dirty="0" smtClean="0"/>
              <a:t>Economic and social opportunities lured people: Rural America could not compete 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Department stores </a:t>
            </a:r>
            <a:r>
              <a:rPr lang="en-US" sz="2800" dirty="0" smtClean="0"/>
              <a:t>emerged</a:t>
            </a:r>
          </a:p>
          <a:p>
            <a:pPr lvl="1"/>
            <a:r>
              <a:rPr lang="en-US" sz="2800" dirty="0" smtClean="0"/>
              <a:t>Allure of endless entertainment </a:t>
            </a:r>
          </a:p>
          <a:p>
            <a:pPr lvl="2"/>
            <a:r>
              <a:rPr lang="en-US" sz="2500" dirty="0" smtClean="0"/>
              <a:t>“Bread &amp; Circus” - Barnum &amp; Bailey Circus, est. 1881</a:t>
            </a:r>
          </a:p>
          <a:p>
            <a:pPr lvl="1"/>
            <a:r>
              <a:rPr lang="en-US" sz="2800" dirty="0" smtClean="0"/>
              <a:t>Amenities: electricity, plumbing, telephones 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15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</a:t>
            </a:r>
            <a:r>
              <a:rPr lang="en-US" dirty="0" smtClean="0">
                <a:solidFill>
                  <a:srgbClr val="FF0000"/>
                </a:solidFill>
              </a:rPr>
              <a:t>Muckrakers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429" y="1484446"/>
            <a:ext cx="8145717" cy="503539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800" dirty="0" smtClean="0"/>
              <a:t>TR credited with popularizing the term in a 1906 speech, but the challenge from the Fourth Estate preceded the speech by decades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800" dirty="0" smtClean="0"/>
              <a:t>Watchdog Function: Journalists</a:t>
            </a:r>
            <a:r>
              <a:rPr lang="en-US" sz="2800" dirty="0"/>
              <a:t>, novelists, and critics </a:t>
            </a:r>
            <a:r>
              <a:rPr lang="en-US" sz="2800" dirty="0" smtClean="0"/>
              <a:t>during who expose abuse and corruption in business and politics </a:t>
            </a:r>
          </a:p>
          <a:p>
            <a:r>
              <a:rPr lang="en-US" sz="2800" i="1" dirty="0"/>
              <a:t>Harper’s, </a:t>
            </a:r>
            <a:r>
              <a:rPr lang="en-US" sz="2800" i="1" dirty="0" smtClean="0"/>
              <a:t>Atlantic Monthly, Scribner’s, The Nation</a:t>
            </a:r>
          </a:p>
          <a:p>
            <a:r>
              <a:rPr lang="en-US" sz="2800" dirty="0" smtClean="0"/>
              <a:t>Fine line between muckrakers and yellow journalists</a:t>
            </a:r>
          </a:p>
          <a:p>
            <a:pPr lvl="1"/>
            <a:r>
              <a:rPr lang="en-US" sz="2800" dirty="0" smtClean="0"/>
              <a:t>Expose vs. Sensationalism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84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Housing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2" y="1270000"/>
            <a:ext cx="8145716" cy="1378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Exposed by muckraker </a:t>
            </a:r>
            <a:r>
              <a:rPr lang="en-US" dirty="0" smtClean="0">
                <a:solidFill>
                  <a:srgbClr val="FF0000"/>
                </a:solidFill>
              </a:rPr>
              <a:t>Jacob Riis </a:t>
            </a:r>
            <a:r>
              <a:rPr lang="en-US" dirty="0" smtClean="0"/>
              <a:t>used  “flash power”, a new photography technique in </a:t>
            </a:r>
            <a:r>
              <a:rPr lang="en-US" i="1" dirty="0" smtClean="0">
                <a:solidFill>
                  <a:srgbClr val="FF0000"/>
                </a:solidFill>
              </a:rPr>
              <a:t>How the Other Half Lives.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2648857"/>
            <a:ext cx="7841959" cy="3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9864"/>
            <a:ext cx="7691719" cy="1143000"/>
          </a:xfrm>
        </p:spPr>
        <p:txBody>
          <a:bodyPr/>
          <a:lstStyle/>
          <a:p>
            <a:r>
              <a:rPr lang="en-US" dirty="0" smtClean="0"/>
              <a:t>The Shame of Cities: Housing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287234"/>
            <a:ext cx="4445968" cy="5570765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Row Houses</a:t>
            </a:r>
          </a:p>
          <a:p>
            <a:pPr marL="342900" lvl="1" indent="0">
              <a:buNone/>
            </a:pPr>
            <a:endParaRPr lang="en-US" sz="3200" dirty="0" smtClean="0">
              <a:solidFill>
                <a:srgbClr val="FF0000"/>
              </a:solidFill>
            </a:endParaRP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Tenements</a:t>
            </a:r>
            <a:r>
              <a:rPr lang="en-US" sz="3200" dirty="0" smtClean="0"/>
              <a:t>: multiple families in one residence, dark, poorly ventilated, vermin ridden…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1447800"/>
            <a:ext cx="3633231" cy="43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349" y="683861"/>
            <a:ext cx="2833888" cy="5450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667940"/>
            <a:ext cx="2774495" cy="5450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830" y="667940"/>
            <a:ext cx="2833888" cy="54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272142"/>
            <a:ext cx="8611811" cy="64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Etymology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"</a:t>
            </a:r>
            <a:r>
              <a:rPr lang="en-US" sz="3200" dirty="0"/>
              <a:t>The golden gleam of the gilded surface hides the cheapness of the metal underneath</a:t>
            </a:r>
            <a:r>
              <a:rPr lang="en-US" sz="3200" dirty="0" smtClean="0"/>
              <a:t>.”</a:t>
            </a:r>
          </a:p>
          <a:p>
            <a:pPr marL="0" indent="0" algn="ctr">
              <a:buNone/>
            </a:pPr>
            <a:r>
              <a:rPr lang="en-US" sz="3200" dirty="0" smtClean="0"/>
              <a:t>-</a:t>
            </a:r>
            <a:r>
              <a:rPr lang="en-US" sz="3200" b="1" i="1" dirty="0" smtClean="0"/>
              <a:t>The </a:t>
            </a:r>
            <a:r>
              <a:rPr lang="en-US" sz="3200" b="1" i="1" dirty="0"/>
              <a:t>Gilded Age: A Tale of Today</a:t>
            </a:r>
            <a:r>
              <a:rPr lang="en-US" sz="3200" dirty="0"/>
              <a:t> is an 1873 novel by Mark Twain and Charles Dudley Warner that satirizes greed and political corruption in post-Civil </a:t>
            </a:r>
            <a:r>
              <a:rPr lang="en-US" sz="3200" dirty="0" smtClean="0"/>
              <a:t>War America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30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067" r="-16067"/>
          <a:stretch>
            <a:fillRect/>
          </a:stretch>
        </p:blipFill>
        <p:spPr>
          <a:xfrm>
            <a:off x="-304801" y="293077"/>
            <a:ext cx="10018959" cy="5955323"/>
          </a:xfrm>
        </p:spPr>
      </p:pic>
    </p:spTree>
    <p:extLst>
      <p:ext uri="{BB962C8B-B14F-4D97-AF65-F5344CB8AC3E}">
        <p14:creationId xmlns:p14="http://schemas.microsoft.com/office/powerpoint/2010/main" val="39930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972" y="378066"/>
            <a:ext cx="779405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7913914" cy="62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42" y="381000"/>
            <a:ext cx="7303403" cy="58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From </a:t>
            </a:r>
            <a:r>
              <a:rPr lang="en-US" i="1" dirty="0" smtClean="0"/>
              <a:t>How the Other Half Lives </a:t>
            </a:r>
            <a:br>
              <a:rPr lang="en-US" i="1" dirty="0" smtClean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“In </a:t>
            </a:r>
            <a:r>
              <a:rPr lang="en-US" sz="2800" dirty="0" err="1"/>
              <a:t>self-defence</a:t>
            </a:r>
            <a:r>
              <a:rPr lang="en-US" sz="2800" dirty="0"/>
              <a:t>, you know, all life eventually accommodates itself to its environment, and human life is no exception.” 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"</a:t>
            </a:r>
            <a:r>
              <a:rPr lang="en-US" sz="2800" dirty="0">
                <a:solidFill>
                  <a:srgbClr val="000000"/>
                </a:solidFill>
              </a:rPr>
              <a:t>The slum is the measure of civilization</a:t>
            </a:r>
            <a:r>
              <a:rPr lang="en-US" sz="2800" dirty="0" smtClean="0">
                <a:solidFill>
                  <a:srgbClr val="000000"/>
                </a:solidFill>
              </a:rPr>
              <a:t>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49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Transportation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828800"/>
            <a:ext cx="3790882" cy="45128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Innovations in mass transit developed to move people from home to factories</a:t>
            </a:r>
          </a:p>
          <a:p>
            <a:r>
              <a:rPr lang="en-US" sz="2400" dirty="0" smtClean="0"/>
              <a:t>1873 street </a:t>
            </a:r>
            <a:r>
              <a:rPr lang="en-US" sz="2400" dirty="0"/>
              <a:t>c</a:t>
            </a:r>
            <a:r>
              <a:rPr lang="en-US" sz="2400" dirty="0" smtClean="0"/>
              <a:t>ars in SF</a:t>
            </a:r>
          </a:p>
          <a:p>
            <a:r>
              <a:rPr lang="en-US" sz="2400" dirty="0" smtClean="0"/>
              <a:t>1897 electric subways in Boston</a:t>
            </a:r>
          </a:p>
          <a:p>
            <a:r>
              <a:rPr lang="en-US" sz="2400" dirty="0" smtClean="0"/>
              <a:t>By 1900 most cities had a system connecting the inner city to </a:t>
            </a:r>
            <a:r>
              <a:rPr lang="en-US" sz="2400" dirty="0" smtClean="0">
                <a:solidFill>
                  <a:srgbClr val="FF0000"/>
                </a:solidFill>
              </a:rPr>
              <a:t>new suburbs</a:t>
            </a:r>
            <a:r>
              <a:rPr lang="en-US" sz="2400" dirty="0" smtClean="0"/>
              <a:t>, the bourgeoisie escape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4" y="2188572"/>
            <a:ext cx="4485397" cy="28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Water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324" y="1690689"/>
            <a:ext cx="8385081" cy="5006407"/>
          </a:xfrm>
        </p:spPr>
        <p:txBody>
          <a:bodyPr>
            <a:norm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roblem of supplying safe drinking water </a:t>
            </a:r>
          </a:p>
          <a:p>
            <a:r>
              <a:rPr lang="en-US" sz="2800" dirty="0" smtClean="0"/>
              <a:t>1840s and 1850s cities built public waterworks to handle demand, then post-war immigration boom…</a:t>
            </a:r>
          </a:p>
          <a:p>
            <a:pPr lvl="1"/>
            <a:r>
              <a:rPr lang="en-US" sz="2500" dirty="0" smtClean="0"/>
              <a:t>Typhoid fever and cholera </a:t>
            </a:r>
          </a:p>
          <a:p>
            <a:r>
              <a:rPr lang="en-US" sz="2800" dirty="0" smtClean="0"/>
              <a:t>1870s Filtration introduced</a:t>
            </a:r>
          </a:p>
          <a:p>
            <a:r>
              <a:rPr lang="en-US" sz="2800" dirty="0" smtClean="0"/>
              <a:t>1908 Chlorination</a:t>
            </a:r>
          </a:p>
        </p:txBody>
      </p:sp>
    </p:spTree>
    <p:extLst>
      <p:ext uri="{BB962C8B-B14F-4D97-AF65-F5344CB8AC3E}">
        <p14:creationId xmlns:p14="http://schemas.microsoft.com/office/powerpoint/2010/main" val="11976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Sanitation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134350" cy="49617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Horse manure, human sewage flowed through open gutters, factories pollution</a:t>
            </a:r>
          </a:p>
          <a:p>
            <a:r>
              <a:rPr lang="en-US" sz="2800" dirty="0" smtClean="0"/>
              <a:t>Trash collection was a racket </a:t>
            </a:r>
          </a:p>
          <a:p>
            <a:r>
              <a:rPr lang="en-US" sz="2800" dirty="0" smtClean="0"/>
              <a:t>By 1900 many cities developed sewer lines </a:t>
            </a:r>
          </a:p>
        </p:txBody>
      </p:sp>
    </p:spTree>
    <p:extLst>
      <p:ext uri="{BB962C8B-B14F-4D97-AF65-F5344CB8AC3E}">
        <p14:creationId xmlns:p14="http://schemas.microsoft.com/office/powerpoint/2010/main" val="129957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68971"/>
            <a:ext cx="8832376" cy="60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690689"/>
            <a:ext cx="4343400" cy="5167311"/>
          </a:xfrm>
        </p:spPr>
        <p:txBody>
          <a:bodyPr>
            <a:normAutofit/>
          </a:bodyPr>
          <a:lstStyle/>
          <a:p>
            <a:r>
              <a:rPr lang="en-US" dirty="0" smtClean="0"/>
              <a:t>Limited water supply </a:t>
            </a:r>
          </a:p>
          <a:p>
            <a:r>
              <a:rPr lang="en-US" dirty="0" smtClean="0"/>
              <a:t>Candles and kerosene lamps </a:t>
            </a:r>
          </a:p>
          <a:p>
            <a:r>
              <a:rPr lang="en-US" dirty="0" smtClean="0"/>
              <a:t>Wood frame construction </a:t>
            </a:r>
          </a:p>
          <a:p>
            <a:r>
              <a:rPr lang="en-US" dirty="0" smtClean="0"/>
              <a:t>Volunteer fire service </a:t>
            </a:r>
          </a:p>
          <a:p>
            <a:r>
              <a:rPr lang="en-US" dirty="0" smtClean="0"/>
              <a:t>1871 </a:t>
            </a:r>
            <a:r>
              <a:rPr lang="en-US" b="1" dirty="0" smtClean="0">
                <a:solidFill>
                  <a:srgbClr val="FF0000"/>
                </a:solidFill>
              </a:rPr>
              <a:t>Chicago Fire </a:t>
            </a:r>
            <a:r>
              <a:rPr lang="en-US" dirty="0" smtClean="0"/>
              <a:t>- 17,500 buildings destroyed</a:t>
            </a:r>
          </a:p>
          <a:p>
            <a:r>
              <a:rPr lang="en-US" dirty="0" smtClean="0"/>
              <a:t>1906 </a:t>
            </a:r>
            <a:r>
              <a:rPr lang="en-US" b="1" dirty="0" smtClean="0">
                <a:solidFill>
                  <a:srgbClr val="FF0000"/>
                </a:solidFill>
              </a:rPr>
              <a:t>San Francisco Earthquake </a:t>
            </a:r>
            <a:r>
              <a:rPr lang="en-US" dirty="0" smtClean="0"/>
              <a:t>and Fire - 28,000 buildings destroyed</a:t>
            </a:r>
          </a:p>
          <a:p>
            <a:r>
              <a:rPr lang="en-US" dirty="0" smtClean="0"/>
              <a:t>1911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Triangle Shirtwaist Factory Fire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Manhattan - deadliest industrial disaster in the history of NYC. 146 dead  garment workers.  123 women and 23 men, mostly recent Jewish and Italian immigrants ages 16-23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8" y="2108605"/>
            <a:ext cx="4478566" cy="32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pic>
        <p:nvPicPr>
          <p:cNvPr id="18438" name="Picture 6" descr="Lit-Cover, The Gilded 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05000"/>
            <a:ext cx="3048000" cy="3810000"/>
          </a:xfr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719263"/>
            <a:ext cx="3886200" cy="48339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Dems &amp; Reps both ruthlessly corrupt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Political offices given through spoils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Local </a:t>
            </a:r>
            <a:r>
              <a:rPr lang="en-US" sz="2800" dirty="0" smtClean="0"/>
              <a:t>governments </a:t>
            </a:r>
            <a:r>
              <a:rPr lang="en-US" sz="2800" dirty="0"/>
              <a:t>run by </a:t>
            </a:r>
            <a:r>
              <a:rPr lang="en-US" sz="2800" dirty="0" smtClean="0"/>
              <a:t>party </a:t>
            </a:r>
            <a:r>
              <a:rPr lang="en-US" sz="2800" dirty="0"/>
              <a:t>bosses</a:t>
            </a:r>
          </a:p>
        </p:txBody>
      </p:sp>
    </p:spTree>
    <p:extLst>
      <p:ext uri="{BB962C8B-B14F-4D97-AF65-F5344CB8AC3E}">
        <p14:creationId xmlns:p14="http://schemas.microsoft.com/office/powerpoint/2010/main" val="23335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Shame of Cities: Crime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883" y="1586753"/>
            <a:ext cx="3946977" cy="50233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Pickpocketing</a:t>
            </a:r>
          </a:p>
          <a:p>
            <a:r>
              <a:rPr lang="en-US" sz="2800" dirty="0"/>
              <a:t>Gangs </a:t>
            </a:r>
            <a:endParaRPr lang="en-US" sz="2800" dirty="0" smtClean="0"/>
          </a:p>
          <a:p>
            <a:r>
              <a:rPr lang="en-US" sz="2800" dirty="0" smtClean="0"/>
              <a:t>Violent crime </a:t>
            </a:r>
          </a:p>
          <a:p>
            <a:r>
              <a:rPr lang="en-US" sz="2800" dirty="0" smtClean="0"/>
              <a:t>Prostitution, cocaine, gambling…</a:t>
            </a:r>
          </a:p>
          <a:p>
            <a:r>
              <a:rPr lang="en-US" sz="2800" dirty="0" smtClean="0"/>
              <a:t>1844 NY first to organize a full-time salaried police force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85" y="1586754"/>
            <a:ext cx="3864889" cy="4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685800"/>
            <a:ext cx="6511817" cy="5465979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33800" y="624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Project Gutenberg's Races and Immigrants in America, by John R. Commons 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Impact of IIU on</a:t>
            </a:r>
            <a:r>
              <a:rPr lang="en-US" sz="4000" b="1" dirty="0" smtClean="0">
                <a:solidFill>
                  <a:srgbClr val="FF0000"/>
                </a:solidFill>
              </a:rPr>
              <a:t> Class </a:t>
            </a:r>
            <a:r>
              <a:rPr lang="en-US" sz="4000" dirty="0" smtClean="0"/>
              <a:t>&amp; Gender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Class distinctions became more pronounced in American history by 1900 </a:t>
            </a:r>
            <a:endParaRPr lang="en-US" sz="2000" dirty="0" smtClean="0"/>
          </a:p>
          <a:p>
            <a:pPr marL="342900" lvl="1" indent="0">
              <a:buNone/>
            </a:pPr>
            <a:r>
              <a:rPr lang="en-US" sz="2000" dirty="0" smtClean="0"/>
              <a:t>1. New </a:t>
            </a:r>
            <a:r>
              <a:rPr lang="en-US" sz="2000" dirty="0"/>
              <a:t>class of </a:t>
            </a:r>
            <a:r>
              <a:rPr lang="en-US" sz="2000" dirty="0" smtClean="0"/>
              <a:t>super-wealthy</a:t>
            </a:r>
            <a:r>
              <a:rPr lang="en-US" sz="2000" dirty="0"/>
              <a:t> bourgeoisie</a:t>
            </a:r>
            <a:r>
              <a:rPr lang="en-US" sz="2000" dirty="0" smtClean="0"/>
              <a:t>: </a:t>
            </a:r>
            <a:r>
              <a:rPr lang="en-US" sz="2000" dirty="0"/>
              <a:t>the </a:t>
            </a:r>
            <a:r>
              <a:rPr lang="en-US" sz="2000" i="1" dirty="0"/>
              <a:t>nouveau riche </a:t>
            </a:r>
            <a:endParaRPr lang="en-US" sz="2000" dirty="0"/>
          </a:p>
          <a:p>
            <a:pPr lvl="2"/>
            <a:r>
              <a:rPr lang="en-US" sz="2000" dirty="0" smtClean="0"/>
              <a:t>1890 in US</a:t>
            </a:r>
          </a:p>
          <a:p>
            <a:pPr lvl="3"/>
            <a:r>
              <a:rPr lang="en-US" sz="2000" dirty="0" smtClean="0"/>
              <a:t>Top </a:t>
            </a:r>
            <a:r>
              <a:rPr lang="en-US" sz="2000" dirty="0"/>
              <a:t>12% of </a:t>
            </a:r>
            <a:r>
              <a:rPr lang="en-US" sz="2000" dirty="0" smtClean="0"/>
              <a:t>families owned </a:t>
            </a:r>
            <a:r>
              <a:rPr lang="en-US" sz="2000" dirty="0"/>
              <a:t>86% of wealth. </a:t>
            </a:r>
            <a:endParaRPr lang="en-US" sz="2000" dirty="0" smtClean="0"/>
          </a:p>
          <a:p>
            <a:pPr lvl="3"/>
            <a:r>
              <a:rPr lang="en-US" sz="2000" dirty="0" smtClean="0"/>
              <a:t>Bottom 44</a:t>
            </a:r>
            <a:r>
              <a:rPr lang="en-US" sz="2000" dirty="0"/>
              <a:t>% of families </a:t>
            </a:r>
            <a:r>
              <a:rPr lang="en-US" sz="2000" dirty="0" smtClean="0"/>
              <a:t>owned 1.2% of wealth.</a:t>
            </a:r>
          </a:p>
          <a:p>
            <a:pPr lvl="2"/>
            <a:r>
              <a:rPr lang="en-US" sz="2150" dirty="0" smtClean="0"/>
              <a:t>Today: </a:t>
            </a:r>
            <a:endParaRPr lang="en-US" sz="2150" dirty="0"/>
          </a:p>
          <a:p>
            <a:pPr lvl="3"/>
            <a:r>
              <a:rPr lang="en-US" sz="2000" dirty="0" smtClean="0"/>
              <a:t>In US: Top 1%; 45% (</a:t>
            </a:r>
            <a:r>
              <a:rPr lang="en-US" sz="2000" dirty="0" err="1" smtClean="0"/>
              <a:t>Zakaria</a:t>
            </a:r>
            <a:r>
              <a:rPr lang="en-US" sz="2000" dirty="0" smtClean="0"/>
              <a:t>)</a:t>
            </a:r>
          </a:p>
          <a:p>
            <a:pPr lvl="3" fontAlgn="base"/>
            <a:r>
              <a:rPr lang="en-US" sz="2000" dirty="0" smtClean="0"/>
              <a:t>In World: 85 </a:t>
            </a:r>
            <a:r>
              <a:rPr lang="en-US" sz="2000" dirty="0"/>
              <a:t>people control the same amount of wealth as half the world's </a:t>
            </a:r>
            <a:r>
              <a:rPr lang="en-US" sz="2000" dirty="0" smtClean="0"/>
              <a:t>population. 85 </a:t>
            </a:r>
            <a:r>
              <a:rPr lang="en-US" sz="2000" dirty="0"/>
              <a:t>people compared with 3.5 </a:t>
            </a:r>
            <a:r>
              <a:rPr lang="en-US" sz="2000" dirty="0" smtClean="0"/>
              <a:t>billion. (Oxfam) </a:t>
            </a:r>
          </a:p>
          <a:p>
            <a:pPr marL="342900" lvl="1" indent="0">
              <a:buNone/>
            </a:pPr>
            <a:r>
              <a:rPr lang="en-US" sz="2000" dirty="0" smtClean="0"/>
              <a:t>2. Middle </a:t>
            </a:r>
            <a:r>
              <a:rPr lang="en-US" sz="2000" dirty="0"/>
              <a:t>class </a:t>
            </a:r>
            <a:endParaRPr lang="en-US" sz="2000" dirty="0" smtClean="0"/>
          </a:p>
          <a:p>
            <a:pPr lvl="2"/>
            <a:r>
              <a:rPr lang="en-US" sz="2000" dirty="0"/>
              <a:t>Upper end: lawyers and doctors </a:t>
            </a:r>
          </a:p>
          <a:p>
            <a:pPr lvl="2"/>
            <a:r>
              <a:rPr lang="en-US" sz="2000" dirty="0" smtClean="0"/>
              <a:t>Lower </a:t>
            </a:r>
            <a:r>
              <a:rPr lang="en-US" sz="2000" dirty="0"/>
              <a:t>end: salesmen, some government </a:t>
            </a:r>
            <a:r>
              <a:rPr lang="en-US" sz="2000" dirty="0" smtClean="0"/>
              <a:t>workers, </a:t>
            </a:r>
            <a:r>
              <a:rPr lang="en-US" sz="2000" dirty="0"/>
              <a:t>and teachers </a:t>
            </a:r>
            <a:endParaRPr lang="en-US" sz="2000" dirty="0" smtClean="0"/>
          </a:p>
          <a:p>
            <a:pPr lvl="2"/>
            <a:r>
              <a:rPr lang="en-US" sz="2000" dirty="0" smtClean="0"/>
              <a:t>Mostly </a:t>
            </a:r>
            <a:r>
              <a:rPr lang="en-US" sz="2000" dirty="0"/>
              <a:t>WASP 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96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 </a:t>
            </a:r>
            <a:r>
              <a:rPr lang="en-US" sz="3600" b="1" dirty="0">
                <a:solidFill>
                  <a:srgbClr val="FF0000"/>
                </a:solidFill>
              </a:rPr>
              <a:t>Class</a:t>
            </a:r>
            <a:r>
              <a:rPr lang="en-US" sz="3600" dirty="0"/>
              <a:t> &amp; Gender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/>
              <a:t>3. Working </a:t>
            </a:r>
            <a:r>
              <a:rPr lang="en-US" sz="2700" dirty="0"/>
              <a:t>Class (the proletarian)</a:t>
            </a:r>
          </a:p>
          <a:p>
            <a:pPr lvl="1"/>
            <a:r>
              <a:rPr lang="en-US" sz="2700" dirty="0"/>
              <a:t>S</a:t>
            </a:r>
            <a:r>
              <a:rPr lang="en-US" sz="2700" dirty="0" smtClean="0"/>
              <a:t>killed </a:t>
            </a:r>
            <a:r>
              <a:rPr lang="en-US" sz="2700" dirty="0"/>
              <a:t>northern mechanics at top; miners and </a:t>
            </a:r>
            <a:r>
              <a:rPr lang="en-US" sz="2700" dirty="0" err="1"/>
              <a:t>RxR</a:t>
            </a:r>
            <a:r>
              <a:rPr lang="en-US" sz="2700" dirty="0"/>
              <a:t> workers at bottom</a:t>
            </a:r>
          </a:p>
          <a:p>
            <a:pPr lvl="1"/>
            <a:r>
              <a:rPr lang="en-US" sz="2700" dirty="0"/>
              <a:t>Often Catholic, S/SE </a:t>
            </a:r>
            <a:r>
              <a:rPr lang="en-US" sz="2700" dirty="0" smtClean="0"/>
              <a:t>European immigrants, Blacks </a:t>
            </a:r>
            <a:endParaRPr lang="en-US" sz="2700" dirty="0"/>
          </a:p>
          <a:p>
            <a:pPr lvl="1"/>
            <a:r>
              <a:rPr lang="en-US" sz="2700" dirty="0"/>
              <a:t>25-30% of workforce unemployed for some period every year</a:t>
            </a:r>
          </a:p>
          <a:p>
            <a:pPr lvl="1"/>
            <a:r>
              <a:rPr lang="en-US" sz="2700" dirty="0"/>
              <a:t>In 1900, nearly 20% of children under 15 worked in non-agricultural work. </a:t>
            </a:r>
          </a:p>
          <a:p>
            <a:pPr lvl="1"/>
            <a:r>
              <a:rPr lang="en-US" sz="2700" dirty="0"/>
              <a:t>About 20% of urban women </a:t>
            </a:r>
            <a:r>
              <a:rPr lang="en-US" sz="2700" dirty="0" smtClean="0"/>
              <a:t>worked outside the home…</a:t>
            </a:r>
            <a:endParaRPr lang="en-US" sz="27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56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 Class &amp; </a:t>
            </a:r>
            <a:r>
              <a:rPr lang="en-US" sz="3600" b="1" dirty="0">
                <a:solidFill>
                  <a:srgbClr val="FF0000"/>
                </a:solidFill>
              </a:rPr>
              <a:t>Gender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Middle and upper-class married women </a:t>
            </a:r>
            <a:r>
              <a:rPr lang="en-US" sz="2800" dirty="0" smtClean="0"/>
              <a:t>rarely worked. If they did, social workers and teachers</a:t>
            </a:r>
            <a:endParaRPr lang="en-US" sz="2800" dirty="0"/>
          </a:p>
          <a:p>
            <a:r>
              <a:rPr lang="en-US" sz="2800" dirty="0" smtClean="0"/>
              <a:t>In 1900…</a:t>
            </a:r>
          </a:p>
          <a:p>
            <a:pPr lvl="1"/>
            <a:r>
              <a:rPr lang="en-US" sz="2800" dirty="0"/>
              <a:t>6% of married women worked outside the home </a:t>
            </a:r>
          </a:p>
          <a:p>
            <a:pPr lvl="1"/>
            <a:r>
              <a:rPr lang="en-US" sz="2800" dirty="0" smtClean="0"/>
              <a:t>17% of the labor force was female </a:t>
            </a:r>
          </a:p>
          <a:p>
            <a:pPr lvl="1"/>
            <a:r>
              <a:rPr lang="en-US" sz="2800" dirty="0" smtClean="0"/>
              <a:t>5 </a:t>
            </a:r>
            <a:r>
              <a:rPr lang="en-US" sz="2800" dirty="0"/>
              <a:t>million women worked for wages </a:t>
            </a:r>
          </a:p>
          <a:p>
            <a:pPr lvl="1"/>
            <a:r>
              <a:rPr lang="en-US" sz="2800" dirty="0" smtClean="0"/>
              <a:t>45% of single </a:t>
            </a:r>
            <a:r>
              <a:rPr lang="en-US" sz="2800" dirty="0"/>
              <a:t>women </a:t>
            </a:r>
            <a:r>
              <a:rPr lang="en-US" sz="2800" dirty="0" smtClean="0"/>
              <a:t>worked </a:t>
            </a:r>
          </a:p>
          <a:p>
            <a:pPr lvl="2"/>
            <a:r>
              <a:rPr lang="en-US" sz="2800" dirty="0" smtClean="0"/>
              <a:t>20% </a:t>
            </a:r>
            <a:r>
              <a:rPr lang="en-US" sz="2800" dirty="0"/>
              <a:t>worked </a:t>
            </a:r>
            <a:r>
              <a:rPr lang="en-US" sz="2800" dirty="0" smtClean="0"/>
              <a:t>textiles</a:t>
            </a:r>
            <a:endParaRPr lang="en-US" sz="2800" dirty="0"/>
          </a:p>
          <a:p>
            <a:pPr lvl="2"/>
            <a:r>
              <a:rPr lang="en-US" sz="2800" dirty="0" smtClean="0"/>
              <a:t>40% domestic servants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48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 Class &amp; </a:t>
            </a:r>
            <a:r>
              <a:rPr lang="en-US" sz="3600" b="1" dirty="0">
                <a:solidFill>
                  <a:srgbClr val="FF0000"/>
                </a:solidFill>
              </a:rPr>
              <a:t>Gender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5625"/>
            <a:ext cx="8686800" cy="4351338"/>
          </a:xfrm>
        </p:spPr>
        <p:txBody>
          <a:bodyPr>
            <a:noAutofit/>
          </a:bodyPr>
          <a:lstStyle/>
          <a:p>
            <a:r>
              <a:rPr lang="en-US" sz="2400" dirty="0" smtClean="0"/>
              <a:t>Hierarchy of female workers </a:t>
            </a:r>
            <a:endParaRPr lang="en-US" sz="2400" dirty="0"/>
          </a:p>
          <a:p>
            <a:pPr marL="685800" lvl="1" indent="-342900">
              <a:buFont typeface="+mj-lt"/>
              <a:buAutoNum type="arabicPeriod"/>
            </a:pPr>
            <a:r>
              <a:rPr lang="en-US" sz="2400" dirty="0"/>
              <a:t>Secretaries, store clerks, telephone operators, bookkeepers.</a:t>
            </a:r>
          </a:p>
          <a:p>
            <a:pPr lvl="2"/>
            <a:r>
              <a:rPr lang="en-US" sz="2400" dirty="0"/>
              <a:t>O</a:t>
            </a:r>
            <a:r>
              <a:rPr lang="en-US" sz="2400" dirty="0" smtClean="0"/>
              <a:t>pen </a:t>
            </a:r>
            <a:r>
              <a:rPr lang="en-US" sz="2400" dirty="0"/>
              <a:t>to mainly "American" </a:t>
            </a:r>
            <a:r>
              <a:rPr lang="en-US" sz="2400" dirty="0" smtClean="0"/>
              <a:t>girls (WASPs)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 smtClean="0"/>
              <a:t>Factory </a:t>
            </a:r>
            <a:r>
              <a:rPr lang="en-US" sz="2400" dirty="0"/>
              <a:t>work </a:t>
            </a:r>
          </a:p>
          <a:p>
            <a:pPr lvl="2"/>
            <a:r>
              <a:rPr lang="en-US" sz="2400" dirty="0"/>
              <a:t>F</a:t>
            </a:r>
            <a:r>
              <a:rPr lang="en-US" sz="2400" dirty="0" smtClean="0"/>
              <a:t>arm </a:t>
            </a:r>
            <a:r>
              <a:rPr lang="en-US" sz="2400" dirty="0"/>
              <a:t>girls </a:t>
            </a:r>
            <a:r>
              <a:rPr lang="en-US" sz="2400" dirty="0" smtClean="0"/>
              <a:t>who sometimes returned to farm</a:t>
            </a:r>
          </a:p>
          <a:p>
            <a:pPr lvl="2"/>
            <a:r>
              <a:rPr lang="en-US" sz="2400" dirty="0" smtClean="0"/>
              <a:t>Immigrant girls </a:t>
            </a:r>
          </a:p>
          <a:p>
            <a:pPr lvl="2"/>
            <a:r>
              <a:rPr lang="en-US" sz="2400" dirty="0" smtClean="0"/>
              <a:t>1900 - </a:t>
            </a:r>
            <a:r>
              <a:rPr lang="en-US" sz="2400" dirty="0"/>
              <a:t> International Ladies' Garment Workers' </a:t>
            </a:r>
            <a:r>
              <a:rPr lang="en-US" sz="2400" dirty="0" smtClean="0"/>
              <a:t>Union</a:t>
            </a:r>
          </a:p>
          <a:p>
            <a:pPr lvl="2"/>
            <a:r>
              <a:rPr lang="en-US" sz="2400" dirty="0" smtClean="0"/>
              <a:t>1903 - Women’s </a:t>
            </a:r>
            <a:r>
              <a:rPr lang="en-US" sz="2400" dirty="0"/>
              <a:t>Trade Union League </a:t>
            </a:r>
            <a:endParaRPr lang="en-US" sz="2400" dirty="0" smtClean="0"/>
          </a:p>
          <a:p>
            <a:pPr lvl="3"/>
            <a:r>
              <a:rPr lang="en-US" sz="2250" dirty="0" smtClean="0"/>
              <a:t>Offered </a:t>
            </a:r>
            <a:r>
              <a:rPr lang="en-US" sz="2250" dirty="0"/>
              <a:t>some </a:t>
            </a:r>
            <a:r>
              <a:rPr lang="en-US" sz="2250" dirty="0" smtClean="0"/>
              <a:t>protection </a:t>
            </a:r>
            <a:endParaRPr lang="en-US" sz="2250" dirty="0"/>
          </a:p>
          <a:p>
            <a:pPr marL="685800" lvl="1" indent="-342900">
              <a:buFont typeface="+mj-lt"/>
              <a:buAutoNum type="arabicPeriod"/>
            </a:pPr>
            <a:r>
              <a:rPr lang="en-US" sz="2400" dirty="0"/>
              <a:t>Domestic servants </a:t>
            </a:r>
          </a:p>
          <a:p>
            <a:pPr lvl="2"/>
            <a:r>
              <a:rPr lang="en-US" sz="2400" dirty="0"/>
              <a:t>Usually foreign-born </a:t>
            </a:r>
            <a:r>
              <a:rPr lang="en-US" sz="2400" dirty="0" smtClean="0"/>
              <a:t>(</a:t>
            </a:r>
            <a:r>
              <a:rPr lang="en-US" sz="2400" dirty="0" err="1" smtClean="0"/>
              <a:t>esp</a:t>
            </a:r>
            <a:r>
              <a:rPr lang="en-US" sz="2400" dirty="0" smtClean="0"/>
              <a:t> </a:t>
            </a:r>
            <a:r>
              <a:rPr lang="en-US" sz="2400" dirty="0"/>
              <a:t>Irish) or </a:t>
            </a:r>
            <a:r>
              <a:rPr lang="en-US" sz="2400" dirty="0" smtClean="0"/>
              <a:t>Black </a:t>
            </a:r>
            <a:endParaRPr lang="en-US" sz="2400" dirty="0"/>
          </a:p>
          <a:p>
            <a:pPr lvl="2"/>
            <a:r>
              <a:rPr lang="en-US" sz="2400" dirty="0"/>
              <a:t>Often worked 12+ hours/day, 6 </a:t>
            </a:r>
            <a:r>
              <a:rPr lang="en-US" sz="2400" dirty="0" smtClean="0"/>
              <a:t>days/week </a:t>
            </a:r>
            <a:endParaRPr lang="en-US" sz="2400" dirty="0"/>
          </a:p>
          <a:p>
            <a:pPr lvl="2"/>
            <a:r>
              <a:rPr lang="en-US" sz="2400" dirty="0"/>
              <a:t>No </a:t>
            </a:r>
            <a:r>
              <a:rPr lang="en-US" sz="2400" dirty="0" smtClean="0"/>
              <a:t>protection, no union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4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70" y="409392"/>
            <a:ext cx="808403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 The Reformist Reaction 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905000"/>
            <a:ext cx="2819400" cy="422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625587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Jane Addams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82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580571"/>
            <a:ext cx="8127574" cy="877408"/>
          </a:xfrm>
        </p:spPr>
        <p:txBody>
          <a:bodyPr>
            <a:normAutofit fontScale="90000"/>
          </a:bodyPr>
          <a:lstStyle/>
          <a:p>
            <a:r>
              <a:rPr lang="en-US" dirty="0"/>
              <a:t>Who were the </a:t>
            </a:r>
            <a:r>
              <a:rPr lang="en-US" dirty="0" smtClean="0"/>
              <a:t>reformers and what </a:t>
            </a:r>
            <a:r>
              <a:rPr lang="en-US" dirty="0"/>
              <a:t>did they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7" y="1809085"/>
            <a:ext cx="8261292" cy="4818113"/>
          </a:xfrm>
        </p:spPr>
        <p:txBody>
          <a:bodyPr>
            <a:noAutofit/>
          </a:bodyPr>
          <a:lstStyle/>
          <a:p>
            <a:r>
              <a:rPr lang="en-US" sz="2800" dirty="0"/>
              <a:t>Mostly middle class </a:t>
            </a:r>
            <a:r>
              <a:rPr lang="en-US" sz="2800" dirty="0" smtClean="0"/>
              <a:t>whites, informed and inspired by Muckrakers, concerned with:</a:t>
            </a:r>
            <a:r>
              <a:rPr lang="en-US" sz="2800" dirty="0"/>
              <a:t>	</a:t>
            </a:r>
            <a:endParaRPr lang="en-US" sz="2800" dirty="0" smtClean="0"/>
          </a:p>
          <a:p>
            <a:pPr lvl="2">
              <a:lnSpc>
                <a:spcPct val="100000"/>
              </a:lnSpc>
            </a:pPr>
            <a:r>
              <a:rPr lang="en-US" sz="2800" dirty="0" smtClean="0"/>
              <a:t>Immigration </a:t>
            </a:r>
          </a:p>
          <a:p>
            <a:pPr lvl="2">
              <a:lnSpc>
                <a:spcPct val="100000"/>
              </a:lnSpc>
            </a:pPr>
            <a:r>
              <a:rPr lang="en-US" sz="2800" dirty="0" smtClean="0"/>
              <a:t>Urban squalor </a:t>
            </a:r>
            <a:endParaRPr lang="en-US" sz="2800" dirty="0"/>
          </a:p>
          <a:p>
            <a:pPr lvl="2">
              <a:lnSpc>
                <a:spcPct val="100000"/>
              </a:lnSpc>
            </a:pPr>
            <a:r>
              <a:rPr lang="en-US" sz="2800" dirty="0" smtClean="0"/>
              <a:t>Unchecked </a:t>
            </a:r>
            <a:r>
              <a:rPr lang="en-US" sz="2800" dirty="0"/>
              <a:t>influence of Big Business </a:t>
            </a:r>
          </a:p>
          <a:p>
            <a:pPr lvl="2">
              <a:lnSpc>
                <a:spcPct val="100000"/>
              </a:lnSpc>
            </a:pPr>
            <a:r>
              <a:rPr lang="en-US" sz="2800" dirty="0"/>
              <a:t>Direct democracy</a:t>
            </a:r>
          </a:p>
          <a:p>
            <a:pPr lvl="2">
              <a:lnSpc>
                <a:spcPct val="100000"/>
              </a:lnSpc>
            </a:pPr>
            <a:r>
              <a:rPr lang="en-US" sz="2800" dirty="0"/>
              <a:t>Reformed tax code</a:t>
            </a:r>
          </a:p>
          <a:p>
            <a:pPr lvl="2">
              <a:lnSpc>
                <a:spcPct val="100000"/>
              </a:lnSpc>
            </a:pPr>
            <a:r>
              <a:rPr lang="en-US" sz="2800" dirty="0"/>
              <a:t>Women’s Suffrage</a:t>
            </a:r>
          </a:p>
          <a:p>
            <a:pPr lvl="2">
              <a:lnSpc>
                <a:spcPct val="100000"/>
              </a:lnSpc>
            </a:pPr>
            <a:r>
              <a:rPr lang="en-US" sz="2800" dirty="0" smtClean="0"/>
              <a:t>Labor unrest </a:t>
            </a:r>
          </a:p>
          <a:p>
            <a:pPr lvl="2">
              <a:lnSpc>
                <a:spcPct val="100000"/>
              </a:lnSpc>
            </a:pPr>
            <a:r>
              <a:rPr lang="en-US" sz="2800" dirty="0"/>
              <a:t>Crime and moral corruption</a:t>
            </a:r>
          </a:p>
          <a:p>
            <a:pPr lvl="2">
              <a:lnSpc>
                <a:spcPct val="100000"/>
              </a:lnSpc>
            </a:pPr>
            <a:r>
              <a:rPr lang="en-US" sz="2800" dirty="0" smtClean="0"/>
              <a:t>Child </a:t>
            </a:r>
            <a:r>
              <a:rPr lang="en-US" sz="2800" dirty="0"/>
              <a:t>Labor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63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32" y="418897"/>
            <a:ext cx="7886700" cy="1325563"/>
          </a:xfrm>
        </p:spPr>
        <p:txBody>
          <a:bodyPr/>
          <a:lstStyle/>
          <a:p>
            <a:r>
              <a:rPr lang="en-US" dirty="0" smtClean="0"/>
              <a:t>Reform: Americanization Movement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2971800"/>
            <a:ext cx="3868340" cy="823912"/>
          </a:xfrm>
        </p:spPr>
        <p:txBody>
          <a:bodyPr>
            <a:normAutofit/>
          </a:bodyPr>
          <a:lstStyle/>
          <a:p>
            <a:r>
              <a:rPr lang="en-US" sz="2000" dirty="0"/>
              <a:t>NGOs provided programs to teach skills for citizenship such as:</a:t>
            </a:r>
          </a:p>
          <a:p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3581401"/>
            <a:ext cx="3868340" cy="260826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Language</a:t>
            </a:r>
          </a:p>
          <a:p>
            <a:pPr lvl="1"/>
            <a:r>
              <a:rPr lang="en-US" sz="2000" dirty="0" smtClean="0"/>
              <a:t>Literacy</a:t>
            </a:r>
          </a:p>
          <a:p>
            <a:pPr lvl="1"/>
            <a:r>
              <a:rPr lang="en-US" sz="2000" dirty="0" smtClean="0"/>
              <a:t>American history and government</a:t>
            </a:r>
          </a:p>
          <a:p>
            <a:pPr lvl="1"/>
            <a:r>
              <a:rPr lang="en-US" sz="2000" dirty="0" smtClean="0"/>
              <a:t>Cooking</a:t>
            </a:r>
          </a:p>
          <a:p>
            <a:pPr lvl="1"/>
            <a:r>
              <a:rPr lang="en-US" sz="2000" dirty="0" smtClean="0"/>
              <a:t>Social Etiquette</a:t>
            </a:r>
          </a:p>
          <a:p>
            <a:pPr lvl="1"/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2757489"/>
            <a:ext cx="3887391" cy="823912"/>
          </a:xfrm>
        </p:spPr>
        <p:txBody>
          <a:bodyPr>
            <a:normAutofit/>
          </a:bodyPr>
          <a:lstStyle/>
          <a:p>
            <a:r>
              <a:rPr lang="en-US" sz="2000" dirty="0"/>
              <a:t>Promoted by entities such as</a:t>
            </a:r>
          </a:p>
          <a:p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581401"/>
            <a:ext cx="3887391" cy="2608261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School boards</a:t>
            </a:r>
          </a:p>
          <a:p>
            <a:pPr lvl="1"/>
            <a:r>
              <a:rPr lang="en-US" sz="2000" dirty="0"/>
              <a:t>YMCA / YWCA</a:t>
            </a:r>
          </a:p>
          <a:p>
            <a:pPr lvl="1"/>
            <a:r>
              <a:rPr lang="en-US" sz="2000" dirty="0"/>
              <a:t>Labor unions </a:t>
            </a:r>
          </a:p>
          <a:p>
            <a:pPr lvl="1"/>
            <a:r>
              <a:rPr lang="de-DE" sz="2000" dirty="0"/>
              <a:t>Knights of Columbus</a:t>
            </a:r>
          </a:p>
          <a:p>
            <a:pPr lvl="1"/>
            <a:r>
              <a:rPr lang="de-DE" sz="2000" dirty="0"/>
              <a:t>National Chamber of Commerce</a:t>
            </a:r>
          </a:p>
          <a:p>
            <a:pPr lvl="1"/>
            <a:r>
              <a:rPr lang="de-DE" sz="2000" dirty="0"/>
              <a:t>Ford Motor Company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78258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Many groups resisted assimilation and were comfortable in their ethnic communities </a:t>
            </a:r>
            <a:r>
              <a:rPr lang="en-US" sz="2000" dirty="0" smtClean="0"/>
              <a:t>. So local </a:t>
            </a:r>
            <a:r>
              <a:rPr lang="en-US" sz="2000" i="1" dirty="0"/>
              <a:t>ad hoc </a:t>
            </a:r>
            <a:r>
              <a:rPr lang="en-US" sz="2000" dirty="0" smtClean="0"/>
              <a:t>movements formed  </a:t>
            </a:r>
            <a:r>
              <a:rPr lang="en-US" sz="2000" dirty="0"/>
              <a:t>to assimilate </a:t>
            </a:r>
            <a:r>
              <a:rPr lang="en-US" sz="2000" dirty="0" smtClean="0"/>
              <a:t>them.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49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Social </a:t>
            </a:r>
            <a:r>
              <a:rPr lang="en-US" dirty="0" smtClean="0"/>
              <a:t>Gospel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830283"/>
            <a:ext cx="7691719" cy="45719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Social Crusaders to improve the Shame of Cities </a:t>
            </a:r>
          </a:p>
          <a:p>
            <a:r>
              <a:rPr lang="en-US" sz="2800" dirty="0" smtClean="0"/>
              <a:t>Churches stepped in where government failed</a:t>
            </a:r>
          </a:p>
          <a:p>
            <a:r>
              <a:rPr lang="en-US" sz="2800" dirty="0" smtClean="0"/>
              <a:t>In addition to preparing for the afterlife, Christianity should improve life on Earth</a:t>
            </a:r>
          </a:p>
          <a:p>
            <a:r>
              <a:rPr lang="en-US" sz="2800" dirty="0" smtClean="0"/>
              <a:t>Motivations: </a:t>
            </a:r>
          </a:p>
          <a:p>
            <a:pPr lvl="1"/>
            <a:r>
              <a:rPr lang="en-US" sz="2800" dirty="0" smtClean="0"/>
              <a:t>Fear of violent working class Revolution </a:t>
            </a:r>
          </a:p>
          <a:p>
            <a:pPr lvl="1"/>
            <a:r>
              <a:rPr lang="en-US" sz="2800" dirty="0" smtClean="0"/>
              <a:t>Human decency. Christian Ethics. Service. </a:t>
            </a:r>
          </a:p>
          <a:p>
            <a:pPr lvl="1"/>
            <a:r>
              <a:rPr lang="en-US" sz="2800" dirty="0" smtClean="0"/>
              <a:t>Spread the Gospel </a:t>
            </a:r>
          </a:p>
        </p:txBody>
      </p:sp>
    </p:spTree>
    <p:extLst>
      <p:ext uri="{BB962C8B-B14F-4D97-AF65-F5344CB8AC3E}">
        <p14:creationId xmlns:p14="http://schemas.microsoft.com/office/powerpoint/2010/main" val="37546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Opalescent, gleaming, ornate, capitalist </a:t>
            </a:r>
            <a:r>
              <a:rPr lang="en-US" dirty="0" smtClean="0"/>
              <a:t>excess…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Built on the backs of the exploited and oppressed working class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70332"/>
            <a:ext cx="4357474" cy="2832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8944" y="6037697"/>
            <a:ext cx="321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in 1892 by </a:t>
            </a:r>
            <a:r>
              <a:rPr lang="en-US" dirty="0" smtClean="0"/>
              <a:t>for </a:t>
            </a:r>
            <a:r>
              <a:rPr lang="en-US" dirty="0"/>
              <a:t>William K. </a:t>
            </a:r>
            <a:r>
              <a:rPr lang="en-US" dirty="0" smtClean="0"/>
              <a:t>Vanderbilt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49663" y="2505075"/>
            <a:ext cx="2646762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</a:t>
            </a:r>
            <a:r>
              <a:rPr lang="en-US" dirty="0" smtClean="0"/>
              <a:t>Social </a:t>
            </a:r>
            <a:r>
              <a:rPr lang="en-US" dirty="0"/>
              <a:t>Gospel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Insisted that </a:t>
            </a:r>
            <a:r>
              <a:rPr lang="en-US" sz="2800" dirty="0" smtClean="0"/>
              <a:t>churches tackle </a:t>
            </a:r>
            <a:r>
              <a:rPr lang="en-US" sz="2800" dirty="0"/>
              <a:t>burning social </a:t>
            </a:r>
            <a:r>
              <a:rPr lang="en-US" sz="2800" dirty="0" smtClean="0"/>
              <a:t>issues: poverty</a:t>
            </a:r>
            <a:r>
              <a:rPr lang="en-US" sz="2800" dirty="0"/>
              <a:t>, alcoholism, crime, racial tensions, slums, bad hygiene, child labor, inadequate labor unions, poor schools, and the danger of war.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Salvation </a:t>
            </a:r>
            <a:r>
              <a:rPr lang="en-US" sz="2800" dirty="0">
                <a:solidFill>
                  <a:srgbClr val="FF0000"/>
                </a:solidFill>
              </a:rPr>
              <a:t>Army</a:t>
            </a:r>
            <a:r>
              <a:rPr lang="en-US" sz="2800" dirty="0"/>
              <a:t>: </a:t>
            </a:r>
            <a:r>
              <a:rPr lang="en-US" sz="2800" dirty="0" smtClean="0"/>
              <a:t>uplift and Save the poor. Soup kitchens, clothing donations, etc.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YMCA</a:t>
            </a:r>
          </a:p>
          <a:p>
            <a:r>
              <a:rPr lang="en-US" sz="2800" dirty="0" smtClean="0"/>
              <a:t>Dwight </a:t>
            </a:r>
            <a:r>
              <a:rPr lang="en-US" sz="2800" dirty="0"/>
              <a:t>Lyman Moody, Moody Bible Institute, 1889</a:t>
            </a:r>
          </a:p>
          <a:p>
            <a:r>
              <a:rPr lang="en-US" sz="2800" dirty="0" smtClean="0"/>
              <a:t>Associated with </a:t>
            </a:r>
            <a:r>
              <a:rPr lang="en-US" sz="2800" dirty="0"/>
              <a:t>the liberal wing of the Progressive Movement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61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Settlement </a:t>
            </a:r>
            <a:r>
              <a:rPr lang="en-US" dirty="0" smtClean="0"/>
              <a:t>House Movement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England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/>
              <a:t>s </a:t>
            </a:r>
            <a:r>
              <a:rPr lang="en-US" sz="2400" dirty="0"/>
              <a:t>Toynbee </a:t>
            </a:r>
            <a:r>
              <a:rPr lang="en-US" sz="2400" dirty="0" smtClean="0"/>
              <a:t>Hall, 1884. </a:t>
            </a:r>
          </a:p>
          <a:p>
            <a:r>
              <a:rPr lang="en-US" sz="2400" dirty="0" smtClean="0"/>
              <a:t>New York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/>
              <a:t>s </a:t>
            </a:r>
            <a:r>
              <a:rPr lang="en-US" sz="2400" dirty="0"/>
              <a:t>Stanton </a:t>
            </a:r>
            <a:r>
              <a:rPr lang="en-US" sz="2400" dirty="0" smtClean="0"/>
              <a:t>Hall, </a:t>
            </a:r>
            <a:r>
              <a:rPr lang="en-US" sz="2400" dirty="0"/>
              <a:t>1886</a:t>
            </a:r>
          </a:p>
          <a:p>
            <a:r>
              <a:rPr lang="en-US" sz="2400" dirty="0" smtClean="0"/>
              <a:t>Primarily white, educated, well-to-do </a:t>
            </a:r>
            <a:r>
              <a:rPr lang="en-US" sz="2400" dirty="0"/>
              <a:t>N</a:t>
            </a:r>
            <a:r>
              <a:rPr lang="en-US" sz="2400" dirty="0" smtClean="0"/>
              <a:t>ortheastern and Midwestern women </a:t>
            </a:r>
          </a:p>
          <a:p>
            <a:pPr lvl="1"/>
            <a:r>
              <a:rPr lang="en-US" sz="2400" dirty="0" smtClean="0"/>
              <a:t>Teaching or volunteerism were almost the only permissible occupations for young well-to-do women</a:t>
            </a:r>
          </a:p>
          <a:p>
            <a:pPr lvl="1"/>
            <a:r>
              <a:rPr lang="en-US" sz="2400" dirty="0" smtClean="0"/>
              <a:t>Settlement </a:t>
            </a:r>
            <a:r>
              <a:rPr lang="en-US" sz="2400" dirty="0"/>
              <a:t>houses became centers of women’s activism and social reform. </a:t>
            </a:r>
            <a:r>
              <a:rPr lang="en-US" sz="2400" dirty="0" smtClean="0"/>
              <a:t>Politicization of women, roots of second Suffrage Movement.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Jane Addams’ Hull House </a:t>
            </a:r>
            <a:r>
              <a:rPr lang="en-US" sz="2400" dirty="0" smtClean="0"/>
              <a:t>in Chicago, 1889…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7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Settlement </a:t>
            </a:r>
            <a:r>
              <a:rPr lang="en-US" dirty="0" smtClean="0"/>
              <a:t>House Movement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Jane Addams (1860-1935) ("St. Jane")  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elieved living among the poor would give meaning to lives of young, educated, humane women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Hull House </a:t>
            </a:r>
            <a:r>
              <a:rPr lang="en-US" sz="2000" dirty="0" smtClean="0"/>
              <a:t>in Chicago (with Ellen Gates Starr) </a:t>
            </a:r>
          </a:p>
          <a:p>
            <a:pPr lvl="1"/>
            <a:r>
              <a:rPr lang="en-US" sz="2000" dirty="0" smtClean="0"/>
              <a:t>Taught immigrants English, nutrition, health and child care. Also discussed current events. </a:t>
            </a:r>
          </a:p>
          <a:p>
            <a:r>
              <a:rPr lang="en-US" sz="2000" dirty="0" smtClean="0"/>
              <a:t>1892</a:t>
            </a:r>
            <a:r>
              <a:rPr lang="en-US" sz="2000" dirty="0"/>
              <a:t>, </a:t>
            </a:r>
            <a:r>
              <a:rPr lang="en-US" sz="2000" dirty="0" smtClean="0"/>
              <a:t>Addams </a:t>
            </a:r>
            <a:r>
              <a:rPr lang="en-US" sz="2000" dirty="0"/>
              <a:t>published her thoughts on </a:t>
            </a:r>
            <a:r>
              <a:rPr lang="en-US" sz="2000" dirty="0" smtClean="0"/>
              <a:t>"</a:t>
            </a:r>
            <a:r>
              <a:rPr lang="en-US" sz="2000" dirty="0"/>
              <a:t>the three R's" of the settlement house movement: </a:t>
            </a:r>
            <a:r>
              <a:rPr lang="en-US" sz="2000" b="1" dirty="0">
                <a:solidFill>
                  <a:srgbClr val="FF0000"/>
                </a:solidFill>
              </a:rPr>
              <a:t>residence, research, and reform</a:t>
            </a:r>
            <a:r>
              <a:rPr lang="en-US" sz="2000" dirty="0"/>
              <a:t>. </a:t>
            </a:r>
            <a:endParaRPr lang="en-US" sz="2000" dirty="0" smtClean="0"/>
          </a:p>
          <a:p>
            <a:pPr lvl="1"/>
            <a:r>
              <a:rPr lang="en-US" sz="2000" dirty="0" smtClean="0"/>
              <a:t>These </a:t>
            </a:r>
            <a:r>
              <a:rPr lang="en-US" sz="2000" dirty="0"/>
              <a:t>involved </a:t>
            </a:r>
            <a:r>
              <a:rPr lang="en-US" sz="2000" dirty="0" smtClean="0"/>
              <a:t>“close </a:t>
            </a:r>
            <a:r>
              <a:rPr lang="en-US" sz="2000" dirty="0"/>
              <a:t>cooperation with the neighborhood people, scientific study of the causes of poverty and dependence, communication of [these] facts to the public, and persistent pressure for [legislative and social] reform..."</a:t>
            </a:r>
          </a:p>
        </p:txBody>
      </p:sp>
    </p:spTree>
    <p:extLst>
      <p:ext uri="{BB962C8B-B14F-4D97-AF65-F5344CB8AC3E}">
        <p14:creationId xmlns:p14="http://schemas.microsoft.com/office/powerpoint/2010/main" val="37831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126"/>
            <a:ext cx="8362950" cy="1325563"/>
          </a:xfrm>
        </p:spPr>
        <p:txBody>
          <a:bodyPr/>
          <a:lstStyle/>
          <a:p>
            <a:r>
              <a:rPr lang="en-US" dirty="0" smtClean="0"/>
              <a:t>Hull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7979"/>
            <a:ext cx="3810000" cy="4906308"/>
          </a:xfrm>
        </p:spPr>
        <p:txBody>
          <a:bodyPr>
            <a:normAutofit/>
          </a:bodyPr>
          <a:lstStyle/>
          <a:p>
            <a:r>
              <a:rPr lang="en-US" dirty="0" smtClean="0"/>
              <a:t>Daycare and </a:t>
            </a:r>
            <a:r>
              <a:rPr lang="en-US" dirty="0"/>
              <a:t>1</a:t>
            </a:r>
            <a:r>
              <a:rPr lang="en-US" dirty="0" smtClean="0"/>
              <a:t> kids meal a day</a:t>
            </a:r>
          </a:p>
          <a:p>
            <a:r>
              <a:rPr lang="en-US" dirty="0" smtClean="0"/>
              <a:t>Free Kindergarten</a:t>
            </a:r>
          </a:p>
          <a:p>
            <a:r>
              <a:rPr lang="en-US" dirty="0"/>
              <a:t>B</a:t>
            </a:r>
            <a:r>
              <a:rPr lang="en-US" dirty="0" smtClean="0"/>
              <a:t>oy’s club </a:t>
            </a:r>
          </a:p>
          <a:p>
            <a:r>
              <a:rPr lang="en-US" dirty="0" smtClean="0"/>
              <a:t>Coffee shop for adult men</a:t>
            </a:r>
          </a:p>
          <a:p>
            <a:r>
              <a:rPr lang="en-US" dirty="0" smtClean="0"/>
              <a:t>Established </a:t>
            </a:r>
            <a:r>
              <a:rPr lang="en-US" dirty="0"/>
              <a:t>the city's first public playground and </a:t>
            </a:r>
            <a:r>
              <a:rPr lang="en-US" dirty="0" smtClean="0"/>
              <a:t>bathhouse</a:t>
            </a:r>
          </a:p>
          <a:p>
            <a:r>
              <a:rPr lang="en-US" dirty="0" smtClean="0"/>
              <a:t>Extensive </a:t>
            </a:r>
            <a:r>
              <a:rPr lang="en-US" dirty="0"/>
              <a:t>social, educational, and artistic </a:t>
            </a:r>
            <a:r>
              <a:rPr lang="en-US" dirty="0" smtClean="0"/>
              <a:t>programs</a:t>
            </a:r>
          </a:p>
          <a:p>
            <a:r>
              <a:rPr lang="en-US" dirty="0" smtClean="0"/>
              <a:t>Medical clinic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549" y="3835539"/>
            <a:ext cx="5089505" cy="252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64" y="365126"/>
            <a:ext cx="4119563" cy="27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Jane, Beyond Hull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1893</a:t>
            </a:r>
            <a:r>
              <a:rPr lang="en-US" sz="2800" dirty="0"/>
              <a:t>, Illinois </a:t>
            </a:r>
            <a:r>
              <a:rPr lang="en-US" sz="2800" dirty="0" smtClean="0"/>
              <a:t>banned </a:t>
            </a:r>
            <a:r>
              <a:rPr lang="en-US" sz="2800" dirty="0"/>
              <a:t>the exploitation of minors in the workplace.</a:t>
            </a:r>
            <a:endParaRPr lang="en-US" sz="2800" dirty="0" smtClean="0"/>
          </a:p>
          <a:p>
            <a:r>
              <a:rPr lang="en-US" sz="2800" dirty="0" smtClean="0"/>
              <a:t>Addams</a:t>
            </a:r>
            <a:r>
              <a:rPr lang="en-US" sz="2800" dirty="0"/>
              <a:t>' efforts, the Juvenile Court of Chicago </a:t>
            </a:r>
            <a:r>
              <a:rPr lang="en-US" sz="2800" dirty="0" smtClean="0"/>
              <a:t>est. </a:t>
            </a:r>
          </a:p>
          <a:p>
            <a:r>
              <a:rPr lang="en-US" sz="2800" dirty="0"/>
              <a:t>During </a:t>
            </a:r>
            <a:r>
              <a:rPr lang="en-US" sz="2800" dirty="0" smtClean="0"/>
              <a:t>WWI (1914-18</a:t>
            </a:r>
            <a:r>
              <a:rPr lang="en-US" sz="2800" dirty="0"/>
              <a:t>) she organized the Women's International League for Peace and Freedom, which worked to end </a:t>
            </a:r>
            <a:r>
              <a:rPr lang="en-US" sz="2800" dirty="0" smtClean="0"/>
              <a:t>WWI</a:t>
            </a:r>
          </a:p>
          <a:p>
            <a:pPr lvl="1"/>
            <a:r>
              <a:rPr lang="en-US" sz="2800" dirty="0"/>
              <a:t>1931 Nobel Peace </a:t>
            </a:r>
            <a:r>
              <a:rPr lang="en-US" sz="2800" dirty="0" smtClean="0"/>
              <a:t>Prize for </a:t>
            </a:r>
            <a:r>
              <a:rPr lang="en-US" sz="2800" dirty="0"/>
              <a:t>her work with </a:t>
            </a:r>
            <a:r>
              <a:rPr lang="en-US" sz="2800" dirty="0" smtClean="0"/>
              <a:t>WILPF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69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Reform? Or Revolution. Creeping Socialism…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collective has deep roots in American history </a:t>
            </a:r>
          </a:p>
          <a:p>
            <a:r>
              <a:rPr lang="en-US" sz="2000" dirty="0" smtClean="0"/>
              <a:t>America is abound with utopian experiments </a:t>
            </a:r>
            <a:r>
              <a:rPr lang="en-US" sz="2000" dirty="0"/>
              <a:t>(City on a Hill) </a:t>
            </a:r>
            <a:endParaRPr lang="en-US" sz="2000" dirty="0" smtClean="0"/>
          </a:p>
          <a:p>
            <a:pPr lvl="1"/>
            <a:r>
              <a:rPr lang="en-US" sz="2000" dirty="0" smtClean="0"/>
              <a:t>Brook </a:t>
            </a:r>
            <a:r>
              <a:rPr lang="en-US" sz="2000" dirty="0"/>
              <a:t>Farm</a:t>
            </a:r>
            <a:r>
              <a:rPr lang="en-US" sz="2000" dirty="0" smtClean="0"/>
              <a:t>,</a:t>
            </a:r>
            <a:r>
              <a:rPr lang="en-US" sz="2000" dirty="0"/>
              <a:t> New Harmony, </a:t>
            </a:r>
            <a:r>
              <a:rPr lang="en-US" sz="2000" dirty="0" smtClean="0"/>
              <a:t>Shakers,</a:t>
            </a:r>
            <a:r>
              <a:rPr lang="en-US" sz="2000" dirty="0"/>
              <a:t> </a:t>
            </a:r>
            <a:r>
              <a:rPr lang="en-US" sz="2000" dirty="0" smtClean="0"/>
              <a:t>Oneida…</a:t>
            </a:r>
          </a:p>
          <a:p>
            <a:r>
              <a:rPr lang="en-US" sz="2000" dirty="0" smtClean="0"/>
              <a:t>German, Italian, and Jewish immigrants…</a:t>
            </a:r>
          </a:p>
          <a:p>
            <a:r>
              <a:rPr lang="en-US" sz="2000" dirty="0" smtClean="0"/>
              <a:t>Unions &amp; Socialism / Social Democracy </a:t>
            </a:r>
          </a:p>
          <a:p>
            <a:pPr lvl="1"/>
            <a:r>
              <a:rPr lang="en-US" sz="2000" dirty="0" smtClean="0"/>
              <a:t>1866 - National Labor </a:t>
            </a:r>
            <a:r>
              <a:rPr lang="en-US" sz="2000" dirty="0"/>
              <a:t>Union </a:t>
            </a:r>
            <a:r>
              <a:rPr lang="en-US" sz="2000" dirty="0" smtClean="0"/>
              <a:t>(William </a:t>
            </a:r>
            <a:r>
              <a:rPr lang="en-US" sz="2000" dirty="0"/>
              <a:t>H. </a:t>
            </a:r>
            <a:r>
              <a:rPr lang="en-US" sz="2000" dirty="0" err="1" smtClean="0"/>
              <a:t>Sylvis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1876 - Workingmen's Party/Socialist Labor Party (Terence Powderly)</a:t>
            </a:r>
          </a:p>
          <a:p>
            <a:pPr lvl="1"/>
            <a:r>
              <a:rPr lang="en-US" sz="2000" dirty="0" smtClean="0"/>
              <a:t>1886 - American </a:t>
            </a:r>
            <a:r>
              <a:rPr lang="en-US" sz="2000" dirty="0"/>
              <a:t>Federation of Labor </a:t>
            </a:r>
            <a:r>
              <a:rPr lang="en-US" sz="2000" dirty="0" smtClean="0"/>
              <a:t>(Samuel Gompers)</a:t>
            </a:r>
          </a:p>
          <a:p>
            <a:pPr lvl="2"/>
            <a:r>
              <a:rPr lang="en-US" sz="2000" dirty="0" smtClean="0"/>
              <a:t>4 mil. members!</a:t>
            </a:r>
          </a:p>
          <a:p>
            <a:pPr lvl="2"/>
            <a:r>
              <a:rPr lang="en-US" sz="2000" dirty="0" smtClean="0"/>
              <a:t>1886 - Haymarket &amp; International Workers’ Day (May Day)</a:t>
            </a:r>
          </a:p>
          <a:p>
            <a:pPr lvl="1"/>
            <a:r>
              <a:rPr lang="en-US" sz="2000" dirty="0" smtClean="0"/>
              <a:t>1893 – American Railway Union (</a:t>
            </a:r>
            <a:r>
              <a:rPr lang="en-US" sz="2000" dirty="0" smtClean="0">
                <a:solidFill>
                  <a:srgbClr val="FF0000"/>
                </a:solidFill>
              </a:rPr>
              <a:t>Eugene Debs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1905 – International Workers of the World / “Wobblies” (Big Bill Haywood, Mother Jones, Eugene Debs)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516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Reform? Or Revolution. Creeping Socialism…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1901 - Socialist Party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Florence Kelley</a:t>
            </a:r>
            <a:r>
              <a:rPr lang="en-US" sz="2400" dirty="0"/>
              <a:t> - fought against sweatshops and for the minimum </a:t>
            </a:r>
            <a:r>
              <a:rPr lang="en-US" sz="2400" dirty="0" smtClean="0"/>
              <a:t>wage,</a:t>
            </a:r>
            <a:r>
              <a:rPr lang="en-US" sz="2400" dirty="0"/>
              <a:t> eight-hour workdays</a:t>
            </a:r>
            <a:r>
              <a:rPr lang="en-US" sz="2400" dirty="0" smtClean="0"/>
              <a:t>, </a:t>
            </a:r>
            <a:r>
              <a:rPr lang="en-US" sz="2400" dirty="0"/>
              <a:t>children's rights</a:t>
            </a:r>
          </a:p>
          <a:p>
            <a:pPr lvl="1"/>
            <a:r>
              <a:rPr lang="en-US" sz="2400" dirty="0"/>
              <a:t>Various socialist mayors, </a:t>
            </a:r>
            <a:r>
              <a:rPr lang="en-US" sz="2400" dirty="0" smtClean="0"/>
              <a:t>congressmen</a:t>
            </a:r>
            <a:r>
              <a:rPr lang="en-US" sz="2400" dirty="0"/>
              <a:t>, etc.</a:t>
            </a:r>
          </a:p>
          <a:p>
            <a:pPr lvl="1"/>
            <a:r>
              <a:rPr lang="en-US" sz="2400" dirty="0"/>
              <a:t>1920, Socialist Party presidential candidate Eugene </a:t>
            </a:r>
            <a:r>
              <a:rPr lang="en-US" sz="2400" dirty="0" smtClean="0"/>
              <a:t>V. </a:t>
            </a:r>
            <a:r>
              <a:rPr lang="en-US" sz="2400" dirty="0"/>
              <a:t>Debs won nearly 1m votes…from prison </a:t>
            </a:r>
          </a:p>
          <a:p>
            <a:r>
              <a:rPr lang="en-US" sz="2400" dirty="0" smtClean="0"/>
              <a:t>Progressive Reform Era (1900-1920) curtailed the Socialist impulse</a:t>
            </a:r>
          </a:p>
          <a:p>
            <a:r>
              <a:rPr lang="en-US" sz="2400" dirty="0" smtClean="0"/>
              <a:t>Two </a:t>
            </a:r>
            <a:r>
              <a:rPr lang="en-US" sz="2400" dirty="0"/>
              <a:t>Red Scares coming right up…</a:t>
            </a:r>
          </a:p>
        </p:txBody>
      </p:sp>
    </p:spTree>
    <p:extLst>
      <p:ext uri="{BB962C8B-B14F-4D97-AF65-F5344CB8AC3E}">
        <p14:creationId xmlns:p14="http://schemas.microsoft.com/office/powerpoint/2010/main" val="17556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377" y="609600"/>
            <a:ext cx="7691719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Politics of the Gilded Age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9"/>
          <a:stretch/>
        </p:blipFill>
        <p:spPr>
          <a:xfrm>
            <a:off x="1447800" y="1782170"/>
            <a:ext cx="6669602" cy="4279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6248400"/>
            <a:ext cx="64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What a Funny Little Government</a:t>
            </a:r>
            <a:r>
              <a:rPr lang="en-US" dirty="0"/>
              <a:t>, 1900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2027019"/>
            <a:ext cx="7691719" cy="4571999"/>
          </a:xfrm>
        </p:spPr>
        <p:txBody>
          <a:bodyPr>
            <a:normAutofit/>
          </a:bodyPr>
          <a:lstStyle/>
          <a:p>
            <a:r>
              <a:rPr lang="en-US" sz="2800" dirty="0">
                <a:ea typeface="ＭＳ Ｐゴシック" charset="0"/>
              </a:rPr>
              <a:t>During </a:t>
            </a:r>
            <a:r>
              <a:rPr lang="de-DE" sz="2800" dirty="0" smtClean="0">
                <a:ea typeface="ＭＳ Ｐゴシック" charset="0"/>
              </a:rPr>
              <a:t>Gilded Age</a:t>
            </a:r>
            <a:r>
              <a:rPr lang="en-US" sz="2800" dirty="0" smtClean="0">
                <a:ea typeface="ＭＳ Ｐゴシック" charset="0"/>
              </a:rPr>
              <a:t>, </a:t>
            </a:r>
            <a:r>
              <a:rPr lang="en-US" sz="2800" dirty="0">
                <a:ea typeface="ＭＳ Ｐゴシック" charset="0"/>
              </a:rPr>
              <a:t>many cities run by </a:t>
            </a:r>
            <a:r>
              <a:rPr lang="en-US" sz="2800" dirty="0" smtClean="0">
                <a:ea typeface="ＭＳ Ｐゴシック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ea typeface="ＭＳ Ｐゴシック" charset="0"/>
              </a:rPr>
              <a:t>olitical machines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</a:rPr>
              <a:t>.</a:t>
            </a:r>
            <a:endParaRPr lang="en-US" sz="2800" dirty="0">
              <a:solidFill>
                <a:srgbClr val="FF0000"/>
              </a:solidFill>
              <a:ea typeface="ＭＳ Ｐゴシック" charset="0"/>
            </a:endParaRPr>
          </a:p>
          <a:p>
            <a:pPr lvl="1"/>
            <a:r>
              <a:rPr lang="en-US" sz="2800" dirty="0" smtClean="0">
                <a:ea typeface="ＭＳ Ｐゴシック" charset="0"/>
              </a:rPr>
              <a:t>Controlled by </a:t>
            </a:r>
            <a:r>
              <a:rPr lang="en-US" sz="2800" dirty="0">
                <a:ea typeface="ＭＳ Ｐゴシック" charset="0"/>
              </a:rPr>
              <a:t>a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city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charset="0"/>
              </a:rPr>
              <a:t>boss</a:t>
            </a:r>
            <a:r>
              <a:rPr lang="en-US" sz="2800" dirty="0" smtClean="0">
                <a:ea typeface="ＭＳ Ｐゴシック" charset="0"/>
              </a:rPr>
              <a:t> and his party </a:t>
            </a:r>
            <a:endParaRPr lang="en-US" sz="2800" dirty="0">
              <a:ea typeface="ＭＳ Ｐゴシック" charset="0"/>
            </a:endParaRPr>
          </a:p>
          <a:p>
            <a:pPr lvl="1"/>
            <a:r>
              <a:rPr lang="en-US" sz="2800" dirty="0">
                <a:ea typeface="ＭＳ Ｐゴシック" charset="0"/>
              </a:rPr>
              <a:t>Where </a:t>
            </a:r>
            <a:r>
              <a:rPr lang="en-US" sz="2800" dirty="0" err="1">
                <a:ea typeface="ＭＳ Ｐゴシック" charset="0"/>
              </a:rPr>
              <a:t>Americanizers</a:t>
            </a:r>
            <a:r>
              <a:rPr lang="en-US" sz="2800" dirty="0">
                <a:ea typeface="ＭＳ Ｐゴシック" charset="0"/>
              </a:rPr>
              <a:t>, Nativists, the APA, The Salvation Army, and Reformers </a:t>
            </a:r>
            <a:r>
              <a:rPr lang="en-US" sz="2800" dirty="0" smtClean="0">
                <a:ea typeface="ＭＳ Ｐゴシック" charset="0"/>
              </a:rPr>
              <a:t>failed…</a:t>
            </a:r>
            <a:endParaRPr lang="en-US" sz="2800" dirty="0">
              <a:ea typeface="ＭＳ Ｐゴシック" charset="0"/>
            </a:endParaRPr>
          </a:p>
          <a:p>
            <a:pPr lvl="1"/>
            <a:r>
              <a:rPr lang="en-US" sz="2800" dirty="0" smtClean="0">
                <a:ea typeface="ＭＳ Ｐゴシック" charset="0"/>
              </a:rPr>
              <a:t>Machines offered </a:t>
            </a:r>
            <a:r>
              <a:rPr lang="en-US" sz="2800" dirty="0">
                <a:ea typeface="ＭＳ Ｐゴシック" charset="0"/>
              </a:rPr>
              <a:t>services to voters </a:t>
            </a:r>
            <a:r>
              <a:rPr lang="en-US" sz="2800" dirty="0" smtClean="0">
                <a:ea typeface="ＭＳ Ｐゴシック" charset="0"/>
              </a:rPr>
              <a:t>and </a:t>
            </a:r>
            <a:r>
              <a:rPr lang="en-US" sz="2800" dirty="0">
                <a:ea typeface="ＭＳ Ｐゴシック" charset="0"/>
              </a:rPr>
              <a:t>businesses in exchange for political or financial </a:t>
            </a:r>
            <a:r>
              <a:rPr lang="en-US" sz="2800" dirty="0" smtClean="0">
                <a:ea typeface="ＭＳ Ｐゴシック" charset="0"/>
              </a:rPr>
              <a:t>support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036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 Organization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915" y="1524000"/>
            <a:ext cx="5548169" cy="4460729"/>
          </a:xfrm>
        </p:spPr>
      </p:pic>
    </p:spTree>
    <p:extLst>
      <p:ext uri="{BB962C8B-B14F-4D97-AF65-F5344CB8AC3E}">
        <p14:creationId xmlns:p14="http://schemas.microsoft.com/office/powerpoint/2010/main" val="13738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271509"/>
            <a:ext cx="7691719" cy="1143000"/>
          </a:xfrm>
        </p:spPr>
        <p:txBody>
          <a:bodyPr/>
          <a:lstStyle/>
          <a:p>
            <a:r>
              <a:rPr lang="en-US" dirty="0"/>
              <a:t>The Gilded Age </a:t>
            </a:r>
            <a:r>
              <a:rPr lang="en-US" dirty="0" smtClean="0"/>
              <a:t>Trifecta </a:t>
            </a:r>
            <a:endParaRPr lang="en-US" dirty="0"/>
          </a:p>
        </p:txBody>
      </p:sp>
      <p:sp>
        <p:nvSpPr>
          <p:cNvPr id="4" name="AutoShape 5"/>
          <p:cNvSpPr>
            <a:spLocks noGrp="1" noChangeArrowheads="1"/>
          </p:cNvSpPr>
          <p:nvPr>
            <p:ph idx="1"/>
          </p:nvPr>
        </p:nvSpPr>
        <p:spPr bwMode="auto">
          <a:xfrm>
            <a:off x="726142" y="1758998"/>
            <a:ext cx="7075288" cy="4264432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390900" y="1332347"/>
            <a:ext cx="23622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kern="1200" dirty="0"/>
              <a:t>URBANIZATION</a:t>
            </a:r>
            <a:endParaRPr lang="en-US" sz="1400" kern="12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1628" y="6158752"/>
            <a:ext cx="3065041" cy="44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kern="1200" dirty="0" smtClean="0"/>
              <a:t>INDUSTRIALIZATION</a:t>
            </a:r>
            <a:endParaRPr lang="en-US" sz="1400" kern="12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204052" y="6203593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kern="1200" dirty="0"/>
              <a:t>IMMIGRATION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8797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Machines: Bosses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847679"/>
            <a:ext cx="7691719" cy="52712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Ran local business and </a:t>
            </a:r>
            <a:r>
              <a:rPr lang="en-US" sz="3200" dirty="0" smtClean="0"/>
              <a:t>politics</a:t>
            </a:r>
          </a:p>
          <a:p>
            <a:pPr>
              <a:lnSpc>
                <a:spcPct val="90000"/>
              </a:lnSpc>
            </a:pPr>
            <a:r>
              <a:rPr lang="en-US" sz="3200" dirty="0" smtClean="0"/>
              <a:t>Controlled access to municipal jobs and business licenses</a:t>
            </a:r>
          </a:p>
          <a:p>
            <a:pPr>
              <a:lnSpc>
                <a:spcPct val="90000"/>
              </a:lnSpc>
            </a:pPr>
            <a:r>
              <a:rPr lang="en-US" sz="3200" dirty="0" smtClean="0"/>
              <a:t>Influenced the courts  </a:t>
            </a:r>
          </a:p>
          <a:p>
            <a:r>
              <a:rPr lang="en-US" sz="3200" dirty="0" smtClean="0"/>
              <a:t>Gained </a:t>
            </a:r>
            <a:r>
              <a:rPr lang="en-US" sz="3200" dirty="0"/>
              <a:t>voter loyalty through providing the city with municipal </a:t>
            </a:r>
            <a:r>
              <a:rPr lang="en-US" sz="3200" dirty="0" smtClean="0"/>
              <a:t>benefits</a:t>
            </a:r>
          </a:p>
          <a:p>
            <a:pPr lvl="1"/>
            <a:r>
              <a:rPr lang="en-US" sz="2800" dirty="0"/>
              <a:t>B</a:t>
            </a:r>
            <a:r>
              <a:rPr lang="en-US" sz="2800" dirty="0" smtClean="0"/>
              <a:t>uilt </a:t>
            </a:r>
            <a:r>
              <a:rPr lang="en-US" sz="2800" dirty="0"/>
              <a:t>waterworks, roads, sewers, parks, schools, hospitals, and </a:t>
            </a:r>
            <a:r>
              <a:rPr lang="en-US" sz="2800" dirty="0" smtClean="0"/>
              <a:t>orphanages</a:t>
            </a:r>
            <a:endParaRPr lang="en-US" sz="2900" dirty="0"/>
          </a:p>
          <a:p>
            <a:pPr>
              <a:lnSpc>
                <a:spcPct val="90000"/>
              </a:lnSpc>
            </a:pPr>
            <a:r>
              <a:rPr lang="en-US" sz="3200" dirty="0" smtClean="0"/>
              <a:t>Corrupt! But…</a:t>
            </a:r>
          </a:p>
        </p:txBody>
      </p:sp>
    </p:spTree>
    <p:extLst>
      <p:ext uri="{BB962C8B-B14F-4D97-AF65-F5344CB8AC3E}">
        <p14:creationId xmlns:p14="http://schemas.microsoft.com/office/powerpoint/2010/main" val="17094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Machines: Immigrants and the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812888"/>
            <a:ext cx="7691719" cy="45719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precinct captains and bosses were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or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generation immigrants</a:t>
            </a:r>
          </a:p>
          <a:p>
            <a:r>
              <a:rPr lang="en-US" sz="2800" dirty="0" smtClean="0"/>
              <a:t>Spoke the </a:t>
            </a:r>
            <a:r>
              <a:rPr lang="en-US" sz="2800" dirty="0" smtClean="0"/>
              <a:t>immigrants’ language and help to find jobs, housing, loans, lawyers…</a:t>
            </a:r>
          </a:p>
          <a:p>
            <a:r>
              <a:rPr lang="en-US" sz="2800" dirty="0" smtClean="0"/>
              <a:t>Favors for Votes: “democracy at its finest”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62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Machines: Tactics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94" y="1586752"/>
            <a:ext cx="8219611" cy="5271247"/>
          </a:xfrm>
        </p:spPr>
        <p:txBody>
          <a:bodyPr>
            <a:noAutofit/>
          </a:bodyPr>
          <a:lstStyle/>
          <a:p>
            <a:r>
              <a:rPr lang="en-US" sz="2800" dirty="0">
                <a:ea typeface="ＭＳ Ｐゴシック" charset="0"/>
              </a:rPr>
              <a:t>Many Bosses got rich </a:t>
            </a:r>
            <a:r>
              <a:rPr lang="en-US" sz="2800" dirty="0" smtClean="0">
                <a:ea typeface="ＭＳ Ｐゴシック" charset="0"/>
              </a:rPr>
              <a:t>through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  <a:ea typeface="ＭＳ Ｐゴシック" charset="0"/>
              </a:rPr>
              <a:t>graft </a:t>
            </a:r>
            <a:r>
              <a:rPr lang="en-US" sz="2800" dirty="0" smtClean="0">
                <a:ea typeface="ＭＳ Ｐゴシック" charset="0"/>
              </a:rPr>
              <a:t>- illegal </a:t>
            </a:r>
            <a:r>
              <a:rPr lang="en-US" sz="2800" dirty="0">
                <a:ea typeface="ＭＳ Ｐゴシック" charset="0"/>
              </a:rPr>
              <a:t>use of political influence for personal gain</a:t>
            </a:r>
            <a:r>
              <a:rPr lang="en-US" sz="2800" dirty="0" smtClean="0">
                <a:ea typeface="ＭＳ Ｐゴシック" charset="0"/>
              </a:rPr>
              <a:t>.</a:t>
            </a:r>
            <a:endParaRPr lang="en-US" sz="2800" dirty="0">
              <a:ea typeface="ＭＳ Ｐゴシック" charset="0"/>
            </a:endParaRP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kickbacks</a:t>
            </a:r>
            <a:r>
              <a:rPr lang="en-US" sz="2800" dirty="0" smtClean="0"/>
              <a:t> – extorting cash in exchange for favors (jobs, insider info, friendly judges…)</a:t>
            </a:r>
          </a:p>
          <a:p>
            <a:pPr lvl="1"/>
            <a:r>
              <a:rPr lang="en-US" sz="2800" dirty="0" smtClean="0"/>
              <a:t>Running gambling and loan shark fronts</a:t>
            </a:r>
          </a:p>
          <a:p>
            <a:r>
              <a:rPr lang="en-US" sz="2800" dirty="0" smtClean="0"/>
              <a:t>Until 1900s, police forces were </a:t>
            </a:r>
            <a:r>
              <a:rPr lang="en-US" sz="2800" dirty="0" smtClean="0"/>
              <a:t>hired and fired </a:t>
            </a:r>
            <a:r>
              <a:rPr lang="en-US" sz="2800" dirty="0" smtClean="0"/>
              <a:t>by city bosses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32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Machines: Tammany and Tweed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William </a:t>
            </a:r>
            <a:r>
              <a:rPr lang="en-US" sz="2400" b="1" dirty="0" err="1" smtClean="0">
                <a:solidFill>
                  <a:srgbClr val="FF0000"/>
                </a:solidFill>
                <a:ea typeface="ＭＳ Ｐゴシック" charset="0"/>
              </a:rPr>
              <a:t>Magear</a:t>
            </a:r>
            <a:r>
              <a:rPr lang="en-US" sz="2400" b="1" dirty="0" smtClean="0">
                <a:solidFill>
                  <a:srgbClr val="FF0000"/>
                </a:solidFill>
                <a:ea typeface="ＭＳ Ｐゴシック" charset="0"/>
              </a:rPr>
              <a:t> Tweed </a:t>
            </a:r>
            <a:r>
              <a:rPr lang="en-US" sz="2400" dirty="0" smtClean="0">
                <a:ea typeface="ＭＳ Ｐゴシック" charset="0"/>
              </a:rPr>
              <a:t>(1823-78), </a:t>
            </a:r>
            <a:r>
              <a:rPr lang="en-US" sz="2400" dirty="0">
                <a:ea typeface="ＭＳ Ｐゴシック" charset="0"/>
              </a:rPr>
              <a:t>a.k.a.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charset="0"/>
              </a:rPr>
              <a:t>Boss</a:t>
            </a:r>
            <a:r>
              <a:rPr lang="en-US" sz="2400" dirty="0" smtClean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charset="0"/>
              </a:rPr>
              <a:t>Tweed</a:t>
            </a:r>
            <a:r>
              <a:rPr lang="en-US" sz="2400" dirty="0" smtClean="0">
                <a:ea typeface="ＭＳ Ｐゴシック" charset="0"/>
              </a:rPr>
              <a:t>, </a:t>
            </a:r>
            <a:r>
              <a:rPr lang="en-US" sz="2400" dirty="0">
                <a:ea typeface="ＭＳ Ｐゴシック" charset="0"/>
              </a:rPr>
              <a:t>one of the most powerful political bosses.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H</a:t>
            </a:r>
            <a:r>
              <a:rPr lang="en-US" sz="2400" dirty="0" smtClean="0">
                <a:ea typeface="ＭＳ Ｐゴシック" charset="0"/>
              </a:rPr>
              <a:t>ead </a:t>
            </a:r>
            <a:r>
              <a:rPr lang="en-US" sz="2400" dirty="0">
                <a:ea typeface="ＭＳ Ｐゴシック" charset="0"/>
              </a:rPr>
              <a:t>of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Tammany Hall</a:t>
            </a:r>
            <a:r>
              <a:rPr lang="en-US" sz="2400" dirty="0">
                <a:ea typeface="ＭＳ Ｐゴシック" charset="0"/>
              </a:rPr>
              <a:t>, </a:t>
            </a:r>
            <a:r>
              <a:rPr lang="en-US" sz="2400" dirty="0" smtClean="0">
                <a:ea typeface="ＭＳ Ｐゴシック" charset="0"/>
              </a:rPr>
              <a:t>NY</a:t>
            </a:r>
            <a:r>
              <a:rPr lang="ja-JP" altLang="en-US" sz="2400" dirty="0" smtClean="0">
                <a:ea typeface="ＭＳ Ｐゴシック" charset="0"/>
              </a:rPr>
              <a:t>’</a:t>
            </a:r>
            <a:r>
              <a:rPr lang="en-US" sz="2400" dirty="0">
                <a:ea typeface="ＭＳ Ｐゴシック" charset="0"/>
              </a:rPr>
              <a:t>s </a:t>
            </a:r>
            <a:r>
              <a:rPr lang="en-US" sz="2400" dirty="0" smtClean="0">
                <a:ea typeface="ＭＳ Ｐゴシック" charset="0"/>
              </a:rPr>
              <a:t>Democratic machine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</a:rPr>
              <a:t>His path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</a:rPr>
              <a:t>1853-55 – HOR, D-NY-5</a:t>
            </a:r>
            <a:r>
              <a:rPr lang="en-US" sz="2400" baseline="30000" dirty="0" smtClean="0">
                <a:ea typeface="ＭＳ Ｐゴシック" charset="0"/>
              </a:rPr>
              <a:t>th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</a:rPr>
              <a:t>1858 – NY Board of Supervisors &amp; Ward Boss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</a:rPr>
              <a:t>1862 – Chair of Dem General Committee </a:t>
            </a:r>
            <a:endParaRPr lang="en-US" sz="2400" baseline="30000" dirty="0">
              <a:ea typeface="ＭＳ Ｐゴシック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</a:rPr>
              <a:t>1867-73 - NY State Senate 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</a:rPr>
              <a:t>Got buddies elected to office. They became</a:t>
            </a:r>
            <a:r>
              <a:rPr lang="en-US" sz="2400" b="1" dirty="0" smtClean="0">
                <a:solidFill>
                  <a:srgbClr val="FF0000"/>
                </a:solidFill>
                <a:ea typeface="ＭＳ Ｐゴシック" charset="0"/>
              </a:rPr>
              <a:t> Tweed Ring</a:t>
            </a:r>
            <a:endParaRPr lang="en-US" sz="2400" dirty="0" smtClean="0"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ea typeface="ＭＳ Ｐゴシック" charset="0"/>
                <a:cs typeface="Times New Roman" charset="0"/>
              </a:rPr>
              <a:t>Swindled NYC in the 1860s and </a:t>
            </a:r>
            <a:r>
              <a:rPr lang="en-US" sz="2400" dirty="0" smtClean="0">
                <a:ea typeface="ＭＳ Ｐゴシック" charset="0"/>
                <a:cs typeface="Times New Roman" charset="0"/>
              </a:rPr>
              <a:t>1870s</a:t>
            </a:r>
            <a:endParaRPr lang="en-US" sz="2400" dirty="0" smtClean="0">
              <a:ea typeface="ＭＳ Ｐゴシック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2400" dirty="0" smtClean="0"/>
          </a:p>
          <a:p>
            <a:pPr>
              <a:lnSpc>
                <a:spcPct val="100000"/>
              </a:lnSpc>
            </a:pPr>
            <a:endParaRPr lang="en-US" sz="2400" dirty="0" smtClean="0">
              <a:ea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34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Machines: Fraud!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65" y="1439837"/>
            <a:ext cx="8970735" cy="56242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Tweed Ring milked NYC via: fake </a:t>
            </a:r>
            <a:r>
              <a:rPr lang="en-US" sz="2400" dirty="0"/>
              <a:t>leases, padded bills, false vouchers, unnecessary repairs, and overpriced goods and services bought from suppliers controlled by the ring. </a:t>
            </a:r>
            <a:r>
              <a:rPr lang="en-US" sz="2400" dirty="0" smtClean="0"/>
              <a:t>Examples:</a:t>
            </a:r>
            <a:endParaRPr lang="en-US" sz="2400" dirty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Bought 40 </a:t>
            </a:r>
            <a:r>
              <a:rPr lang="en-US" sz="2400" dirty="0"/>
              <a:t>old chairs and three tables: $</a:t>
            </a:r>
            <a:r>
              <a:rPr lang="en-US" sz="2400" dirty="0" smtClean="0"/>
              <a:t>179,792 ($</a:t>
            </a:r>
            <a:r>
              <a:rPr lang="en-US" sz="2400" dirty="0"/>
              <a:t>2 million </a:t>
            </a:r>
            <a:r>
              <a:rPr lang="en-US" sz="2400" dirty="0" smtClean="0"/>
              <a:t>today)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C</a:t>
            </a:r>
            <a:r>
              <a:rPr lang="en-US" sz="2400" dirty="0" smtClean="0"/>
              <a:t>arpenter </a:t>
            </a:r>
            <a:r>
              <a:rPr lang="en-US" sz="2400" dirty="0"/>
              <a:t>paid $360,751 </a:t>
            </a:r>
            <a:r>
              <a:rPr lang="en-US" sz="2400" dirty="0" smtClean="0"/>
              <a:t>for </a:t>
            </a:r>
            <a:r>
              <a:rPr lang="en-US" sz="2400" dirty="0"/>
              <a:t>one month's </a:t>
            </a:r>
            <a:r>
              <a:rPr lang="en-US" sz="2400" dirty="0" smtClean="0"/>
              <a:t>labor</a:t>
            </a:r>
            <a:r>
              <a:rPr lang="en-US" sz="2400" dirty="0"/>
              <a:t> ($5 million today) </a:t>
            </a:r>
            <a:endParaRPr lang="en-US" sz="24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Plasterer's </a:t>
            </a:r>
            <a:r>
              <a:rPr lang="en-US" sz="2400" dirty="0"/>
              <a:t>wages </a:t>
            </a:r>
            <a:r>
              <a:rPr lang="en-US" sz="2400" dirty="0" smtClean="0"/>
              <a:t>for 9 month job: $2,870,464 ($34 </a:t>
            </a:r>
            <a:r>
              <a:rPr lang="en-US" sz="2400" dirty="0"/>
              <a:t>million </a:t>
            </a:r>
            <a:r>
              <a:rPr lang="en-US" sz="2400" dirty="0" smtClean="0"/>
              <a:t>today)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30 </a:t>
            </a:r>
            <a:r>
              <a:rPr lang="en-US" sz="2400" dirty="0"/>
              <a:t>months of advertising paid to a Tweed-controlled printing company: $</a:t>
            </a:r>
            <a:r>
              <a:rPr lang="en-US" sz="2400" dirty="0" smtClean="0"/>
              <a:t>7,168,212 (about </a:t>
            </a:r>
            <a:r>
              <a:rPr lang="en-US" sz="2400" dirty="0"/>
              <a:t>$87 million </a:t>
            </a:r>
            <a:r>
              <a:rPr lang="en-US" sz="2400" dirty="0" smtClean="0"/>
              <a:t>today)</a:t>
            </a:r>
          </a:p>
          <a:p>
            <a:pPr lvl="1">
              <a:lnSpc>
                <a:spcPct val="120000"/>
              </a:lnSpc>
            </a:pPr>
            <a:endParaRPr lang="en-US" sz="2400" dirty="0"/>
          </a:p>
          <a:p>
            <a:endParaRPr lang="en-US" sz="2400" dirty="0">
              <a:latin typeface="Comic Sans MS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51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Fraud!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Bought undeveloped property in Harlem, used city funds to develop it (run </a:t>
            </a:r>
            <a:r>
              <a:rPr lang="en-US" sz="2400" dirty="0" smtClean="0"/>
              <a:t>water and roads </a:t>
            </a:r>
            <a:r>
              <a:rPr lang="en-US" sz="2400" dirty="0"/>
              <a:t>to it), then sell the property. </a:t>
            </a:r>
            <a:endParaRPr lang="en-US" sz="24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Tweed was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largest property owner in NYC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>
                <a:ea typeface="ＭＳ Ｐゴシック" charset="0"/>
                <a:cs typeface="Times New Roman" charset="0"/>
              </a:rPr>
              <a:t>Tweed’s </a:t>
            </a:r>
            <a:r>
              <a:rPr lang="en-US" sz="2400" dirty="0">
                <a:ea typeface="ＭＳ Ｐゴシック" charset="0"/>
                <a:cs typeface="Times New Roman" charset="0"/>
              </a:rPr>
              <a:t>masterpiece was a three-story courthouse in Lower Manhattan originally budgeted at $250,000.  By Tweed’s death, the city had spent more than $13 million ($180 mil today) – and the building was still not finished.</a:t>
            </a:r>
            <a:r>
              <a:rPr lang="en-US" sz="2400" dirty="0">
                <a:ea typeface="ＭＳ Ｐゴシック" charset="0"/>
              </a:rPr>
              <a:t> </a:t>
            </a:r>
          </a:p>
          <a:p>
            <a:r>
              <a:rPr lang="en-US" sz="2400" dirty="0"/>
              <a:t>In the end he plundered $50-200 million. </a:t>
            </a:r>
          </a:p>
          <a:p>
            <a:pPr lvl="1"/>
            <a:r>
              <a:rPr lang="en-US" sz="2400" dirty="0"/>
              <a:t>$365 million -  $2.4 billion today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55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Machines: Voting Fraud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768182"/>
            <a:ext cx="7691719" cy="45719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Voting fraud was common </a:t>
            </a:r>
          </a:p>
          <a:p>
            <a:r>
              <a:rPr lang="en-US" sz="2400" dirty="0" smtClean="0"/>
              <a:t>No voter identification</a:t>
            </a:r>
          </a:p>
          <a:p>
            <a:r>
              <a:rPr lang="en-US" sz="2400" dirty="0" smtClean="0"/>
              <a:t>Shave your beard and vote again</a:t>
            </a:r>
          </a:p>
          <a:p>
            <a:r>
              <a:rPr lang="en-US" sz="2400" dirty="0" smtClean="0"/>
              <a:t>Dogs and dead people </a:t>
            </a:r>
          </a:p>
          <a:p>
            <a:r>
              <a:rPr lang="en-US" sz="2400" dirty="0" smtClean="0"/>
              <a:t>Counting </a:t>
            </a:r>
          </a:p>
        </p:txBody>
      </p:sp>
    </p:spTree>
    <p:extLst>
      <p:ext uri="{BB962C8B-B14F-4D97-AF65-F5344CB8AC3E}">
        <p14:creationId xmlns:p14="http://schemas.microsoft.com/office/powerpoint/2010/main" val="266545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Tammany Hall</a:t>
            </a:r>
          </a:p>
        </p:txBody>
      </p:sp>
      <p:pic>
        <p:nvPicPr>
          <p:cNvPr id="4" name="Picture 3" descr="Tammany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5"/>
            <a:ext cx="6692902" cy="51348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Nast vs. Tweed Ring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 smtClean="0"/>
              <a:t>Thomas Nast	</a:t>
            </a:r>
            <a:endParaRPr lang="de-DE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 smtClean="0"/>
              <a:t>William Tweed </a:t>
            </a:r>
            <a:endParaRPr lang="de-DE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57800" y="2824234"/>
            <a:ext cx="2633527" cy="331239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7800" y="2796525"/>
            <a:ext cx="2369344" cy="33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521665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Thomas Nast vs. Tweed Ring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38" y="1664665"/>
            <a:ext cx="8513617" cy="5271247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Harper’s</a:t>
            </a:r>
            <a:r>
              <a:rPr lang="en-US" sz="2800" dirty="0" smtClean="0"/>
              <a:t> </a:t>
            </a:r>
            <a:r>
              <a:rPr lang="en-US" sz="2800" dirty="0"/>
              <a:t>cartoonist, </a:t>
            </a:r>
            <a:r>
              <a:rPr lang="en-US" sz="2800" dirty="0" smtClean="0"/>
              <a:t>attacked Tweed Ring  </a:t>
            </a:r>
            <a:endParaRPr lang="en-US" sz="2800" dirty="0"/>
          </a:p>
          <a:p>
            <a:r>
              <a:rPr lang="en-US" sz="2800" dirty="0" smtClean="0"/>
              <a:t>"Stop them damned pictures. I don't care so much what the papers say about me. My constituents don't know how to read, but they can't help seeing them damned pictures</a:t>
            </a:r>
            <a:r>
              <a:rPr lang="en-US" sz="2800" dirty="0" smtClean="0"/>
              <a:t>!" </a:t>
            </a:r>
            <a:r>
              <a:rPr lang="en-US" sz="2800" dirty="0" smtClean="0"/>
              <a:t>–Tweed</a:t>
            </a:r>
          </a:p>
        </p:txBody>
      </p:sp>
    </p:spTree>
    <p:extLst>
      <p:ext uri="{BB962C8B-B14F-4D97-AF65-F5344CB8AC3E}">
        <p14:creationId xmlns:p14="http://schemas.microsoft.com/office/powerpoint/2010/main" val="7582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4680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Immigration 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65" y="228600"/>
            <a:ext cx="412058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itical Cartoon-Nast, Political Bo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833284" cy="639727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762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716" b="7716"/>
          <a:stretch>
            <a:fillRect/>
          </a:stretch>
        </p:blipFill>
        <p:spPr>
          <a:xfrm>
            <a:off x="914400" y="1295400"/>
            <a:ext cx="7848644" cy="4665276"/>
          </a:xfrm>
        </p:spPr>
      </p:pic>
      <p:sp>
        <p:nvSpPr>
          <p:cNvPr id="2" name="TextBox 1"/>
          <p:cNvSpPr txBox="1"/>
          <p:nvPr/>
        </p:nvSpPr>
        <p:spPr>
          <a:xfrm>
            <a:off x="1066800" y="6091535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Caption: (Boss) "You have the Liberty of Voting for any one you please; 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but we have the Liberty of Counting in any one we please."</a:t>
            </a:r>
            <a:endParaRPr lang="en-US" dirty="0"/>
          </a:p>
          <a:p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28600"/>
            <a:ext cx="784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Going </a:t>
            </a:r>
            <a:r>
              <a:rPr lang="en-US" sz="2800" i="1" dirty="0"/>
              <a:t>Through the Form of Universal </a:t>
            </a:r>
            <a:r>
              <a:rPr lang="en-US" sz="2800" i="1" dirty="0" smtClean="0"/>
              <a:t>Suffrage</a:t>
            </a:r>
            <a:r>
              <a:rPr lang="en-US" sz="2800" i="1" dirty="0"/>
              <a:t>,</a:t>
            </a:r>
            <a:r>
              <a:rPr lang="en-US" sz="2800" i="1" dirty="0" smtClean="0"/>
              <a:t> </a:t>
            </a:r>
            <a:r>
              <a:rPr lang="en-US" sz="2800" i="1" dirty="0"/>
              <a:t>1871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8013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2" y="5451182"/>
            <a:ext cx="7691718" cy="10802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One of Nast’s most famous cartoons speaks for itself on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“The Brains” </a:t>
            </a:r>
            <a:r>
              <a:rPr lang="en-US" dirty="0"/>
              <a:t>of Tammany Hall.</a:t>
            </a:r>
          </a:p>
          <a:p>
            <a:endParaRPr lang="en-US" dirty="0"/>
          </a:p>
        </p:txBody>
      </p:sp>
      <p:pic>
        <p:nvPicPr>
          <p:cNvPr id="4" name="Picture 3" descr="NastBr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57" y="247623"/>
            <a:ext cx="4819990" cy="5076559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57" y="5297714"/>
            <a:ext cx="8182003" cy="1223895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i="1" dirty="0"/>
              <a:t>Caption </a:t>
            </a:r>
            <a:r>
              <a:rPr lang="en-US" i="1" dirty="0" smtClean="0"/>
              <a:t>(not pictured) says: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ja-JP" altLang="en-US" i="1" dirty="0" smtClean="0"/>
              <a:t>“</a:t>
            </a:r>
            <a:r>
              <a:rPr lang="en-US" i="1" dirty="0"/>
              <a:t>Who Stole the </a:t>
            </a:r>
            <a:r>
              <a:rPr lang="en-US" i="1" dirty="0" smtClean="0"/>
              <a:t>People’s </a:t>
            </a:r>
            <a:r>
              <a:rPr lang="en-US" i="1" dirty="0"/>
              <a:t>Money? -- Do Tell</a:t>
            </a:r>
            <a:r>
              <a:rPr lang="en-US" i="1" dirty="0" smtClean="0"/>
              <a:t>.</a:t>
            </a:r>
            <a:r>
              <a:rPr lang="ja-JP" altLang="en-US" i="1" dirty="0" smtClean="0"/>
              <a:t>‘</a:t>
            </a:r>
            <a:r>
              <a:rPr lang="en-US" i="1" dirty="0"/>
              <a:t>TWAS HIM.</a:t>
            </a:r>
            <a:r>
              <a:rPr lang="ja-JP" altLang="en-US" i="1" dirty="0"/>
              <a:t>”</a:t>
            </a:r>
            <a:endParaRPr lang="en-US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4" y="458527"/>
            <a:ext cx="7392033" cy="48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New York Corruption - 'The City Treasury - Empty to the Workmen, and the Four Masters who Emptied It'</a:t>
            </a:r>
            <a:br>
              <a:rPr lang="en-US" sz="2800" b="1" dirty="0" smtClean="0"/>
            </a:br>
            <a:endParaRPr lang="de-DE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359" y="1421199"/>
            <a:ext cx="7162800" cy="54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228600"/>
            <a:ext cx="457276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278" y="304800"/>
            <a:ext cx="4053321" cy="65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570" y="5731690"/>
            <a:ext cx="7946146" cy="11263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Published on the eve of the 1871 NYC elections. </a:t>
            </a:r>
          </a:p>
          <a:p>
            <a:pPr marL="0" indent="0" algn="ctr">
              <a:buNone/>
            </a:pPr>
            <a:r>
              <a:rPr lang="en-US" dirty="0" smtClean="0"/>
              <a:t>Caption </a:t>
            </a:r>
            <a:r>
              <a:rPr lang="en-US" dirty="0"/>
              <a:t>says: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“The </a:t>
            </a:r>
            <a:r>
              <a:rPr lang="en-US" dirty="0"/>
              <a:t>Tammany Tiger Loose-What Are You Going to Do About </a:t>
            </a:r>
            <a:r>
              <a:rPr lang="en-US" dirty="0" smtClean="0"/>
              <a:t>It?”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"/>
            <a:ext cx="7131770" cy="50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Nast vs. Tweed Ring </a:t>
            </a:r>
            <a:br>
              <a:rPr lang="en-US" sz="36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Tweed </a:t>
            </a:r>
            <a:r>
              <a:rPr lang="en-US" dirty="0" smtClean="0"/>
              <a:t>sent </a:t>
            </a:r>
            <a:r>
              <a:rPr lang="en-US" dirty="0"/>
              <a:t>someone to inform Nast that some admirers of his work wanted to send him to Europe to study art. </a:t>
            </a: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Nast, suspicious, replied that he could not possibly afford to leave his work at </a:t>
            </a:r>
            <a:r>
              <a:rPr lang="en-US" i="1" dirty="0"/>
              <a:t>Harper's</a:t>
            </a:r>
            <a:r>
              <a:rPr lang="en-US" dirty="0"/>
              <a:t>, the reply was that $100,000 was set aside for him. Nast responded it would take more than that to make it worth his while. When the figure was raised to </a:t>
            </a:r>
            <a:r>
              <a:rPr lang="en-US" dirty="0" smtClean="0"/>
              <a:t>$500,000 , </a:t>
            </a:r>
            <a:r>
              <a:rPr lang="en-US" dirty="0"/>
              <a:t>Nast said he'd rather see Tweed and his gang in jail first. </a:t>
            </a:r>
            <a:endParaRPr lang="en-US" dirty="0" smtClean="0"/>
          </a:p>
          <a:p>
            <a:r>
              <a:rPr lang="en-US" dirty="0" smtClean="0"/>
              <a:t>"</a:t>
            </a:r>
            <a:r>
              <a:rPr lang="en-US" dirty="0"/>
              <a:t>Be careful Mr. Nast," his caller replied, "that you do not find yourself in a coffin first." Not long after that, suspicious looking characters were seen outside of Nast's home in Manhattan, so he moved his family to suburban Morristown, New Jersey.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659693"/>
            <a:ext cx="769171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Nast vs. Tweed Ring </a:t>
            </a:r>
            <a:br>
              <a:rPr lang="en-US" sz="36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56" y="2348754"/>
            <a:ext cx="7691719" cy="45719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Failing to bribe </a:t>
            </a:r>
            <a:r>
              <a:rPr lang="en-US" sz="2800" dirty="0"/>
              <a:t>Nast, </a:t>
            </a:r>
            <a:r>
              <a:rPr lang="en-US" sz="2800" dirty="0" smtClean="0"/>
              <a:t>Tweed </a:t>
            </a:r>
            <a:r>
              <a:rPr lang="en-US" sz="2800" dirty="0"/>
              <a:t>tried to intimidate </a:t>
            </a:r>
            <a:r>
              <a:rPr lang="en-US" sz="2800" dirty="0" smtClean="0"/>
              <a:t>Harper’s </a:t>
            </a:r>
            <a:r>
              <a:rPr lang="en-US" sz="2800" dirty="0"/>
              <a:t>Brothers </a:t>
            </a:r>
            <a:r>
              <a:rPr lang="en-US" sz="2800" dirty="0" smtClean="0"/>
              <a:t>Publishing by </a:t>
            </a:r>
            <a:r>
              <a:rPr lang="en-US" sz="2800" dirty="0"/>
              <a:t>threatening to have the Board of Education throw out all Harper textbooks and never buy any more. </a:t>
            </a:r>
            <a:endParaRPr lang="en-US" sz="2800" dirty="0" smtClean="0"/>
          </a:p>
          <a:p>
            <a:pPr lvl="1"/>
            <a:r>
              <a:rPr lang="en-US" sz="2800" dirty="0" smtClean="0"/>
              <a:t>This </a:t>
            </a:r>
            <a:r>
              <a:rPr lang="en-US" sz="2800" dirty="0"/>
              <a:t>would </a:t>
            </a:r>
            <a:r>
              <a:rPr lang="en-US" sz="2800" dirty="0" smtClean="0"/>
              <a:t>bankrupt Harper’s</a:t>
            </a:r>
          </a:p>
          <a:p>
            <a:pPr lvl="1"/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board of directors voted to stand by </a:t>
            </a:r>
            <a:r>
              <a:rPr lang="en-US" sz="2800" dirty="0" smtClean="0"/>
              <a:t>Nast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83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3653</Words>
  <Application>Microsoft Office PowerPoint</Application>
  <PresentationFormat>On-screen Show (4:3)</PresentationFormat>
  <Paragraphs>474</Paragraphs>
  <Slides>107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6" baseType="lpstr">
      <vt:lpstr>Arial Unicode MS</vt:lpstr>
      <vt:lpstr>ＭＳ Ｐゴシック</vt:lpstr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Immigration, Urbanization, Social Reform, and Political Machines In the Gilded Age</vt:lpstr>
      <vt:lpstr>Context </vt:lpstr>
      <vt:lpstr>Lecture Outline</vt:lpstr>
      <vt:lpstr>Key Themes of this Lecture </vt:lpstr>
      <vt:lpstr>Etymology</vt:lpstr>
      <vt:lpstr>Etymology</vt:lpstr>
      <vt:lpstr>Etymology</vt:lpstr>
      <vt:lpstr>The Gilded Age Trifecta </vt:lpstr>
      <vt:lpstr>      Immigration </vt:lpstr>
      <vt:lpstr>The Numbers</vt:lpstr>
      <vt:lpstr>PowerPoint Presentation</vt:lpstr>
      <vt:lpstr>PowerPoint Presentation</vt:lpstr>
      <vt:lpstr> Immigration until Civil War primarily from NW Europe:</vt:lpstr>
      <vt:lpstr>PowerPoint Presentation</vt:lpstr>
      <vt:lpstr>…just an update </vt:lpstr>
      <vt:lpstr>Push Factors </vt:lpstr>
      <vt:lpstr>Pull Factors: De Jure Encouragement  </vt:lpstr>
      <vt:lpstr>Pull Factors: Business Supports Immigration</vt:lpstr>
      <vt:lpstr>Pull Factors: Opportunity</vt:lpstr>
      <vt:lpstr>Ellis Island</vt:lpstr>
      <vt:lpstr>Ellis Island </vt:lpstr>
      <vt:lpstr>Angel Island </vt:lpstr>
      <vt:lpstr>Angel Island</vt:lpstr>
      <vt:lpstr>Challenges to the Melting Pot Theory</vt:lpstr>
      <vt:lpstr>Reactions to Mass Immigration: Nativism</vt:lpstr>
      <vt:lpstr>Reactions to Mass Immigration: APA</vt:lpstr>
      <vt:lpstr>Reactions to Mass Immigration: Labor </vt:lpstr>
      <vt:lpstr>PowerPoint Presentation</vt:lpstr>
      <vt:lpstr>PowerPoint Presentation</vt:lpstr>
      <vt:lpstr>Reactions to Mass Immigration: Social Gospel </vt:lpstr>
      <vt:lpstr>Reactions to Mass Immigration: Anti-Chinese Sentiment</vt:lpstr>
      <vt:lpstr>PowerPoint Presentation</vt:lpstr>
      <vt:lpstr>PowerPoint Presentation</vt:lpstr>
      <vt:lpstr>Reactions to Mass Immigration: Anti-Japanese Sentiment </vt:lpstr>
      <vt:lpstr>Reactions to Mass Immigration: Anti-Immigrant Legislation</vt:lpstr>
      <vt:lpstr>PowerPoint Presentation</vt:lpstr>
      <vt:lpstr>PowerPoint Presentation</vt:lpstr>
      <vt:lpstr>Urbanization</vt:lpstr>
      <vt:lpstr>The Numbers</vt:lpstr>
      <vt:lpstr>PowerPoint Presentation</vt:lpstr>
      <vt:lpstr>PowerPoint Presentation</vt:lpstr>
      <vt:lpstr>PowerPoint Presentation</vt:lpstr>
      <vt:lpstr>PowerPoint Presentation</vt:lpstr>
      <vt:lpstr>Urbanization: Pull Factors </vt:lpstr>
      <vt:lpstr>The Shame of Cities: Muckrakers</vt:lpstr>
      <vt:lpstr>The Shame of Cities: Housing </vt:lpstr>
      <vt:lpstr>The Shame of Cities: Housing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How the Other Half Lives  </vt:lpstr>
      <vt:lpstr>The Shame of Cities: Transportation  </vt:lpstr>
      <vt:lpstr>The Shame of Cities: Water </vt:lpstr>
      <vt:lpstr>The Shame of Cities: Sanitation  </vt:lpstr>
      <vt:lpstr>PowerPoint Presentation</vt:lpstr>
      <vt:lpstr>The Shame of Cities: Fire</vt:lpstr>
      <vt:lpstr>The Shame of Cities: Crime </vt:lpstr>
      <vt:lpstr>PowerPoint Presentation</vt:lpstr>
      <vt:lpstr>Impact of IIU on Class &amp; Gender</vt:lpstr>
      <vt:lpstr>Impact of IIU on Class &amp; Gender</vt:lpstr>
      <vt:lpstr>Impact of IIU on Class &amp; Gender</vt:lpstr>
      <vt:lpstr>Impact of IIU on Class &amp; Gender</vt:lpstr>
      <vt:lpstr>   The Reformist Reaction </vt:lpstr>
      <vt:lpstr>Who were the reformers and what did they want?</vt:lpstr>
      <vt:lpstr>Reform: Americanization Movement</vt:lpstr>
      <vt:lpstr>Reform: Social Gospel Movement</vt:lpstr>
      <vt:lpstr>Reform: Social Gospel Movement</vt:lpstr>
      <vt:lpstr>Reform: Settlement House Movement </vt:lpstr>
      <vt:lpstr>Reform: Settlement House Movement </vt:lpstr>
      <vt:lpstr>Hull House</vt:lpstr>
      <vt:lpstr>Saint Jane, Beyond Hull House</vt:lpstr>
      <vt:lpstr>Reform? Or Revolution. Creeping Socialism…</vt:lpstr>
      <vt:lpstr>Reform? Or Revolution. Creeping Socialism…</vt:lpstr>
      <vt:lpstr>Politics of the Gilded Age</vt:lpstr>
      <vt:lpstr>Political Machines</vt:lpstr>
      <vt:lpstr>Political Machine Organization</vt:lpstr>
      <vt:lpstr>Political Machines: Bosses</vt:lpstr>
      <vt:lpstr>Political Machines: Immigrants and the Machine</vt:lpstr>
      <vt:lpstr>Political Machines: Tactics </vt:lpstr>
      <vt:lpstr>Political Machines: Tammany and Tweed </vt:lpstr>
      <vt:lpstr>Political Machines: Fraud!</vt:lpstr>
      <vt:lpstr>Political Machines: Fraud!</vt:lpstr>
      <vt:lpstr>Political Machines: Voting Fraud</vt:lpstr>
      <vt:lpstr>Tammany Hall</vt:lpstr>
      <vt:lpstr>Nast vs. Tweed Ring</vt:lpstr>
      <vt:lpstr>Thomas Nast vs. Tweed Ring  </vt:lpstr>
      <vt:lpstr>PowerPoint Presentation</vt:lpstr>
      <vt:lpstr>PowerPoint Presentation</vt:lpstr>
      <vt:lpstr>PowerPoint Presentation</vt:lpstr>
      <vt:lpstr>PowerPoint Presentation</vt:lpstr>
      <vt:lpstr>New York Corruption - 'The City Treasury - Empty to the Workmen, and the Four Masters who Emptied It' </vt:lpstr>
      <vt:lpstr>PowerPoint Presentation</vt:lpstr>
      <vt:lpstr>PowerPoint Presentation</vt:lpstr>
      <vt:lpstr>PowerPoint Presentation</vt:lpstr>
      <vt:lpstr>Nast vs. Tweed Ring  </vt:lpstr>
      <vt:lpstr>Nast vs. Tweed Ring  </vt:lpstr>
      <vt:lpstr>PowerPoint Presentation</vt:lpstr>
      <vt:lpstr>Nast vs. Tweed Ring  </vt:lpstr>
      <vt:lpstr>PowerPoint Presentation</vt:lpstr>
      <vt:lpstr>PowerPoint Presentation</vt:lpstr>
      <vt:lpstr>Terry Golway. Machine Made: Tammany Hall and the Creation of Modern American Politics. 2014. </vt:lpstr>
      <vt:lpstr>From the Record</vt:lpstr>
      <vt:lpstr>From the Record</vt:lpstr>
      <vt:lpstr> Coming Soon….  Cleaning Up in the Progressive Era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Urbanization</dc:title>
  <dc:creator>Microsoft Office User</dc:creator>
  <cp:lastModifiedBy>B109</cp:lastModifiedBy>
  <cp:revision>208</cp:revision>
  <dcterms:created xsi:type="dcterms:W3CDTF">2013-02-09T13:36:19Z</dcterms:created>
  <dcterms:modified xsi:type="dcterms:W3CDTF">2017-01-24T11:58:05Z</dcterms:modified>
</cp:coreProperties>
</file>