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402" r:id="rId3"/>
    <p:sldId id="375" r:id="rId4"/>
    <p:sldId id="431" r:id="rId5"/>
    <p:sldId id="327" r:id="rId6"/>
    <p:sldId id="376" r:id="rId7"/>
    <p:sldId id="328" r:id="rId8"/>
    <p:sldId id="329" r:id="rId9"/>
    <p:sldId id="374" r:id="rId10"/>
    <p:sldId id="367" r:id="rId11"/>
    <p:sldId id="364" r:id="rId12"/>
    <p:sldId id="407" r:id="rId13"/>
    <p:sldId id="408" r:id="rId14"/>
    <p:sldId id="409" r:id="rId15"/>
    <p:sldId id="426" r:id="rId16"/>
    <p:sldId id="413" r:id="rId17"/>
    <p:sldId id="421" r:id="rId18"/>
    <p:sldId id="422" r:id="rId19"/>
    <p:sldId id="423" r:id="rId20"/>
    <p:sldId id="420" r:id="rId21"/>
    <p:sldId id="430" r:id="rId22"/>
    <p:sldId id="424" r:id="rId23"/>
    <p:sldId id="425" r:id="rId24"/>
    <p:sldId id="414" r:id="rId25"/>
    <p:sldId id="429" r:id="rId26"/>
    <p:sldId id="415" r:id="rId27"/>
    <p:sldId id="427" r:id="rId28"/>
    <p:sldId id="428" r:id="rId29"/>
    <p:sldId id="436" r:id="rId30"/>
    <p:sldId id="416" r:id="rId31"/>
    <p:sldId id="417" r:id="rId32"/>
    <p:sldId id="418" r:id="rId33"/>
    <p:sldId id="419" r:id="rId34"/>
    <p:sldId id="432" r:id="rId35"/>
    <p:sldId id="433" r:id="rId36"/>
    <p:sldId id="434" r:id="rId37"/>
    <p:sldId id="332" r:id="rId38"/>
    <p:sldId id="365" r:id="rId39"/>
    <p:sldId id="334" r:id="rId40"/>
    <p:sldId id="361" r:id="rId41"/>
    <p:sldId id="260" r:id="rId42"/>
    <p:sldId id="358" r:id="rId43"/>
    <p:sldId id="341" r:id="rId44"/>
    <p:sldId id="380" r:id="rId45"/>
    <p:sldId id="401" r:id="rId46"/>
    <p:sldId id="385" r:id="rId47"/>
    <p:sldId id="381" r:id="rId48"/>
    <p:sldId id="382" r:id="rId49"/>
    <p:sldId id="383" r:id="rId50"/>
    <p:sldId id="384" r:id="rId51"/>
    <p:sldId id="257" r:id="rId52"/>
    <p:sldId id="321" r:id="rId53"/>
    <p:sldId id="322" r:id="rId54"/>
    <p:sldId id="388" r:id="rId55"/>
    <p:sldId id="314" r:id="rId56"/>
    <p:sldId id="315" r:id="rId57"/>
    <p:sldId id="281" r:id="rId58"/>
    <p:sldId id="316" r:id="rId59"/>
    <p:sldId id="340" r:id="rId60"/>
    <p:sldId id="368" r:id="rId61"/>
    <p:sldId id="299" r:id="rId62"/>
    <p:sldId id="300" r:id="rId63"/>
    <p:sldId id="282" r:id="rId64"/>
    <p:sldId id="283" r:id="rId65"/>
    <p:sldId id="396" r:id="rId66"/>
    <p:sldId id="435" r:id="rId67"/>
    <p:sldId id="397" r:id="rId68"/>
    <p:sldId id="347" r:id="rId69"/>
    <p:sldId id="27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snapToGrid="0">
      <p:cViewPr varScale="1">
        <p:scale>
          <a:sx n="70" d="100"/>
          <a:sy n="70" d="100"/>
        </p:scale>
        <p:origin x="15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CB57E-AD60-42E1-8C80-74D5B1A81E41}" type="datetimeFigureOut">
              <a:rPr lang="en-US" smtClean="0"/>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6E3FC-032C-4AB0-86CA-7849D2DA61DA}" type="slidenum">
              <a:rPr lang="en-US" smtClean="0"/>
              <a:t>‹#›</a:t>
            </a:fld>
            <a:endParaRPr lang="en-US"/>
          </a:p>
        </p:txBody>
      </p:sp>
    </p:spTree>
    <p:extLst>
      <p:ext uri="{BB962C8B-B14F-4D97-AF65-F5344CB8AC3E}">
        <p14:creationId xmlns:p14="http://schemas.microsoft.com/office/powerpoint/2010/main" val="135505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istorylearningsite.co.uk/weimar.htm"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historylearningsite.co.uk/leagueofnation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In 1922, Germany managed to pay its first installment of 2 billion gold marks. </a:t>
            </a:r>
            <a:r>
              <a:rPr lang="en-US" dirty="0" smtClean="0">
                <a:hlinkClick r:id="rId3"/>
              </a:rPr>
              <a:t>Weimar</a:t>
            </a:r>
            <a:r>
              <a:rPr lang="en-US" dirty="0" smtClean="0"/>
              <a:t> </a:t>
            </a:r>
            <a:r>
              <a:rPr lang="en-US" dirty="0" smtClean="0">
                <a:hlinkClick r:id="rId3"/>
              </a:rPr>
              <a:t>Germany</a:t>
            </a:r>
            <a:r>
              <a:rPr lang="en-US" dirty="0" smtClean="0"/>
              <a:t> was allowed to pay in kind (actual materials) as opposed to just cash. Most of this 2 billion was paid in coal, iron and wood. In 1923,  Germany simply could not pay the reparations owed to France as part of the Versailles Treaty.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the Allies did not believe - especially France where anger towards Germany still ran deep - and the German government was accused of trying to get out of her reparations responsibilities. This apparent refusal was only four years after the end of the war, and the attitude of the public towards Germany was still very hostile - and not just in France.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1922, French and Belgium troops invaded the Ruhr; Germany’s most valuable industrial area. The French and Belgium troops took over the iron and steel factories, coal mines and railways. Those Germans who lived in the Ruhr and were considered not to be co-operating with the Germans were imprisoned. Food was taken. That this action by the French and Belgium broke the rules of the </a:t>
            </a:r>
            <a:r>
              <a:rPr lang="en-US" dirty="0" smtClean="0">
                <a:hlinkClick r:id="rId4"/>
              </a:rPr>
              <a:t>League of Nations</a:t>
            </a:r>
            <a:r>
              <a:rPr lang="en-US" dirty="0" smtClean="0"/>
              <a:t> - which both belonged to - was ignored by both countries. France was considered one of the League's most powerful members and here she was violating its own code of conduct.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Weimar’s government responded by ordering the workers in the Ruhr to go on strike and it ordered all people in the Ruhr to passively resist the French and Belgium soldiers. This meant that they were not to openly confront the French and Belgium soldiers, simply that they were not to help them in any way whatsoever. This lead to violence and over the next 8 months of the occupation, 132 people were killed and over 150,000 Ruhr Germans expelled from their homes.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F44555-4FDA-483E-9CBD-30578D94BE9E}" type="slidenum">
              <a:rPr lang="en-US" sz="1200" smtClean="0"/>
              <a:pPr eaLnBrk="1" hangingPunct="1"/>
              <a:t>34</a:t>
            </a:fld>
            <a:endParaRPr lang="en-US" sz="1200" smtClean="0"/>
          </a:p>
        </p:txBody>
      </p:sp>
    </p:spTree>
    <p:extLst>
      <p:ext uri="{BB962C8B-B14F-4D97-AF65-F5344CB8AC3E}">
        <p14:creationId xmlns:p14="http://schemas.microsoft.com/office/powerpoint/2010/main" val="70154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107993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7597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17941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4AD07D8-1A5B-4F69-81B2-E451EEEB024B}" type="slidenum">
              <a:rPr lang="en-US"/>
              <a:pPr/>
              <a:t>‹#›</a:t>
            </a:fld>
            <a:endParaRPr lang="en-US"/>
          </a:p>
        </p:txBody>
      </p:sp>
    </p:spTree>
    <p:extLst>
      <p:ext uri="{BB962C8B-B14F-4D97-AF65-F5344CB8AC3E}">
        <p14:creationId xmlns:p14="http://schemas.microsoft.com/office/powerpoint/2010/main" val="235123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4A3C8784-BB29-46D4-B9E0-2E27843C12DC}"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2781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35270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7D06E-7125-4A6B-A452-939D61280181}"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89253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7D06E-7125-4A6B-A452-939D61280181}"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94413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7D06E-7125-4A6B-A452-939D61280181}"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23021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7D06E-7125-4A6B-A452-939D61280181}"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91412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7D06E-7125-4A6B-A452-939D61280181}"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296445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7D06E-7125-4A6B-A452-939D61280181}"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9213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7D06E-7125-4A6B-A452-939D61280181}"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62916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7D06E-7125-4A6B-A452-939D61280181}" type="datetimeFigureOut">
              <a:rPr lang="en-US" smtClean="0"/>
              <a:t>3/24/2017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0FED9-19D4-46E4-9E2F-B7F9C5197156}" type="slidenum">
              <a:rPr lang="en-US" smtClean="0"/>
              <a:t>‹#›</a:t>
            </a:fld>
            <a:endParaRPr lang="en-US"/>
          </a:p>
        </p:txBody>
      </p:sp>
    </p:spTree>
    <p:extLst>
      <p:ext uri="{BB962C8B-B14F-4D97-AF65-F5344CB8AC3E}">
        <p14:creationId xmlns:p14="http://schemas.microsoft.com/office/powerpoint/2010/main" val="369160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4/40/Weimar_Constitution.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700" dirty="0" smtClean="0">
                <a:latin typeface="Arial" pitchFamily="34" charset="0"/>
                <a:cs typeface="Arial" pitchFamily="34" charset="0"/>
              </a:rPr>
              <a:t>The Weimar Republic:</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Constitution, </a:t>
            </a:r>
            <a:r>
              <a:rPr lang="en-US" dirty="0">
                <a:latin typeface="Arial" pitchFamily="34" charset="0"/>
                <a:cs typeface="Arial" pitchFamily="34" charset="0"/>
              </a:rPr>
              <a:t>Political Parties, </a:t>
            </a:r>
            <a:r>
              <a:rPr lang="en-US" dirty="0" smtClean="0">
                <a:latin typeface="Arial" pitchFamily="34" charset="0"/>
                <a:cs typeface="Arial" pitchFamily="34" charset="0"/>
              </a:rPr>
              <a:t>and Early Threats to the Republic</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smtClean="0"/>
          </a:p>
          <a:p>
            <a:r>
              <a:rPr lang="en-US" b="1" dirty="0" smtClean="0">
                <a:solidFill>
                  <a:srgbClr val="7030A0"/>
                </a:solidFill>
                <a:latin typeface="Arial" pitchFamily="34" charset="0"/>
                <a:cs typeface="Arial" pitchFamily="34" charset="0"/>
              </a:rPr>
              <a:t>Mr. Daniel Lazar</a:t>
            </a:r>
            <a:endParaRPr lang="en-US"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7720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latin typeface="Arial" pitchFamily="34" charset="0"/>
                <a:cs typeface="Arial" pitchFamily="34" charset="0"/>
              </a:rPr>
              <a:t>Crisis: Abdication</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1219200"/>
            <a:ext cx="8229600" cy="5410200"/>
          </a:xfrm>
        </p:spPr>
        <p:txBody>
          <a:bodyPr>
            <a:noAutofit/>
          </a:bodyPr>
          <a:lstStyle/>
          <a:p>
            <a:r>
              <a:rPr lang="en-US" sz="2000" dirty="0" smtClean="0">
                <a:latin typeface="Arial" pitchFamily="34" charset="0"/>
                <a:cs typeface="Arial" pitchFamily="34" charset="0"/>
              </a:rPr>
              <a:t>Wilhelm could not decide whether to abdicate</a:t>
            </a:r>
          </a:p>
          <a:p>
            <a:r>
              <a:rPr lang="en-US" sz="2000" dirty="0" smtClean="0">
                <a:latin typeface="Arial" pitchFamily="34" charset="0"/>
                <a:cs typeface="Arial" pitchFamily="34" charset="0"/>
              </a:rPr>
              <a:t>Thought that even if he </a:t>
            </a:r>
            <a:r>
              <a:rPr lang="en-US" sz="2000" dirty="0" smtClean="0">
                <a:latin typeface="Arial" pitchFamily="34" charset="0"/>
                <a:cs typeface="Arial" pitchFamily="34" charset="0"/>
              </a:rPr>
              <a:t>vacated German </a:t>
            </a:r>
            <a:r>
              <a:rPr lang="en-US" sz="2000" dirty="0">
                <a:latin typeface="Arial" pitchFamily="34" charset="0"/>
                <a:cs typeface="Arial" pitchFamily="34" charset="0"/>
              </a:rPr>
              <a:t>throne, he </a:t>
            </a:r>
            <a:r>
              <a:rPr lang="en-US" sz="2000" dirty="0" smtClean="0">
                <a:latin typeface="Arial" pitchFamily="34" charset="0"/>
                <a:cs typeface="Arial" pitchFamily="34" charset="0"/>
              </a:rPr>
              <a:t>would </a:t>
            </a:r>
            <a:r>
              <a:rPr lang="en-US" sz="2000" dirty="0">
                <a:latin typeface="Arial" pitchFamily="34" charset="0"/>
                <a:cs typeface="Arial" pitchFamily="34" charset="0"/>
              </a:rPr>
              <a:t>retain </a:t>
            </a:r>
            <a:r>
              <a:rPr lang="en-US" sz="2000" dirty="0" smtClean="0">
                <a:latin typeface="Arial" pitchFamily="34" charset="0"/>
                <a:cs typeface="Arial" pitchFamily="34" charset="0"/>
              </a:rPr>
              <a:t>Prussian throne </a:t>
            </a:r>
          </a:p>
          <a:p>
            <a:r>
              <a:rPr lang="en-US" sz="2000" dirty="0">
                <a:latin typeface="Arial" pitchFamily="34" charset="0"/>
                <a:cs typeface="Arial" pitchFamily="34" charset="0"/>
              </a:rPr>
              <a:t>Wilhelm's abdication </a:t>
            </a:r>
            <a:r>
              <a:rPr lang="en-US" sz="2000" dirty="0" smtClean="0">
                <a:latin typeface="Arial" pitchFamily="34" charset="0"/>
                <a:cs typeface="Arial" pitchFamily="34" charset="0"/>
              </a:rPr>
              <a:t>abruptly </a:t>
            </a:r>
            <a:r>
              <a:rPr lang="en-US" sz="2000" dirty="0">
                <a:latin typeface="Arial" pitchFamily="34" charset="0"/>
                <a:cs typeface="Arial" pitchFamily="34" charset="0"/>
              </a:rPr>
              <a:t>announced by </a:t>
            </a:r>
            <a:r>
              <a:rPr lang="en-US" sz="2000" dirty="0" smtClean="0">
                <a:latin typeface="Arial" pitchFamily="34" charset="0"/>
                <a:cs typeface="Arial" pitchFamily="34" charset="0"/>
              </a:rPr>
              <a:t>Chancellor</a:t>
            </a:r>
            <a:r>
              <a:rPr lang="en-US" sz="2000" dirty="0">
                <a:latin typeface="Arial" pitchFamily="34" charset="0"/>
                <a:cs typeface="Arial" pitchFamily="34" charset="0"/>
              </a:rPr>
              <a:t>, Prince Max of Baden</a:t>
            </a:r>
            <a:r>
              <a:rPr lang="en-US" sz="2000" dirty="0" smtClean="0">
                <a:latin typeface="Arial" pitchFamily="34" charset="0"/>
                <a:cs typeface="Arial" pitchFamily="34" charset="0"/>
              </a:rPr>
              <a:t>, 9 Nov 18</a:t>
            </a:r>
          </a:p>
          <a:p>
            <a:r>
              <a:rPr lang="en-US" sz="2000" dirty="0">
                <a:latin typeface="Arial" pitchFamily="34" charset="0"/>
                <a:cs typeface="Arial" pitchFamily="34" charset="0"/>
              </a:rPr>
              <a:t>Hindenburg, </a:t>
            </a:r>
            <a:r>
              <a:rPr lang="en-US" sz="2000" dirty="0" smtClean="0">
                <a:latin typeface="Arial" pitchFamily="34" charset="0"/>
                <a:cs typeface="Arial" pitchFamily="34" charset="0"/>
              </a:rPr>
              <a:t>a </a:t>
            </a:r>
            <a:r>
              <a:rPr lang="en-US" sz="2000" dirty="0">
                <a:latin typeface="Arial" pitchFamily="34" charset="0"/>
                <a:cs typeface="Arial" pitchFamily="34" charset="0"/>
              </a:rPr>
              <a:t>lifelong royalist, </a:t>
            </a:r>
            <a:r>
              <a:rPr lang="en-US" sz="2000" dirty="0" smtClean="0">
                <a:latin typeface="Arial" pitchFamily="34" charset="0"/>
                <a:cs typeface="Arial" pitchFamily="34" charset="0"/>
              </a:rPr>
              <a:t>advised Wilhelm to abdicate</a:t>
            </a:r>
          </a:p>
          <a:p>
            <a:r>
              <a:rPr lang="en-US" sz="2000" dirty="0">
                <a:latin typeface="Arial" pitchFamily="34" charset="0"/>
                <a:cs typeface="Arial" pitchFamily="34" charset="0"/>
              </a:rPr>
              <a:t>November 10, </a:t>
            </a:r>
            <a:r>
              <a:rPr lang="en-US" sz="2000" dirty="0" smtClean="0">
                <a:latin typeface="Arial" pitchFamily="34" charset="0"/>
                <a:cs typeface="Arial" pitchFamily="34" charset="0"/>
              </a:rPr>
              <a:t>Wilhelm went </a:t>
            </a:r>
            <a:r>
              <a:rPr lang="en-US" sz="2000" dirty="0">
                <a:latin typeface="Arial" pitchFamily="34" charset="0"/>
                <a:cs typeface="Arial" pitchFamily="34" charset="0"/>
              </a:rPr>
              <a:t>into exile </a:t>
            </a:r>
            <a:r>
              <a:rPr lang="en-US" sz="2000" dirty="0" smtClean="0">
                <a:latin typeface="Arial" pitchFamily="34" charset="0"/>
                <a:cs typeface="Arial" pitchFamily="34" charset="0"/>
              </a:rPr>
              <a:t>in Netherlands</a:t>
            </a:r>
          </a:p>
          <a:p>
            <a:pPr lvl="1"/>
            <a:r>
              <a:rPr lang="en-US" sz="2000" dirty="0" smtClean="0">
                <a:latin typeface="Arial" pitchFamily="34" charset="0"/>
                <a:cs typeface="Arial" pitchFamily="34" charset="0"/>
              </a:rPr>
              <a:t>Didn’t want to end up discovered with his wife and 4 children </a:t>
            </a:r>
            <a:r>
              <a:rPr lang="en-US" sz="2000" dirty="0">
                <a:latin typeface="Arial" pitchFamily="34" charset="0"/>
                <a:cs typeface="Arial" pitchFamily="34" charset="0"/>
              </a:rPr>
              <a:t>by an </a:t>
            </a:r>
            <a:r>
              <a:rPr lang="en-US" sz="2000" dirty="0" smtClean="0">
                <a:latin typeface="Arial" pitchFamily="34" charset="0"/>
                <a:cs typeface="Arial" pitchFamily="34" charset="0"/>
              </a:rPr>
              <a:t>amateur archeologist  in Sverdlovsk in 1979</a:t>
            </a:r>
          </a:p>
          <a:p>
            <a:r>
              <a:rPr lang="en-US" sz="2000" dirty="0" smtClean="0">
                <a:latin typeface="Arial" pitchFamily="34" charset="0"/>
                <a:cs typeface="Arial" pitchFamily="34" charset="0"/>
              </a:rPr>
              <a:t>End to  5 centuries of Hohenzollern rule </a:t>
            </a:r>
          </a:p>
          <a:p>
            <a:pPr lvl="1"/>
            <a:r>
              <a:rPr lang="en-US" sz="2000" dirty="0">
                <a:latin typeface="Arial" pitchFamily="34" charset="0"/>
                <a:cs typeface="Arial" pitchFamily="34" charset="0"/>
              </a:rPr>
              <a:t>2 December 1919, </a:t>
            </a:r>
            <a:r>
              <a:rPr lang="en-US" sz="2000" dirty="0" smtClean="0">
                <a:latin typeface="Arial" pitchFamily="34" charset="0"/>
                <a:cs typeface="Arial" pitchFamily="34" charset="0"/>
              </a:rPr>
              <a:t>Wilhelm complained in a letter about </a:t>
            </a:r>
            <a:r>
              <a:rPr lang="en-US" sz="2000" dirty="0">
                <a:latin typeface="Arial" pitchFamily="34" charset="0"/>
                <a:cs typeface="Arial" pitchFamily="34" charset="0"/>
              </a:rPr>
              <a:t>his forced </a:t>
            </a:r>
            <a:r>
              <a:rPr lang="en-US" sz="2000" dirty="0" smtClean="0">
                <a:latin typeface="Arial" pitchFamily="34" charset="0"/>
                <a:cs typeface="Arial" pitchFamily="34" charset="0"/>
              </a:rPr>
              <a:t>abdication. Blamed Jews</a:t>
            </a:r>
            <a:r>
              <a:rPr lang="en-US" sz="2000" dirty="0">
                <a:latin typeface="Arial" pitchFamily="34" charset="0"/>
                <a:cs typeface="Arial" pitchFamily="34" charset="0"/>
              </a:rPr>
              <a:t> </a:t>
            </a:r>
            <a:r>
              <a:rPr lang="en-US" sz="2000" dirty="0" smtClean="0">
                <a:latin typeface="Arial" pitchFamily="34" charset="0"/>
                <a:cs typeface="Arial" pitchFamily="34" charset="0"/>
              </a:rPr>
              <a:t>who </a:t>
            </a:r>
            <a:r>
              <a:rPr lang="en-US" sz="2000" dirty="0">
                <a:latin typeface="Arial" pitchFamily="34" charset="0"/>
                <a:cs typeface="Arial" pitchFamily="34" charset="0"/>
              </a:rPr>
              <a:t>were a "nuisance that humanity must get rid of some way or other. I believe the best would be gas</a:t>
            </a:r>
            <a:r>
              <a:rPr lang="en-US" sz="2000" dirty="0" smtClean="0">
                <a:latin typeface="Arial" pitchFamily="34" charset="0"/>
                <a:cs typeface="Arial" pitchFamily="34" charset="0"/>
              </a:rPr>
              <a:t>!"</a:t>
            </a:r>
          </a:p>
        </p:txBody>
      </p:sp>
    </p:spTree>
    <p:extLst>
      <p:ext uri="{BB962C8B-B14F-4D97-AF65-F5344CB8AC3E}">
        <p14:creationId xmlns:p14="http://schemas.microsoft.com/office/powerpoint/2010/main" val="343784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42" name="Picture 6" descr="[Abbil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684053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7"/>
          <p:cNvSpPr txBox="1">
            <a:spLocks noChangeArrowheads="1"/>
          </p:cNvSpPr>
          <p:nvPr/>
        </p:nvSpPr>
        <p:spPr bwMode="auto">
          <a:xfrm>
            <a:off x="1042988" y="6237288"/>
            <a:ext cx="7129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Proclamation of the Republic, 9/11/1918</a:t>
            </a:r>
          </a:p>
        </p:txBody>
      </p:sp>
    </p:spTree>
    <p:extLst>
      <p:ext uri="{BB962C8B-B14F-4D97-AF65-F5344CB8AC3E}">
        <p14:creationId xmlns:p14="http://schemas.microsoft.com/office/powerpoint/2010/main" val="502840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defRPr/>
            </a:pPr>
            <a:r>
              <a:rPr lang="en-US" dirty="0">
                <a:latin typeface="Arial" pitchFamily="34" charset="0"/>
                <a:cs typeface="Arial" pitchFamily="34" charset="0"/>
              </a:rPr>
              <a:t>Inflation Crisis</a:t>
            </a:r>
            <a:endParaRPr lang="en-GB" dirty="0" smtClean="0">
              <a:solidFill>
                <a:schemeClr val="hlink"/>
              </a:solidFill>
              <a:latin typeface="Arial" pitchFamily="34" charset="0"/>
              <a:cs typeface="Arial" pitchFamily="34" charset="0"/>
            </a:endParaRPr>
          </a:p>
        </p:txBody>
      </p:sp>
      <p:sp>
        <p:nvSpPr>
          <p:cNvPr id="34819" name="Rectangle 3"/>
          <p:cNvSpPr>
            <a:spLocks noGrp="1" noChangeArrowheads="1"/>
          </p:cNvSpPr>
          <p:nvPr>
            <p:ph type="body" idx="1"/>
          </p:nvPr>
        </p:nvSpPr>
        <p:spPr/>
        <p:txBody>
          <a:bodyPr>
            <a:normAutofit/>
          </a:bodyPr>
          <a:lstStyle/>
          <a:p>
            <a:pPr algn="just" eaLnBrk="1" hangingPunct="1">
              <a:defRPr/>
            </a:pPr>
            <a:r>
              <a:rPr lang="en-GB" sz="2000" dirty="0">
                <a:latin typeface="Arial" charset="0"/>
              </a:rPr>
              <a:t>R</a:t>
            </a:r>
            <a:r>
              <a:rPr lang="en-GB" sz="2000" dirty="0" smtClean="0">
                <a:latin typeface="Arial" charset="0"/>
              </a:rPr>
              <a:t>oots in the pre-war and wartime economy.</a:t>
            </a:r>
          </a:p>
          <a:p>
            <a:pPr algn="just" eaLnBrk="1" hangingPunct="1">
              <a:defRPr/>
            </a:pPr>
            <a:r>
              <a:rPr lang="en-GB" sz="2000" dirty="0" smtClean="0">
                <a:latin typeface="Arial" charset="0"/>
              </a:rPr>
              <a:t>Lack of capital investment, large trade deficit, and difficulties in switching from a </a:t>
            </a:r>
            <a:r>
              <a:rPr lang="en-GB" sz="2000" dirty="0" smtClean="0">
                <a:solidFill>
                  <a:srgbClr val="FF0000"/>
                </a:solidFill>
                <a:latin typeface="Arial" charset="0"/>
              </a:rPr>
              <a:t>war-time to peace-time economy </a:t>
            </a:r>
            <a:r>
              <a:rPr lang="en-GB" sz="2000" dirty="0" smtClean="0">
                <a:latin typeface="Arial" charset="0"/>
              </a:rPr>
              <a:t>were made worse by the necessity of paying </a:t>
            </a:r>
            <a:r>
              <a:rPr lang="en-GB" sz="2000" dirty="0" smtClean="0">
                <a:solidFill>
                  <a:srgbClr val="FF0000"/>
                </a:solidFill>
                <a:latin typeface="Arial" charset="0"/>
              </a:rPr>
              <a:t>reparations</a:t>
            </a:r>
          </a:p>
          <a:p>
            <a:pPr algn="just" eaLnBrk="1" hangingPunct="1">
              <a:defRPr/>
            </a:pPr>
            <a:r>
              <a:rPr lang="en-GB" sz="2000" dirty="0" smtClean="0">
                <a:latin typeface="Arial" charset="0"/>
              </a:rPr>
              <a:t>Government refused to </a:t>
            </a:r>
            <a:r>
              <a:rPr lang="en-GB" sz="2000" dirty="0" smtClean="0">
                <a:solidFill>
                  <a:srgbClr val="FF0000"/>
                </a:solidFill>
                <a:latin typeface="Arial" charset="0"/>
              </a:rPr>
              <a:t>either raise taxes or cut expenditures</a:t>
            </a:r>
            <a:r>
              <a:rPr lang="en-GB" sz="2000" dirty="0" smtClean="0">
                <a:latin typeface="Arial" charset="0"/>
              </a:rPr>
              <a:t>— feared that either measure would lead to unemployment and political unrest</a:t>
            </a:r>
          </a:p>
          <a:p>
            <a:pPr algn="just" eaLnBrk="1" hangingPunct="1">
              <a:defRPr/>
            </a:pPr>
            <a:r>
              <a:rPr lang="en-GB" sz="2000" dirty="0" smtClean="0">
                <a:solidFill>
                  <a:srgbClr val="FF0000"/>
                </a:solidFill>
                <a:latin typeface="Arial" charset="0"/>
              </a:rPr>
              <a:t>Default on reparations </a:t>
            </a:r>
            <a:r>
              <a:rPr lang="en-GB" sz="2000" dirty="0" smtClean="0">
                <a:latin typeface="Arial" charset="0"/>
              </a:rPr>
              <a:t>payments led to French and Belgian occupation of Ruhr (1923-24).</a:t>
            </a:r>
          </a:p>
          <a:p>
            <a:pPr lvl="1" algn="just">
              <a:defRPr/>
            </a:pPr>
            <a:r>
              <a:rPr lang="en-GB" sz="2000" dirty="0" smtClean="0">
                <a:solidFill>
                  <a:srgbClr val="FF0000"/>
                </a:solidFill>
                <a:latin typeface="Arial" charset="0"/>
              </a:rPr>
              <a:t>Unable to collect taxes from the Ruhr </a:t>
            </a:r>
            <a:r>
              <a:rPr lang="en-GB" sz="2000" dirty="0" smtClean="0">
                <a:latin typeface="Arial" charset="0"/>
              </a:rPr>
              <a:t>and cut off from the supplies of coal that powered German industry and exports, the government’s finances collapsed.</a:t>
            </a:r>
            <a:r>
              <a:rPr lang="en-GB" sz="2000" dirty="0" smtClean="0"/>
              <a:t> </a:t>
            </a:r>
          </a:p>
          <a:p>
            <a:pPr eaLnBrk="1" hangingPunct="1">
              <a:defRPr/>
            </a:pPr>
            <a:endParaRPr lang="en-GB" sz="2000" dirty="0" smtClean="0"/>
          </a:p>
        </p:txBody>
      </p:sp>
    </p:spTree>
    <p:extLst>
      <p:ext uri="{BB962C8B-B14F-4D97-AF65-F5344CB8AC3E}">
        <p14:creationId xmlns:p14="http://schemas.microsoft.com/office/powerpoint/2010/main" val="1799818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fade">
                                      <p:cBhvr>
                                        <p:cTn id="10"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pPr>
              <a:defRPr/>
            </a:pPr>
            <a:r>
              <a:rPr lang="en-US" dirty="0">
                <a:latin typeface="Arial" pitchFamily="34" charset="0"/>
                <a:cs typeface="Arial" pitchFamily="34" charset="0"/>
              </a:rPr>
              <a:t>Inflation Crisis</a:t>
            </a:r>
            <a:endParaRPr lang="en-GB" dirty="0" smtClean="0">
              <a:latin typeface="Arial" pitchFamily="34" charset="0"/>
              <a:cs typeface="Arial" pitchFamily="34" charset="0"/>
            </a:endParaRPr>
          </a:p>
        </p:txBody>
      </p:sp>
      <p:sp>
        <p:nvSpPr>
          <p:cNvPr id="35846" name="Rectangle 6"/>
          <p:cNvSpPr>
            <a:spLocks noGrp="1" noChangeArrowheads="1"/>
          </p:cNvSpPr>
          <p:nvPr>
            <p:ph type="body" sz="half" idx="2"/>
          </p:nvPr>
        </p:nvSpPr>
        <p:spPr>
          <a:xfrm>
            <a:off x="4140958" y="1381244"/>
            <a:ext cx="5105400" cy="5257800"/>
          </a:xfrm>
        </p:spPr>
        <p:txBody>
          <a:bodyPr>
            <a:noAutofit/>
          </a:bodyPr>
          <a:lstStyle/>
          <a:p>
            <a:pPr eaLnBrk="1" hangingPunct="1">
              <a:lnSpc>
                <a:spcPct val="90000"/>
              </a:lnSpc>
              <a:defRPr/>
            </a:pPr>
            <a:r>
              <a:rPr lang="en-GB" sz="2400" dirty="0" smtClean="0">
                <a:latin typeface="Arial" charset="0"/>
              </a:rPr>
              <a:t>People on fixed incomes or welfare support (students, pensioners, people on benefits etc.) were worst hit.</a:t>
            </a:r>
          </a:p>
          <a:p>
            <a:pPr eaLnBrk="1" hangingPunct="1">
              <a:lnSpc>
                <a:spcPct val="90000"/>
              </a:lnSpc>
              <a:defRPr/>
            </a:pPr>
            <a:r>
              <a:rPr lang="en-GB" sz="2400" dirty="0" smtClean="0">
                <a:latin typeface="Arial" charset="0"/>
              </a:rPr>
              <a:t>But landowners and businessmen able to pay off debts, mortgages etc. with worthless currency.</a:t>
            </a:r>
          </a:p>
          <a:p>
            <a:pPr eaLnBrk="1" hangingPunct="1">
              <a:lnSpc>
                <a:spcPct val="90000"/>
              </a:lnSpc>
              <a:defRPr/>
            </a:pPr>
            <a:r>
              <a:rPr lang="en-GB" sz="2400" dirty="0" smtClean="0">
                <a:latin typeface="Arial" charset="0"/>
              </a:rPr>
              <a:t>Long term psychological effects</a:t>
            </a:r>
          </a:p>
          <a:p>
            <a:pPr lvl="1">
              <a:lnSpc>
                <a:spcPct val="90000"/>
              </a:lnSpc>
              <a:defRPr/>
            </a:pPr>
            <a:r>
              <a:rPr lang="en-GB" sz="2400" dirty="0" smtClean="0">
                <a:latin typeface="Arial" charset="0"/>
              </a:rPr>
              <a:t>↑ crime and prostitution</a:t>
            </a:r>
          </a:p>
          <a:p>
            <a:pPr lvl="1">
              <a:lnSpc>
                <a:spcPct val="90000"/>
              </a:lnSpc>
              <a:defRPr/>
            </a:pPr>
            <a:r>
              <a:rPr lang="en-GB" sz="2400" dirty="0">
                <a:latin typeface="Arial" charset="0"/>
              </a:rPr>
              <a:t>↑ </a:t>
            </a:r>
            <a:r>
              <a:rPr lang="en-GB" sz="2400" dirty="0" smtClean="0">
                <a:latin typeface="Arial" charset="0"/>
              </a:rPr>
              <a:t>nihilism and materialism</a:t>
            </a:r>
          </a:p>
          <a:p>
            <a:pPr lvl="1">
              <a:lnSpc>
                <a:spcPct val="90000"/>
              </a:lnSpc>
              <a:defRPr/>
            </a:pPr>
            <a:r>
              <a:rPr lang="en-GB" sz="2400" dirty="0" smtClean="0">
                <a:latin typeface="Arial" charset="0"/>
              </a:rPr>
              <a:t>↓ faith </a:t>
            </a:r>
            <a:r>
              <a:rPr lang="en-GB" sz="2400" dirty="0">
                <a:latin typeface="Arial" charset="0"/>
              </a:rPr>
              <a:t>in the Republic</a:t>
            </a:r>
          </a:p>
          <a:p>
            <a:pPr lvl="1">
              <a:lnSpc>
                <a:spcPct val="90000"/>
              </a:lnSpc>
              <a:defRPr/>
            </a:pPr>
            <a:endParaRPr lang="en-GB" sz="2400" dirty="0" smtClean="0">
              <a:latin typeface="Arial" charset="0"/>
            </a:endParaRPr>
          </a:p>
          <a:p>
            <a:pPr algn="just" eaLnBrk="1" hangingPunct="1">
              <a:lnSpc>
                <a:spcPct val="90000"/>
              </a:lnSpc>
              <a:defRPr/>
            </a:pPr>
            <a:endParaRPr lang="en-GB" sz="2400" dirty="0" smtClean="0">
              <a:latin typeface="Arial" charset="0"/>
            </a:endParaRPr>
          </a:p>
        </p:txBody>
      </p:sp>
      <p:pic>
        <p:nvPicPr>
          <p:cNvPr id="26628" name="Picture 7" descr="hyperinfl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219200"/>
            <a:ext cx="3579125" cy="53283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565903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fade">
                                      <p:cBhvr>
                                        <p:cTn id="10"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Picture 4" descr="http://avidinvestments.com/inf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4094"/>
            <a:ext cx="3810000" cy="507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477370"/>
            <a:ext cx="4344194" cy="288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45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wrap="square" lIns="91440" tIns="45720" rIns="91440" bIns="45720" numCol="1" compatLnSpc="1">
            <a:prstTxWarp prst="textNoShape">
              <a:avLst/>
            </a:prstTxWarp>
            <a:normAutofit/>
          </a:bodyPr>
          <a:lstStyle/>
          <a:p>
            <a:r>
              <a:rPr lang="en-US" sz="3600" dirty="0" smtClean="0">
                <a:latin typeface="Arial" pitchFamily="34" charset="0"/>
                <a:cs typeface="Arial" pitchFamily="34" charset="0"/>
              </a:rPr>
              <a:t>Crisis: Challenge from the Left</a:t>
            </a:r>
            <a:endParaRPr sz="3600" dirty="0" smtClean="0">
              <a:ln>
                <a:noFill/>
              </a:ln>
              <a:effectLst/>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4" name="TextBox 3"/>
          <p:cNvSpPr txBox="1"/>
          <p:nvPr/>
        </p:nvSpPr>
        <p:spPr>
          <a:xfrm>
            <a:off x="533400" y="1524000"/>
            <a:ext cx="8305800" cy="3416320"/>
          </a:xfrm>
          <a:prstGeom prst="rect">
            <a:avLst/>
          </a:prstGeom>
          <a:noFill/>
        </p:spPr>
        <p:txBody>
          <a:bodyPr wrap="square" rtlCol="0">
            <a:spAutoFit/>
          </a:bodyPr>
          <a:lstStyle/>
          <a:p>
            <a:pPr marL="571500" indent="-571500">
              <a:buFont typeface="Arial" pitchFamily="34" charset="0"/>
              <a:buChar char="•"/>
            </a:pPr>
            <a:r>
              <a:rPr lang="en-GB" sz="2800" dirty="0">
                <a:latin typeface="Arial" pitchFamily="34" charset="0"/>
                <a:cs typeface="Arial" pitchFamily="34" charset="0"/>
              </a:rPr>
              <a:t>Communists </a:t>
            </a:r>
            <a:r>
              <a:rPr lang="en-GB" sz="2800" dirty="0" smtClean="0">
                <a:latin typeface="Arial" pitchFamily="34" charset="0"/>
                <a:cs typeface="Arial" pitchFamily="34" charset="0"/>
              </a:rPr>
              <a:t>feel </a:t>
            </a:r>
            <a:r>
              <a:rPr lang="en-GB" sz="2800" dirty="0">
                <a:latin typeface="Arial" pitchFamily="34" charset="0"/>
                <a:cs typeface="Arial" pitchFamily="34" charset="0"/>
              </a:rPr>
              <a:t>conditions </a:t>
            </a:r>
            <a:r>
              <a:rPr lang="en-GB" sz="2800" dirty="0" smtClean="0">
                <a:latin typeface="Arial" pitchFamily="34" charset="0"/>
                <a:cs typeface="Arial" pitchFamily="34" charset="0"/>
              </a:rPr>
              <a:t>ripe </a:t>
            </a:r>
            <a:r>
              <a:rPr lang="en-GB" sz="2800" dirty="0">
                <a:latin typeface="Arial" pitchFamily="34" charset="0"/>
                <a:cs typeface="Arial" pitchFamily="34" charset="0"/>
              </a:rPr>
              <a:t>for </a:t>
            </a:r>
            <a:r>
              <a:rPr lang="en-GB" sz="2800" dirty="0" smtClean="0">
                <a:latin typeface="Arial" pitchFamily="34" charset="0"/>
                <a:cs typeface="Arial" pitchFamily="34" charset="0"/>
              </a:rPr>
              <a:t>Rev</a:t>
            </a:r>
            <a:endParaRPr lang="en-GB" sz="2800" dirty="0">
              <a:latin typeface="Arial" pitchFamily="34" charset="0"/>
              <a:cs typeface="Arial" pitchFamily="34" charset="0"/>
            </a:endParaRPr>
          </a:p>
          <a:p>
            <a:pPr marL="571500" indent="-571500">
              <a:buFont typeface="Arial" pitchFamily="34" charset="0"/>
              <a:buChar char="•"/>
            </a:pPr>
            <a:r>
              <a:rPr lang="en-GB" sz="2800" dirty="0" err="1">
                <a:solidFill>
                  <a:srgbClr val="FF0000"/>
                </a:solidFill>
                <a:latin typeface="Arial" pitchFamily="34" charset="0"/>
                <a:cs typeface="Arial" pitchFamily="34" charset="0"/>
              </a:rPr>
              <a:t>Spartacist</a:t>
            </a:r>
            <a:r>
              <a:rPr lang="en-GB" sz="2800" dirty="0">
                <a:solidFill>
                  <a:srgbClr val="FF0000"/>
                </a:solidFill>
                <a:latin typeface="Arial" pitchFamily="34" charset="0"/>
                <a:cs typeface="Arial" pitchFamily="34" charset="0"/>
              </a:rPr>
              <a:t> Revolution</a:t>
            </a:r>
          </a:p>
          <a:p>
            <a:pPr marL="1028700" lvl="1" indent="-571500">
              <a:buFont typeface="Arial" pitchFamily="34" charset="0"/>
              <a:buChar char="•"/>
            </a:pPr>
            <a:r>
              <a:rPr lang="en-GB" sz="2800" dirty="0" smtClean="0">
                <a:solidFill>
                  <a:srgbClr val="FF0000"/>
                </a:solidFill>
                <a:latin typeface="Arial" pitchFamily="34" charset="0"/>
                <a:cs typeface="Arial" pitchFamily="34" charset="0"/>
              </a:rPr>
              <a:t>Karl </a:t>
            </a:r>
            <a:r>
              <a:rPr lang="en-GB" sz="2800" dirty="0">
                <a:solidFill>
                  <a:srgbClr val="FF0000"/>
                </a:solidFill>
                <a:latin typeface="Arial" pitchFamily="34" charset="0"/>
                <a:cs typeface="Arial" pitchFamily="34" charset="0"/>
              </a:rPr>
              <a:t>Liebknecht </a:t>
            </a:r>
            <a:r>
              <a:rPr lang="en-GB" sz="2800" dirty="0" smtClean="0">
                <a:latin typeface="Arial" pitchFamily="34" charset="0"/>
                <a:cs typeface="Arial" pitchFamily="34" charset="0"/>
              </a:rPr>
              <a:t>&amp; </a:t>
            </a:r>
            <a:r>
              <a:rPr lang="en-GB" sz="2800" dirty="0">
                <a:solidFill>
                  <a:srgbClr val="FF0000"/>
                </a:solidFill>
                <a:latin typeface="Arial" pitchFamily="34" charset="0"/>
                <a:cs typeface="Arial" pitchFamily="34" charset="0"/>
              </a:rPr>
              <a:t>Rosa </a:t>
            </a:r>
            <a:r>
              <a:rPr lang="en-GB" sz="2800" dirty="0" smtClean="0">
                <a:solidFill>
                  <a:srgbClr val="FF0000"/>
                </a:solidFill>
                <a:latin typeface="Arial" pitchFamily="34" charset="0"/>
                <a:cs typeface="Arial" pitchFamily="34" charset="0"/>
              </a:rPr>
              <a:t>Luxembourg</a:t>
            </a:r>
            <a:r>
              <a:rPr lang="en-GB" sz="2800" dirty="0" smtClean="0">
                <a:latin typeface="Arial" pitchFamily="34" charset="0"/>
                <a:cs typeface="Arial" pitchFamily="34" charset="0"/>
              </a:rPr>
              <a:t>, et al. </a:t>
            </a:r>
            <a:endParaRPr lang="en-GB" sz="2800" dirty="0">
              <a:latin typeface="Arial" pitchFamily="34" charset="0"/>
              <a:cs typeface="Arial" pitchFamily="34" charset="0"/>
            </a:endParaRPr>
          </a:p>
          <a:p>
            <a:pPr marL="571500" indent="-571500">
              <a:buFont typeface="Arial" pitchFamily="34" charset="0"/>
              <a:buChar char="•"/>
            </a:pPr>
            <a:r>
              <a:rPr lang="en-GB" sz="2800" dirty="0">
                <a:latin typeface="Arial" pitchFamily="34" charset="0"/>
                <a:cs typeface="Arial" pitchFamily="34" charset="0"/>
              </a:rPr>
              <a:t>General Strike announced</a:t>
            </a:r>
          </a:p>
          <a:p>
            <a:pPr marL="571500" indent="-571500">
              <a:buFont typeface="Arial" pitchFamily="34" charset="0"/>
              <a:buChar char="•"/>
            </a:pPr>
            <a:r>
              <a:rPr lang="en-GB" sz="2800" dirty="0">
                <a:latin typeface="Arial" pitchFamily="34" charset="0"/>
                <a:cs typeface="Arial" pitchFamily="34" charset="0"/>
              </a:rPr>
              <a:t>Support from </a:t>
            </a:r>
            <a:r>
              <a:rPr lang="en-GB" sz="2800" dirty="0" smtClean="0">
                <a:latin typeface="Arial" pitchFamily="34" charset="0"/>
                <a:cs typeface="Arial" pitchFamily="34" charset="0"/>
              </a:rPr>
              <a:t>Lenin and CCP</a:t>
            </a:r>
            <a:endParaRPr lang="en-GB" sz="2800" dirty="0">
              <a:latin typeface="Arial" pitchFamily="34" charset="0"/>
              <a:cs typeface="Arial" pitchFamily="34" charset="0"/>
            </a:endParaRPr>
          </a:p>
          <a:p>
            <a:pPr marL="571500" indent="-571500">
              <a:buFont typeface="Arial" pitchFamily="34" charset="0"/>
              <a:buChar char="•"/>
            </a:pPr>
            <a:r>
              <a:rPr lang="en-GB" sz="2800" dirty="0" smtClean="0">
                <a:latin typeface="Arial" pitchFamily="34" charset="0"/>
                <a:cs typeface="Arial" pitchFamily="34" charset="0"/>
              </a:rPr>
              <a:t>Communist </a:t>
            </a:r>
            <a:r>
              <a:rPr lang="en-GB" sz="2800" dirty="0">
                <a:latin typeface="Arial" pitchFamily="34" charset="0"/>
                <a:cs typeface="Arial" pitchFamily="34" charset="0"/>
              </a:rPr>
              <a:t>infiltration of some police forces</a:t>
            </a:r>
          </a:p>
          <a:p>
            <a:pPr marL="571500" indent="-571500">
              <a:buFont typeface="Arial" pitchFamily="34" charset="0"/>
              <a:buChar char="•"/>
            </a:pPr>
            <a:r>
              <a:rPr lang="en-GB" sz="2800" dirty="0">
                <a:latin typeface="Arial" pitchFamily="34" charset="0"/>
                <a:cs typeface="Arial" pitchFamily="34" charset="0"/>
              </a:rPr>
              <a:t>Bavaria declared a Socialist Republic</a:t>
            </a:r>
          </a:p>
          <a:p>
            <a:pPr marL="285750" indent="-285750">
              <a:buFont typeface="Arial" pitchFamily="34" charset="0"/>
              <a:buChar char="•"/>
            </a:pPr>
            <a:endParaRPr lang="en-US" sz="2000" dirty="0"/>
          </a:p>
        </p:txBody>
      </p:sp>
    </p:spTree>
    <p:extLst>
      <p:ext uri="{BB962C8B-B14F-4D97-AF65-F5344CB8AC3E}">
        <p14:creationId xmlns:p14="http://schemas.microsoft.com/office/powerpoint/2010/main" val="1339317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wrap="square" lIns="91440" tIns="45720" rIns="91440" bIns="45720" numCol="1" compatLnSpc="1">
            <a:prstTxWarp prst="textNoShape">
              <a:avLst/>
            </a:prstTxWarp>
          </a:bodyPr>
          <a:lstStyle/>
          <a:p>
            <a:r>
              <a:rPr sz="3800" dirty="0" smtClean="0">
                <a:ln>
                  <a:noFill/>
                </a:ln>
                <a:effectLst/>
                <a:latin typeface="Arial" pitchFamily="34" charset="0"/>
                <a:cs typeface="Arial" pitchFamily="34" charset="0"/>
              </a:rPr>
              <a:t>Years of Crisis: Threats from the Left</a:t>
            </a:r>
          </a:p>
        </p:txBody>
      </p:sp>
      <p:sp>
        <p:nvSpPr>
          <p:cNvPr id="53251" name="Rectangle 3"/>
          <p:cNvSpPr>
            <a:spLocks noGrp="1"/>
          </p:cNvSpPr>
          <p:nvPr>
            <p:ph type="body" idx="1"/>
          </p:nvPr>
        </p:nvSpPr>
        <p:spPr>
          <a:xfrm>
            <a:off x="457200" y="1447800"/>
            <a:ext cx="8229600" cy="4678363"/>
          </a:xfrm>
        </p:spPr>
        <p:txBody>
          <a:bodyPr>
            <a:noAutofit/>
          </a:bodyPr>
          <a:lstStyle/>
          <a:p>
            <a:r>
              <a:rPr lang="en-US" sz="2400" dirty="0" smtClean="0">
                <a:latin typeface="Arial" pitchFamily="34" charset="0"/>
                <a:cs typeface="Arial" pitchFamily="34" charset="0"/>
              </a:rPr>
              <a:t>Two primary Left factions:</a:t>
            </a:r>
          </a:p>
          <a:p>
            <a:pPr lvl="1"/>
            <a:r>
              <a:rPr lang="en-US" sz="2400" dirty="0" smtClean="0">
                <a:solidFill>
                  <a:srgbClr val="FF0000"/>
                </a:solidFill>
                <a:latin typeface="Arial" pitchFamily="34" charset="0"/>
                <a:cs typeface="Arial" pitchFamily="34" charset="0"/>
              </a:rPr>
              <a:t>SPD</a:t>
            </a:r>
            <a:r>
              <a:rPr lang="en-US" sz="2400" dirty="0" smtClean="0">
                <a:latin typeface="Arial" pitchFamily="34" charset="0"/>
                <a:cs typeface="Arial" pitchFamily="34" charset="0"/>
              </a:rPr>
              <a:t> -  moderate socialists, committed to working within a parliamentary democracy</a:t>
            </a:r>
          </a:p>
          <a:p>
            <a:pPr lvl="1"/>
            <a:r>
              <a:rPr lang="en-US" sz="2400" dirty="0" smtClean="0">
                <a:solidFill>
                  <a:srgbClr val="FF0000"/>
                </a:solidFill>
                <a:latin typeface="Arial" pitchFamily="34" charset="0"/>
                <a:cs typeface="Arial" pitchFamily="34" charset="0"/>
              </a:rPr>
              <a:t>KPD</a:t>
            </a:r>
            <a:r>
              <a:rPr lang="en-US" sz="2400" dirty="0" smtClean="0">
                <a:latin typeface="Arial" pitchFamily="34" charset="0"/>
                <a:cs typeface="Arial" pitchFamily="34" charset="0"/>
              </a:rPr>
              <a:t> (Communists) - extreme leftists who wanted Marxist revolution. Rejected Weimar system.</a:t>
            </a:r>
          </a:p>
          <a:p>
            <a:pPr lvl="2"/>
            <a:r>
              <a:rPr lang="en-US" dirty="0">
                <a:latin typeface="Arial" pitchFamily="34" charset="0"/>
                <a:cs typeface="Arial" pitchFamily="34" charset="0"/>
              </a:rPr>
              <a:t>S</a:t>
            </a:r>
            <a:r>
              <a:rPr lang="en-US" dirty="0" smtClean="0">
                <a:latin typeface="Arial" pitchFamily="34" charset="0"/>
                <a:cs typeface="Arial" pitchFamily="34" charset="0"/>
              </a:rPr>
              <a:t>upported by 10-15% of electorate  from 1919-1923</a:t>
            </a:r>
          </a:p>
          <a:p>
            <a:pPr lvl="2"/>
            <a:r>
              <a:rPr lang="en-US" dirty="0" smtClean="0">
                <a:latin typeface="Arial" pitchFamily="34" charset="0"/>
                <a:cs typeface="Arial" pitchFamily="34" charset="0"/>
              </a:rPr>
              <a:t>Backed protests, strikes, and uprisings…many crushed by </a:t>
            </a:r>
            <a:r>
              <a:rPr lang="en-US" dirty="0" err="1" smtClean="0">
                <a:latin typeface="Arial" pitchFamily="34" charset="0"/>
                <a:cs typeface="Arial" pitchFamily="34" charset="0"/>
              </a:rPr>
              <a:t>Freikorps</a:t>
            </a:r>
            <a:endParaRPr lang="en-US" dirty="0" smtClean="0">
              <a:latin typeface="Arial" pitchFamily="34" charset="0"/>
              <a:cs typeface="Arial" pitchFamily="34" charset="0"/>
            </a:endParaRPr>
          </a:p>
          <a:p>
            <a:pPr lvl="2"/>
            <a:r>
              <a:rPr lang="en-US" dirty="0" smtClean="0">
                <a:latin typeface="Arial" pitchFamily="34" charset="0"/>
                <a:cs typeface="Arial" pitchFamily="34" charset="0"/>
              </a:rPr>
              <a:t>Viewed as Bolshevik puppets </a:t>
            </a:r>
          </a:p>
          <a:p>
            <a:r>
              <a:rPr lang="en-US" sz="2400" dirty="0">
                <a:solidFill>
                  <a:srgbClr val="FF0000"/>
                </a:solidFill>
                <a:latin typeface="Arial" pitchFamily="34" charset="0"/>
                <a:cs typeface="Arial" pitchFamily="34" charset="0"/>
              </a:rPr>
              <a:t>H</a:t>
            </a:r>
            <a:r>
              <a:rPr lang="en-US" sz="2400" dirty="0" smtClean="0">
                <a:solidFill>
                  <a:srgbClr val="FF0000"/>
                </a:solidFill>
                <a:latin typeface="Arial" pitchFamily="34" charset="0"/>
                <a:cs typeface="Arial" pitchFamily="34" charset="0"/>
              </a:rPr>
              <a:t>ard to argue, at least in retrospect, that the </a:t>
            </a:r>
            <a:r>
              <a:rPr lang="en-US" sz="2400" dirty="0" smtClean="0">
                <a:solidFill>
                  <a:srgbClr val="FF0000"/>
                </a:solidFill>
                <a:latin typeface="Arial" pitchFamily="34" charset="0"/>
                <a:cs typeface="Arial" pitchFamily="34" charset="0"/>
              </a:rPr>
              <a:t>Far Left </a:t>
            </a:r>
            <a:r>
              <a:rPr lang="en-US" sz="2400" dirty="0" smtClean="0">
                <a:solidFill>
                  <a:srgbClr val="FF0000"/>
                </a:solidFill>
                <a:latin typeface="Arial" pitchFamily="34" charset="0"/>
                <a:cs typeface="Arial" pitchFamily="34" charset="0"/>
              </a:rPr>
              <a:t>posed a legitimate threat. </a:t>
            </a:r>
          </a:p>
        </p:txBody>
      </p:sp>
    </p:spTree>
    <p:extLst>
      <p:ext uri="{BB962C8B-B14F-4D97-AF65-F5344CB8AC3E}">
        <p14:creationId xmlns:p14="http://schemas.microsoft.com/office/powerpoint/2010/main" val="426318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34" charset="0"/>
                <a:cs typeface="Arial" pitchFamily="34" charset="0"/>
              </a:rPr>
              <a:t>Crisis: Revolution </a:t>
            </a:r>
            <a:r>
              <a:rPr lang="en-GB" sz="3200" dirty="0">
                <a:latin typeface="Arial" pitchFamily="34" charset="0"/>
                <a:cs typeface="Arial" pitchFamily="34" charset="0"/>
              </a:rPr>
              <a:t>in Bavaria</a:t>
            </a:r>
            <a:endParaRPr lang="en-US" sz="3200" dirty="0"/>
          </a:p>
        </p:txBody>
      </p:sp>
      <p:sp>
        <p:nvSpPr>
          <p:cNvPr id="3" name="Content Placeholder 2"/>
          <p:cNvSpPr>
            <a:spLocks noGrp="1"/>
          </p:cNvSpPr>
          <p:nvPr>
            <p:ph idx="1"/>
          </p:nvPr>
        </p:nvSpPr>
        <p:spPr>
          <a:xfrm>
            <a:off x="457200" y="1600200"/>
            <a:ext cx="8229600" cy="5105400"/>
          </a:xfrm>
        </p:spPr>
        <p:txBody>
          <a:bodyPr>
            <a:normAutofit/>
          </a:bodyPr>
          <a:lstStyle/>
          <a:p>
            <a:r>
              <a:rPr lang="en-US" sz="2600" dirty="0" smtClean="0">
                <a:latin typeface="Arial" pitchFamily="34" charset="0"/>
                <a:cs typeface="Arial" pitchFamily="34" charset="0"/>
              </a:rPr>
              <a:t>7 </a:t>
            </a:r>
            <a:r>
              <a:rPr lang="en-US" sz="2600" dirty="0">
                <a:latin typeface="Arial" pitchFamily="34" charset="0"/>
                <a:cs typeface="Arial" pitchFamily="34" charset="0"/>
              </a:rPr>
              <a:t>November </a:t>
            </a:r>
            <a:r>
              <a:rPr lang="en-US" sz="2600" dirty="0" smtClean="0">
                <a:latin typeface="Arial" pitchFamily="34" charset="0"/>
                <a:cs typeface="Arial" pitchFamily="34" charset="0"/>
              </a:rPr>
              <a:t>1918 </a:t>
            </a:r>
            <a:r>
              <a:rPr lang="en-US" sz="2600" dirty="0">
                <a:latin typeface="Arial" pitchFamily="34" charset="0"/>
                <a:cs typeface="Arial" pitchFamily="34" charset="0"/>
              </a:rPr>
              <a:t>first anniversary </a:t>
            </a:r>
            <a:r>
              <a:rPr lang="en-US" sz="2600" dirty="0" smtClean="0">
                <a:latin typeface="Arial" pitchFamily="34" charset="0"/>
                <a:cs typeface="Arial" pitchFamily="34" charset="0"/>
              </a:rPr>
              <a:t>of </a:t>
            </a:r>
            <a:r>
              <a:rPr lang="en-US" sz="2600" dirty="0">
                <a:latin typeface="Arial" pitchFamily="34" charset="0"/>
                <a:cs typeface="Arial" pitchFamily="34" charset="0"/>
              </a:rPr>
              <a:t>Russian </a:t>
            </a:r>
            <a:r>
              <a:rPr lang="en-US" sz="2600" dirty="0" smtClean="0">
                <a:latin typeface="Arial" pitchFamily="34" charset="0"/>
                <a:cs typeface="Arial" pitchFamily="34" charset="0"/>
              </a:rPr>
              <a:t>Rev, </a:t>
            </a:r>
            <a:r>
              <a:rPr lang="en-US" sz="2600" dirty="0">
                <a:solidFill>
                  <a:srgbClr val="FF0000"/>
                </a:solidFill>
                <a:latin typeface="Arial" pitchFamily="34" charset="0"/>
                <a:cs typeface="Arial" pitchFamily="34" charset="0"/>
              </a:rPr>
              <a:t>Kurt Eisner </a:t>
            </a:r>
            <a:r>
              <a:rPr lang="en-US" sz="2600" dirty="0">
                <a:latin typeface="Arial" pitchFamily="34" charset="0"/>
                <a:cs typeface="Arial" pitchFamily="34" charset="0"/>
              </a:rPr>
              <a:t>of </a:t>
            </a:r>
            <a:r>
              <a:rPr lang="en-US" sz="2600" dirty="0" smtClean="0">
                <a:latin typeface="Arial" pitchFamily="34" charset="0"/>
                <a:cs typeface="Arial" pitchFamily="34" charset="0"/>
              </a:rPr>
              <a:t>USPD addressed crowd of 60,000</a:t>
            </a:r>
            <a:r>
              <a:rPr lang="en-US" sz="2600" dirty="0">
                <a:latin typeface="Arial" pitchFamily="34" charset="0"/>
                <a:cs typeface="Arial" pitchFamily="34" charset="0"/>
              </a:rPr>
              <a:t>, on the </a:t>
            </a:r>
            <a:r>
              <a:rPr lang="en-US" sz="2600" dirty="0" err="1">
                <a:latin typeface="Arial" pitchFamily="34" charset="0"/>
                <a:cs typeface="Arial" pitchFamily="34" charset="0"/>
              </a:rPr>
              <a:t>Theresienwiese</a:t>
            </a:r>
            <a:r>
              <a:rPr lang="en-US" sz="2600" dirty="0">
                <a:latin typeface="Arial" pitchFamily="34" charset="0"/>
                <a:cs typeface="Arial" pitchFamily="34" charset="0"/>
              </a:rPr>
              <a:t> </a:t>
            </a:r>
            <a:r>
              <a:rPr lang="en-US" sz="2600" dirty="0" smtClean="0">
                <a:latin typeface="Arial" pitchFamily="34" charset="0"/>
                <a:cs typeface="Arial" pitchFamily="34" charset="0"/>
              </a:rPr>
              <a:t>(home to Oktoberfest)</a:t>
            </a:r>
          </a:p>
          <a:p>
            <a:r>
              <a:rPr lang="en-US" sz="2600" dirty="0">
                <a:latin typeface="Arial" pitchFamily="34" charset="0"/>
                <a:cs typeface="Arial" pitchFamily="34" charset="0"/>
              </a:rPr>
              <a:t>D</a:t>
            </a:r>
            <a:r>
              <a:rPr lang="en-US" sz="2600" dirty="0" smtClean="0">
                <a:latin typeface="Arial" pitchFamily="34" charset="0"/>
                <a:cs typeface="Arial" pitchFamily="34" charset="0"/>
              </a:rPr>
              <a:t>emanded </a:t>
            </a:r>
            <a:r>
              <a:rPr lang="en-US" sz="2600" dirty="0">
                <a:latin typeface="Arial" pitchFamily="34" charset="0"/>
                <a:cs typeface="Arial" pitchFamily="34" charset="0"/>
              </a:rPr>
              <a:t>an immediate peace, an 8 hour workday, relief for the unemployed, abdication of </a:t>
            </a:r>
            <a:r>
              <a:rPr lang="en-US" sz="2600" dirty="0" smtClean="0">
                <a:latin typeface="Arial" pitchFamily="34" charset="0"/>
                <a:cs typeface="Arial" pitchFamily="34" charset="0"/>
              </a:rPr>
              <a:t> Bavarian </a:t>
            </a:r>
            <a:r>
              <a:rPr lang="en-US" sz="2600" dirty="0">
                <a:latin typeface="Arial" pitchFamily="34" charset="0"/>
                <a:cs typeface="Arial" pitchFamily="34" charset="0"/>
              </a:rPr>
              <a:t>King Ludwig </a:t>
            </a:r>
            <a:r>
              <a:rPr lang="en-US" sz="2600" dirty="0" smtClean="0">
                <a:latin typeface="Arial" pitchFamily="34" charset="0"/>
                <a:cs typeface="Arial" pitchFamily="34" charset="0"/>
              </a:rPr>
              <a:t>III </a:t>
            </a:r>
            <a:r>
              <a:rPr lang="en-US" sz="2600" dirty="0">
                <a:latin typeface="Arial" pitchFamily="34" charset="0"/>
                <a:cs typeface="Arial" pitchFamily="34" charset="0"/>
              </a:rPr>
              <a:t>and Emperor Wilhelm II, and </a:t>
            </a:r>
            <a:r>
              <a:rPr lang="en-US" sz="2600" dirty="0" smtClean="0">
                <a:latin typeface="Arial" pitchFamily="34" charset="0"/>
                <a:cs typeface="Arial" pitchFamily="34" charset="0"/>
              </a:rPr>
              <a:t>formation and recognition of </a:t>
            </a:r>
            <a:r>
              <a:rPr lang="en-US" sz="2600" dirty="0">
                <a:latin typeface="Arial" pitchFamily="34" charset="0"/>
                <a:cs typeface="Arial" pitchFamily="34" charset="0"/>
              </a:rPr>
              <a:t>workers' and soldiers' </a:t>
            </a:r>
            <a:r>
              <a:rPr lang="en-US" sz="2600" dirty="0" smtClean="0">
                <a:latin typeface="Arial" pitchFamily="34" charset="0"/>
                <a:cs typeface="Arial" pitchFamily="34" charset="0"/>
              </a:rPr>
              <a:t>councils</a:t>
            </a:r>
          </a:p>
          <a:p>
            <a:r>
              <a:rPr lang="en-US" sz="2600" dirty="0">
                <a:latin typeface="Arial" pitchFamily="34" charset="0"/>
                <a:cs typeface="Arial" pitchFamily="34" charset="0"/>
              </a:rPr>
              <a:t>C</a:t>
            </a:r>
            <a:r>
              <a:rPr lang="en-US" sz="2600" dirty="0" smtClean="0">
                <a:latin typeface="Arial" pitchFamily="34" charset="0"/>
                <a:cs typeface="Arial" pitchFamily="34" charset="0"/>
              </a:rPr>
              <a:t>rowd </a:t>
            </a:r>
            <a:r>
              <a:rPr lang="en-US" sz="2600" dirty="0">
                <a:latin typeface="Arial" pitchFamily="34" charset="0"/>
                <a:cs typeface="Arial" pitchFamily="34" charset="0"/>
              </a:rPr>
              <a:t>marched </a:t>
            </a:r>
            <a:r>
              <a:rPr lang="en-US" sz="2600" dirty="0" smtClean="0">
                <a:latin typeface="Arial" pitchFamily="34" charset="0"/>
                <a:cs typeface="Arial" pitchFamily="34" charset="0"/>
              </a:rPr>
              <a:t>to </a:t>
            </a:r>
            <a:r>
              <a:rPr lang="en-US" sz="2600" dirty="0">
                <a:latin typeface="Arial" pitchFamily="34" charset="0"/>
                <a:cs typeface="Arial" pitchFamily="34" charset="0"/>
              </a:rPr>
              <a:t>army barracks and won over most of the soldiers to the side of the </a:t>
            </a:r>
            <a:r>
              <a:rPr lang="en-US" sz="2600" dirty="0" smtClean="0">
                <a:latin typeface="Arial" pitchFamily="34" charset="0"/>
                <a:cs typeface="Arial" pitchFamily="34" charset="0"/>
              </a:rPr>
              <a:t>revolution</a:t>
            </a:r>
          </a:p>
        </p:txBody>
      </p:sp>
    </p:spTree>
    <p:extLst>
      <p:ext uri="{BB962C8B-B14F-4D97-AF65-F5344CB8AC3E}">
        <p14:creationId xmlns:p14="http://schemas.microsoft.com/office/powerpoint/2010/main" val="110137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34" charset="0"/>
                <a:cs typeface="Arial" pitchFamily="34" charset="0"/>
              </a:rPr>
              <a:t>Crisis: Revolution in Bavaria</a:t>
            </a:r>
            <a:endParaRPr lang="en-US" sz="3200" dirty="0"/>
          </a:p>
        </p:txBody>
      </p:sp>
      <p:sp>
        <p:nvSpPr>
          <p:cNvPr id="3" name="Content Placeholder 2"/>
          <p:cNvSpPr>
            <a:spLocks noGrp="1"/>
          </p:cNvSpPr>
          <p:nvPr>
            <p:ph idx="1"/>
          </p:nvPr>
        </p:nvSpPr>
        <p:spPr/>
        <p:txBody>
          <a:bodyPr>
            <a:noAutofit/>
          </a:bodyPr>
          <a:lstStyle/>
          <a:p>
            <a:r>
              <a:rPr lang="en-US" sz="2400" dirty="0">
                <a:latin typeface="Arial" pitchFamily="34" charset="0"/>
                <a:cs typeface="Arial" pitchFamily="34" charset="0"/>
              </a:rPr>
              <a:t>8 November </a:t>
            </a:r>
            <a:r>
              <a:rPr lang="en-US" sz="2400" dirty="0" smtClean="0">
                <a:latin typeface="Arial" pitchFamily="34" charset="0"/>
                <a:cs typeface="Arial" pitchFamily="34" charset="0"/>
              </a:rPr>
              <a:t>1918, Eisner </a:t>
            </a:r>
            <a:r>
              <a:rPr lang="en-US" sz="2400" dirty="0">
                <a:latin typeface="Arial" pitchFamily="34" charset="0"/>
                <a:cs typeface="Arial" pitchFamily="34" charset="0"/>
              </a:rPr>
              <a:t>declared Bavaria a "free state" </a:t>
            </a:r>
          </a:p>
          <a:p>
            <a:r>
              <a:rPr lang="en-US" sz="2400" dirty="0" smtClean="0">
                <a:latin typeface="Arial" pitchFamily="34" charset="0"/>
                <a:cs typeface="Arial" pitchFamily="34" charset="0"/>
              </a:rPr>
              <a:t>21 </a:t>
            </a:r>
            <a:r>
              <a:rPr lang="en-US" sz="2400" dirty="0">
                <a:latin typeface="Arial" pitchFamily="34" charset="0"/>
                <a:cs typeface="Arial" pitchFamily="34" charset="0"/>
              </a:rPr>
              <a:t>February 1919, </a:t>
            </a:r>
            <a:r>
              <a:rPr lang="en-US" sz="2400" dirty="0" smtClean="0">
                <a:latin typeface="Arial" pitchFamily="34" charset="0"/>
                <a:cs typeface="Arial" pitchFamily="34" charset="0"/>
              </a:rPr>
              <a:t>Eisner on his way </a:t>
            </a:r>
            <a:r>
              <a:rPr lang="en-US" sz="2400" dirty="0">
                <a:latin typeface="Arial" pitchFamily="34" charset="0"/>
                <a:cs typeface="Arial" pitchFamily="34" charset="0"/>
              </a:rPr>
              <a:t>to parliament to announce his resignation (USPD lost elections), assassinated by right-wing nationalist Anton Graf von Arco auf Valley</a:t>
            </a:r>
          </a:p>
          <a:p>
            <a:endParaRPr lang="en-US" sz="2400" dirty="0"/>
          </a:p>
        </p:txBody>
      </p:sp>
    </p:spTree>
    <p:extLst>
      <p:ext uri="{BB962C8B-B14F-4D97-AF65-F5344CB8AC3E}">
        <p14:creationId xmlns:p14="http://schemas.microsoft.com/office/powerpoint/2010/main" val="247901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normAutofit/>
          </a:bodyPr>
          <a:lstStyle/>
          <a:p>
            <a:pPr>
              <a:defRPr/>
            </a:pPr>
            <a:r>
              <a:rPr lang="en-GB" sz="3200" dirty="0" smtClean="0">
                <a:latin typeface="Arial" pitchFamily="34" charset="0"/>
                <a:cs typeface="Arial" pitchFamily="34" charset="0"/>
              </a:rPr>
              <a:t>Crisis</a:t>
            </a:r>
            <a:r>
              <a:rPr lang="en-GB" sz="3200" dirty="0">
                <a:latin typeface="Arial" pitchFamily="34" charset="0"/>
                <a:cs typeface="Arial" pitchFamily="34" charset="0"/>
              </a:rPr>
              <a:t>: Revolution in Bavaria</a:t>
            </a:r>
            <a:endParaRPr lang="en-GB" sz="3200" dirty="0" smtClean="0"/>
          </a:p>
        </p:txBody>
      </p:sp>
      <p:pic>
        <p:nvPicPr>
          <p:cNvPr id="13315" name="Picture 7" descr="scan000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773238"/>
            <a:ext cx="2740025" cy="421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10"/>
          <p:cNvSpPr txBox="1">
            <a:spLocks noChangeArrowheads="1"/>
          </p:cNvSpPr>
          <p:nvPr/>
        </p:nvSpPr>
        <p:spPr bwMode="auto">
          <a:xfrm>
            <a:off x="381000" y="6053138"/>
            <a:ext cx="4038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Kurt Eisner (</a:t>
            </a:r>
            <a:r>
              <a:rPr lang="en-GB" b="1" dirty="0" smtClean="0">
                <a:latin typeface="Arial" pitchFamily="34" charset="0"/>
                <a:cs typeface="Arial" pitchFamily="34" charset="0"/>
              </a:rPr>
              <a:t>1867-1919)</a:t>
            </a:r>
          </a:p>
          <a:p>
            <a:pPr algn="ctr" eaLnBrk="1" hangingPunct="1"/>
            <a:r>
              <a:rPr lang="en-GB" b="1" dirty="0" smtClean="0">
                <a:latin typeface="Arial" pitchFamily="34" charset="0"/>
                <a:cs typeface="Arial" pitchFamily="34" charset="0"/>
              </a:rPr>
              <a:t>Leader </a:t>
            </a:r>
            <a:r>
              <a:rPr lang="en-GB" b="1" dirty="0">
                <a:latin typeface="Arial" pitchFamily="34" charset="0"/>
                <a:cs typeface="Arial" pitchFamily="34" charset="0"/>
              </a:rPr>
              <a:t>of </a:t>
            </a:r>
            <a:r>
              <a:rPr lang="en-GB" b="1" dirty="0" smtClean="0">
                <a:latin typeface="Arial" pitchFamily="34" charset="0"/>
                <a:cs typeface="Arial" pitchFamily="34" charset="0"/>
              </a:rPr>
              <a:t>the Bavarian Revolution</a:t>
            </a:r>
            <a:endParaRPr lang="en-GB" b="1" dirty="0">
              <a:latin typeface="Arial" pitchFamily="34" charset="0"/>
              <a:cs typeface="Arial" pitchFamily="34" charset="0"/>
            </a:endParaRPr>
          </a:p>
        </p:txBody>
      </p:sp>
      <p:pic>
        <p:nvPicPr>
          <p:cNvPr id="13317" name="Picture 12" descr="Arco-valle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1773238"/>
            <a:ext cx="2901950"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13"/>
          <p:cNvSpPr txBox="1">
            <a:spLocks noChangeArrowheads="1"/>
          </p:cNvSpPr>
          <p:nvPr/>
        </p:nvSpPr>
        <p:spPr bwMode="auto">
          <a:xfrm>
            <a:off x="4525426" y="6021388"/>
            <a:ext cx="42412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smtClean="0">
                <a:latin typeface="Arial" pitchFamily="34" charset="0"/>
                <a:cs typeface="Arial" pitchFamily="34" charset="0"/>
              </a:rPr>
              <a:t>Eisner’s assassin</a:t>
            </a:r>
            <a:r>
              <a:rPr lang="en-GB" b="1" dirty="0">
                <a:latin typeface="Arial" pitchFamily="34" charset="0"/>
                <a:cs typeface="Arial" pitchFamily="34" charset="0"/>
              </a:rPr>
              <a:t>, </a:t>
            </a:r>
            <a:r>
              <a:rPr lang="en-GB" b="1" dirty="0" smtClean="0">
                <a:latin typeface="Arial" pitchFamily="34" charset="0"/>
                <a:cs typeface="Arial" pitchFamily="34" charset="0"/>
              </a:rPr>
              <a:t>22 </a:t>
            </a:r>
            <a:r>
              <a:rPr lang="en-GB" b="1" dirty="0">
                <a:latin typeface="Arial" pitchFamily="34" charset="0"/>
                <a:cs typeface="Arial" pitchFamily="34" charset="0"/>
              </a:rPr>
              <a:t>year old Anton </a:t>
            </a:r>
            <a:endParaRPr lang="en-GB" b="1" dirty="0" smtClean="0">
              <a:latin typeface="Arial" pitchFamily="34" charset="0"/>
              <a:cs typeface="Arial" pitchFamily="34" charset="0"/>
            </a:endParaRPr>
          </a:p>
          <a:p>
            <a:pPr algn="ctr" eaLnBrk="1" hangingPunct="1"/>
            <a:r>
              <a:rPr lang="en-GB" b="1" dirty="0" smtClean="0">
                <a:latin typeface="Arial" pitchFamily="34" charset="0"/>
                <a:cs typeface="Arial" pitchFamily="34" charset="0"/>
              </a:rPr>
              <a:t>Arco </a:t>
            </a:r>
            <a:r>
              <a:rPr lang="en-GB" b="1" dirty="0">
                <a:latin typeface="Arial" pitchFamily="34" charset="0"/>
                <a:cs typeface="Arial" pitchFamily="34" charset="0"/>
              </a:rPr>
              <a:t>auf Valley (1897-1945) </a:t>
            </a:r>
          </a:p>
        </p:txBody>
      </p:sp>
    </p:spTree>
    <p:extLst>
      <p:ext uri="{BB962C8B-B14F-4D97-AF65-F5344CB8AC3E}">
        <p14:creationId xmlns:p14="http://schemas.microsoft.com/office/powerpoint/2010/main" val="373702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normAutofit/>
          </a:bodyPr>
          <a:lstStyle/>
          <a:p>
            <a:pPr marL="571500" indent="-571500">
              <a:lnSpc>
                <a:spcPct val="80000"/>
              </a:lnSpc>
              <a:buFont typeface="+mj-lt"/>
              <a:buAutoNum type="romanUcPeriod"/>
            </a:pPr>
            <a:r>
              <a:rPr lang="en-GB" dirty="0" smtClean="0">
                <a:latin typeface="Arial" pitchFamily="34" charset="0"/>
                <a:cs typeface="Arial" pitchFamily="34" charset="0"/>
              </a:rPr>
              <a:t>Background to Weimar: Born in Crisis</a:t>
            </a:r>
          </a:p>
          <a:p>
            <a:pPr marL="571500" indent="-571500">
              <a:lnSpc>
                <a:spcPct val="80000"/>
              </a:lnSpc>
              <a:buFont typeface="+mj-lt"/>
              <a:buAutoNum type="romanUcPeriod"/>
            </a:pPr>
            <a:r>
              <a:rPr lang="en-GB" dirty="0" smtClean="0">
                <a:latin typeface="Arial" pitchFamily="34" charset="0"/>
                <a:cs typeface="Arial" pitchFamily="34" charset="0"/>
              </a:rPr>
              <a:t>Structural-Functional Analysis of Weimar Constitution</a:t>
            </a:r>
          </a:p>
          <a:p>
            <a:pPr marL="571500" indent="-571500">
              <a:lnSpc>
                <a:spcPct val="80000"/>
              </a:lnSpc>
              <a:buFont typeface="+mj-lt"/>
              <a:buAutoNum type="romanUcPeriod"/>
            </a:pPr>
            <a:r>
              <a:rPr lang="en-GB" dirty="0" smtClean="0">
                <a:latin typeface="Arial" pitchFamily="34" charset="0"/>
                <a:cs typeface="Arial" pitchFamily="34" charset="0"/>
              </a:rPr>
              <a:t>Weimar Political Parties </a:t>
            </a:r>
          </a:p>
          <a:p>
            <a:pPr marL="571500" indent="-571500">
              <a:lnSpc>
                <a:spcPct val="80000"/>
              </a:lnSpc>
              <a:buFont typeface="+mj-lt"/>
              <a:buAutoNum type="romanUcPeriod"/>
            </a:pPr>
            <a:r>
              <a:rPr lang="en-GB" dirty="0" smtClean="0">
                <a:latin typeface="Arial" pitchFamily="34" charset="0"/>
                <a:cs typeface="Arial" pitchFamily="34" charset="0"/>
              </a:rPr>
              <a:t>Discussion &amp; Conclusions </a:t>
            </a:r>
            <a:endParaRPr lang="en-GB" dirty="0">
              <a:latin typeface="Arial" pitchFamily="34" charset="0"/>
              <a:cs typeface="Arial" pitchFamily="34" charset="0"/>
            </a:endParaRPr>
          </a:p>
          <a:p>
            <a:pPr marL="571500" indent="-571500">
              <a:buFont typeface="+mj-lt"/>
              <a:buAutoNum type="romanUcPeriod"/>
            </a:pPr>
            <a:endParaRPr lang="en-US" dirty="0"/>
          </a:p>
        </p:txBody>
      </p:sp>
    </p:spTree>
    <p:extLst>
      <p:ext uri="{BB962C8B-B14F-4D97-AF65-F5344CB8AC3E}">
        <p14:creationId xmlns:p14="http://schemas.microsoft.com/office/powerpoint/2010/main" val="207755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pitchFamily="34" charset="0"/>
                <a:cs typeface="Arial" pitchFamily="34" charset="0"/>
              </a:rPr>
              <a:t>Crisis: Winter 1918-19</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a:lnSpc>
                <a:spcPct val="120000"/>
              </a:lnSpc>
              <a:defRPr/>
            </a:pPr>
            <a:r>
              <a:rPr lang="en-GB" dirty="0">
                <a:latin typeface="Arial" charset="0"/>
              </a:rPr>
              <a:t>16-21 </a:t>
            </a:r>
            <a:r>
              <a:rPr lang="en-GB" dirty="0" smtClean="0">
                <a:latin typeface="Arial" charset="0"/>
              </a:rPr>
              <a:t>December </a:t>
            </a:r>
            <a:r>
              <a:rPr lang="en-GB" u="sng" dirty="0" smtClean="0">
                <a:latin typeface="Arial" charset="0"/>
              </a:rPr>
              <a:t>1918</a:t>
            </a:r>
            <a:r>
              <a:rPr lang="en-GB" dirty="0" smtClean="0">
                <a:latin typeface="Arial" charset="0"/>
              </a:rPr>
              <a:t>: </a:t>
            </a:r>
            <a:r>
              <a:rPr lang="en-GB" dirty="0">
                <a:latin typeface="Arial" charset="0"/>
              </a:rPr>
              <a:t>Meeting of the All-German Congress of Workers’ and Soldiers’ Councils</a:t>
            </a:r>
          </a:p>
          <a:p>
            <a:pPr>
              <a:lnSpc>
                <a:spcPct val="120000"/>
              </a:lnSpc>
              <a:defRPr/>
            </a:pPr>
            <a:r>
              <a:rPr lang="en-GB" dirty="0" smtClean="0">
                <a:latin typeface="Arial" charset="0"/>
              </a:rPr>
              <a:t>23-24 </a:t>
            </a:r>
            <a:r>
              <a:rPr lang="en-GB" dirty="0">
                <a:latin typeface="Arial" charset="0"/>
              </a:rPr>
              <a:t>December: Street </a:t>
            </a:r>
            <a:r>
              <a:rPr lang="en-GB" dirty="0" smtClean="0">
                <a:latin typeface="Arial" charset="0"/>
              </a:rPr>
              <a:t>fights </a:t>
            </a:r>
            <a:r>
              <a:rPr lang="en-GB" dirty="0">
                <a:latin typeface="Arial" charset="0"/>
              </a:rPr>
              <a:t>in Berlin</a:t>
            </a:r>
          </a:p>
          <a:p>
            <a:pPr>
              <a:lnSpc>
                <a:spcPct val="120000"/>
              </a:lnSpc>
              <a:defRPr/>
            </a:pPr>
            <a:r>
              <a:rPr lang="en-GB" dirty="0">
                <a:latin typeface="Arial" charset="0"/>
              </a:rPr>
              <a:t>29 December: </a:t>
            </a:r>
            <a:r>
              <a:rPr lang="en-GB" dirty="0" smtClean="0">
                <a:latin typeface="Arial" charset="0"/>
              </a:rPr>
              <a:t> </a:t>
            </a:r>
            <a:r>
              <a:rPr lang="en-GB" dirty="0">
                <a:latin typeface="Arial" charset="0"/>
              </a:rPr>
              <a:t>USPD </a:t>
            </a:r>
            <a:r>
              <a:rPr lang="en-GB" dirty="0" smtClean="0">
                <a:latin typeface="Arial" charset="0"/>
              </a:rPr>
              <a:t>resigns </a:t>
            </a:r>
            <a:r>
              <a:rPr lang="en-GB" dirty="0">
                <a:latin typeface="Arial" charset="0"/>
              </a:rPr>
              <a:t>from the </a:t>
            </a:r>
            <a:r>
              <a:rPr lang="en-GB" dirty="0" smtClean="0">
                <a:latin typeface="Arial" charset="0"/>
              </a:rPr>
              <a:t>government</a:t>
            </a:r>
            <a:endParaRPr lang="en-GB" dirty="0">
              <a:latin typeface="Arial" charset="0"/>
            </a:endParaRPr>
          </a:p>
          <a:p>
            <a:pPr>
              <a:lnSpc>
                <a:spcPct val="120000"/>
              </a:lnSpc>
              <a:defRPr/>
            </a:pPr>
            <a:r>
              <a:rPr lang="en-GB" dirty="0">
                <a:latin typeface="Arial" charset="0"/>
              </a:rPr>
              <a:t>1 January </a:t>
            </a:r>
            <a:r>
              <a:rPr lang="en-GB" u="sng" dirty="0">
                <a:latin typeface="Arial" charset="0"/>
              </a:rPr>
              <a:t>1919</a:t>
            </a:r>
            <a:r>
              <a:rPr lang="en-GB" dirty="0">
                <a:latin typeface="Arial" charset="0"/>
              </a:rPr>
              <a:t>: </a:t>
            </a:r>
            <a:r>
              <a:rPr lang="en-GB" dirty="0" smtClean="0">
                <a:latin typeface="Arial" charset="0"/>
              </a:rPr>
              <a:t> </a:t>
            </a:r>
            <a:r>
              <a:rPr lang="en-GB" dirty="0" err="1">
                <a:latin typeface="Arial" charset="0"/>
              </a:rPr>
              <a:t>Kommunistische</a:t>
            </a:r>
            <a:r>
              <a:rPr lang="en-GB" dirty="0">
                <a:latin typeface="Arial" charset="0"/>
              </a:rPr>
              <a:t> </a:t>
            </a:r>
            <a:r>
              <a:rPr lang="en-GB" dirty="0" err="1">
                <a:latin typeface="Arial" charset="0"/>
              </a:rPr>
              <a:t>Partei</a:t>
            </a:r>
            <a:r>
              <a:rPr lang="en-GB" dirty="0">
                <a:latin typeface="Arial" charset="0"/>
              </a:rPr>
              <a:t> </a:t>
            </a:r>
            <a:r>
              <a:rPr lang="en-GB" dirty="0" smtClean="0">
                <a:latin typeface="Arial" charset="0"/>
              </a:rPr>
              <a:t>Deutschland </a:t>
            </a:r>
            <a:r>
              <a:rPr lang="en-GB" dirty="0">
                <a:latin typeface="Arial" charset="0"/>
              </a:rPr>
              <a:t>(KPD) </a:t>
            </a:r>
            <a:r>
              <a:rPr lang="en-GB" dirty="0" smtClean="0">
                <a:latin typeface="Arial" charset="0"/>
              </a:rPr>
              <a:t>formed</a:t>
            </a:r>
            <a:endParaRPr lang="en-GB" dirty="0">
              <a:latin typeface="Arial" charset="0"/>
            </a:endParaRPr>
          </a:p>
          <a:p>
            <a:pPr>
              <a:lnSpc>
                <a:spcPct val="120000"/>
              </a:lnSpc>
              <a:defRPr/>
            </a:pPr>
            <a:r>
              <a:rPr lang="en-GB" dirty="0">
                <a:latin typeface="Arial" charset="0"/>
              </a:rPr>
              <a:t>6-15 January: Spartacist Rising – </a:t>
            </a:r>
            <a:r>
              <a:rPr lang="en-GB" dirty="0" smtClean="0">
                <a:latin typeface="Arial" charset="0"/>
              </a:rPr>
              <a:t>KPD </a:t>
            </a:r>
            <a:r>
              <a:rPr lang="en-GB" dirty="0">
                <a:latin typeface="Arial" charset="0"/>
              </a:rPr>
              <a:t>attempt a coup, </a:t>
            </a:r>
            <a:r>
              <a:rPr lang="en-GB" dirty="0" smtClean="0">
                <a:latin typeface="Arial" charset="0"/>
              </a:rPr>
              <a:t>crushed </a:t>
            </a:r>
            <a:r>
              <a:rPr lang="en-GB" dirty="0">
                <a:latin typeface="Arial" charset="0"/>
              </a:rPr>
              <a:t>by the army and </a:t>
            </a:r>
            <a:r>
              <a:rPr lang="en-GB" dirty="0" err="1">
                <a:latin typeface="Arial" charset="0"/>
              </a:rPr>
              <a:t>Freikorps</a:t>
            </a:r>
            <a:r>
              <a:rPr lang="en-GB" dirty="0" smtClean="0">
                <a:latin typeface="Arial" charset="0"/>
              </a:rPr>
              <a:t>.</a:t>
            </a:r>
            <a:endParaRPr lang="en-GB" dirty="0">
              <a:latin typeface="Arial" charset="0"/>
            </a:endParaRPr>
          </a:p>
        </p:txBody>
      </p:sp>
    </p:spTree>
    <p:extLst>
      <p:ext uri="{BB962C8B-B14F-4D97-AF65-F5344CB8AC3E}">
        <p14:creationId xmlns:p14="http://schemas.microsoft.com/office/powerpoint/2010/main" val="145266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itchFamily="34" charset="0"/>
                <a:cs typeface="Arial" pitchFamily="34" charset="0"/>
              </a:rPr>
              <a:t>Crisis: Winter 1918-19</a:t>
            </a:r>
            <a:endParaRPr lang="en-US" dirty="0"/>
          </a:p>
        </p:txBody>
      </p:sp>
      <p:sp>
        <p:nvSpPr>
          <p:cNvPr id="3" name="Content Placeholder 2"/>
          <p:cNvSpPr>
            <a:spLocks noGrp="1"/>
          </p:cNvSpPr>
          <p:nvPr>
            <p:ph idx="1"/>
          </p:nvPr>
        </p:nvSpPr>
        <p:spPr/>
        <p:txBody>
          <a:bodyPr/>
          <a:lstStyle/>
          <a:p>
            <a:r>
              <a:rPr lang="en-US" sz="2400" dirty="0">
                <a:latin typeface="Arial" pitchFamily="34" charset="0"/>
                <a:cs typeface="Arial" pitchFamily="34" charset="0"/>
              </a:rPr>
              <a:t>6 April 1919 proclaimed Bavaria </a:t>
            </a:r>
            <a:r>
              <a:rPr lang="en-US" sz="2400" dirty="0">
                <a:solidFill>
                  <a:srgbClr val="FF0000"/>
                </a:solidFill>
                <a:latin typeface="Arial" pitchFamily="34" charset="0"/>
                <a:cs typeface="Arial" pitchFamily="34" charset="0"/>
              </a:rPr>
              <a:t>a Soviet Republic </a:t>
            </a:r>
          </a:p>
          <a:p>
            <a:r>
              <a:rPr lang="en-GB" sz="2400" dirty="0">
                <a:latin typeface="Arial" charset="0"/>
              </a:rPr>
              <a:t>April-May </a:t>
            </a:r>
            <a:r>
              <a:rPr lang="en-US" sz="2400" dirty="0" smtClean="0">
                <a:latin typeface="Arial" pitchFamily="34" charset="0"/>
                <a:cs typeface="Arial" pitchFamily="34" charset="0"/>
              </a:rPr>
              <a:t>1919</a:t>
            </a:r>
            <a:r>
              <a:rPr lang="en-US" sz="2400" dirty="0">
                <a:latin typeface="Arial" pitchFamily="34" charset="0"/>
                <a:cs typeface="Arial" pitchFamily="34" charset="0"/>
              </a:rPr>
              <a:t>, loyal elements of the German army (called "White Guards of Capitalism" by communists), with a force of 9,000, and 30,000 </a:t>
            </a:r>
            <a:r>
              <a:rPr lang="en-US" sz="2400" dirty="0" err="1">
                <a:latin typeface="Arial" pitchFamily="34" charset="0"/>
                <a:cs typeface="Arial" pitchFamily="34" charset="0"/>
              </a:rPr>
              <a:t>Freikorps</a:t>
            </a:r>
            <a:r>
              <a:rPr lang="en-US" sz="2400" dirty="0">
                <a:latin typeface="Arial" pitchFamily="34" charset="0"/>
                <a:cs typeface="Arial" pitchFamily="34" charset="0"/>
              </a:rPr>
              <a:t> entered Munich and </a:t>
            </a:r>
            <a:r>
              <a:rPr lang="en-US" sz="2400" dirty="0">
                <a:solidFill>
                  <a:srgbClr val="FF0000"/>
                </a:solidFill>
                <a:latin typeface="Arial" pitchFamily="34" charset="0"/>
                <a:cs typeface="Arial" pitchFamily="34" charset="0"/>
              </a:rPr>
              <a:t>defeated the communists </a:t>
            </a:r>
          </a:p>
          <a:p>
            <a:pPr lvl="1"/>
            <a:r>
              <a:rPr lang="en-US" sz="2400" dirty="0">
                <a:latin typeface="Arial" pitchFamily="34" charset="0"/>
                <a:cs typeface="Arial" pitchFamily="34" charset="0"/>
              </a:rPr>
              <a:t>1,000 dead Communists in street fights</a:t>
            </a:r>
          </a:p>
          <a:p>
            <a:pPr lvl="1"/>
            <a:r>
              <a:rPr lang="en-US" sz="2400" dirty="0">
                <a:latin typeface="Arial" pitchFamily="34" charset="0"/>
                <a:cs typeface="Arial" pitchFamily="34" charset="0"/>
              </a:rPr>
              <a:t>700 arrested and summarily executed by </a:t>
            </a:r>
            <a:r>
              <a:rPr lang="en-US" sz="2400" dirty="0" err="1">
                <a:latin typeface="Arial" pitchFamily="34" charset="0"/>
                <a:cs typeface="Arial" pitchFamily="34" charset="0"/>
              </a:rPr>
              <a:t>Freikorps</a:t>
            </a:r>
            <a:endParaRPr lang="en-US" sz="24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88156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a:xfrm>
            <a:off x="457200" y="274638"/>
            <a:ext cx="8229600" cy="777875"/>
          </a:xfrm>
        </p:spPr>
        <p:txBody>
          <a:bodyPr>
            <a:normAutofit/>
          </a:bodyPr>
          <a:lstStyle/>
          <a:p>
            <a:pPr>
              <a:defRPr/>
            </a:pPr>
            <a:r>
              <a:rPr lang="en-GB" sz="2800" dirty="0" smtClean="0">
                <a:latin typeface="Arial" pitchFamily="34" charset="0"/>
                <a:cs typeface="Arial" pitchFamily="34" charset="0"/>
              </a:rPr>
              <a:t>Crisis</a:t>
            </a:r>
            <a:r>
              <a:rPr lang="en-GB" sz="2800" dirty="0">
                <a:latin typeface="Arial" pitchFamily="34" charset="0"/>
                <a:cs typeface="Arial" pitchFamily="34" charset="0"/>
              </a:rPr>
              <a:t>: Revolution </a:t>
            </a:r>
            <a:r>
              <a:rPr lang="en-GB" sz="2800" dirty="0" smtClean="0">
                <a:latin typeface="Arial" pitchFamily="34" charset="0"/>
                <a:cs typeface="Arial" pitchFamily="34" charset="0"/>
              </a:rPr>
              <a:t>in Bavaria</a:t>
            </a:r>
          </a:p>
        </p:txBody>
      </p:sp>
      <p:pic>
        <p:nvPicPr>
          <p:cNvPr id="14339" name="Picture 6" descr="scan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31" y="1143000"/>
            <a:ext cx="7556529"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1"/>
          <p:cNvSpPr txBox="1">
            <a:spLocks noChangeArrowheads="1"/>
          </p:cNvSpPr>
          <p:nvPr/>
        </p:nvSpPr>
        <p:spPr bwMode="auto">
          <a:xfrm>
            <a:off x="757331" y="6230436"/>
            <a:ext cx="8142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sz="2400" b="1" i="1" dirty="0" err="1" smtClean="0">
                <a:latin typeface="Arial" pitchFamily="34" charset="0"/>
                <a:cs typeface="Arial" pitchFamily="34" charset="0"/>
              </a:rPr>
              <a:t>Freikorps</a:t>
            </a:r>
            <a:r>
              <a:rPr lang="en-GB" sz="2400" b="1" dirty="0" smtClean="0">
                <a:latin typeface="Arial" pitchFamily="34" charset="0"/>
                <a:cs typeface="Arial" pitchFamily="34" charset="0"/>
              </a:rPr>
              <a:t> </a:t>
            </a:r>
            <a:r>
              <a:rPr lang="en-GB" sz="2400" b="1" dirty="0">
                <a:latin typeface="Arial" pitchFamily="34" charset="0"/>
                <a:cs typeface="Arial" pitchFamily="34" charset="0"/>
              </a:rPr>
              <a:t>entering Munich, May </a:t>
            </a:r>
            <a:r>
              <a:rPr lang="en-GB" sz="2400" b="1" dirty="0" smtClean="0">
                <a:latin typeface="Arial" pitchFamily="34" charset="0"/>
                <a:cs typeface="Arial" pitchFamily="34" charset="0"/>
              </a:rPr>
              <a:t>1919</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3218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6462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5298" name="Rectangle 2"/>
          <p:cNvSpPr>
            <a:spLocks noGrp="1"/>
          </p:cNvSpPr>
          <p:nvPr>
            <p:ph type="title"/>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wrap="square" lIns="91440" tIns="45720" rIns="91440" bIns="45720" numCol="1" compatLnSpc="1">
            <a:prstTxWarp prst="textNoShape">
              <a:avLst/>
            </a:prstTxWarp>
            <a:normAutofit/>
          </a:bodyPr>
          <a:lstStyle/>
          <a:p>
            <a:r>
              <a:rPr sz="3800" dirty="0" smtClean="0">
                <a:ln>
                  <a:noFill/>
                </a:ln>
                <a:effectLst/>
                <a:latin typeface="Arial" pitchFamily="34" charset="0"/>
                <a:cs typeface="Arial" pitchFamily="34" charset="0"/>
              </a:rPr>
              <a:t>Crisis: Threats from the Right</a:t>
            </a:r>
          </a:p>
        </p:txBody>
      </p:sp>
      <p:sp>
        <p:nvSpPr>
          <p:cNvPr id="55299" name="Rectangle 3"/>
          <p:cNvSpPr>
            <a:spLocks noGrp="1"/>
          </p:cNvSpPr>
          <p:nvPr>
            <p:ph type="body" idx="1"/>
          </p:nvPr>
        </p:nvSpPr>
        <p:spPr>
          <a:xfrm>
            <a:off x="457200" y="1447800"/>
            <a:ext cx="8229600" cy="4678363"/>
          </a:xfrm>
        </p:spPr>
        <p:txBody>
          <a:bodyPr/>
          <a:lstStyle/>
          <a:p>
            <a:r>
              <a:rPr lang="en-US" dirty="0" smtClean="0">
                <a:latin typeface="Arial" pitchFamily="34" charset="0"/>
                <a:cs typeface="Arial" pitchFamily="34" charset="0"/>
              </a:rPr>
              <a:t>The </a:t>
            </a:r>
            <a:r>
              <a:rPr lang="en-US" dirty="0" smtClean="0">
                <a:latin typeface="Arial" pitchFamily="34" charset="0"/>
                <a:cs typeface="Arial" pitchFamily="34" charset="0"/>
              </a:rPr>
              <a:t>Right was </a:t>
            </a:r>
            <a:r>
              <a:rPr lang="en-US" dirty="0" smtClean="0">
                <a:latin typeface="Arial" pitchFamily="34" charset="0"/>
                <a:cs typeface="Arial" pitchFamily="34" charset="0"/>
              </a:rPr>
              <a:t>not unified by a coherent ideology like the </a:t>
            </a:r>
            <a:r>
              <a:rPr lang="en-US" dirty="0" smtClean="0">
                <a:latin typeface="Arial" pitchFamily="34" charset="0"/>
                <a:cs typeface="Arial" pitchFamily="34" charset="0"/>
              </a:rPr>
              <a:t>Left (until later), </a:t>
            </a:r>
            <a:r>
              <a:rPr lang="en-US" dirty="0" smtClean="0">
                <a:latin typeface="Arial" pitchFamily="34" charset="0"/>
                <a:cs typeface="Arial" pitchFamily="34" charset="0"/>
              </a:rPr>
              <a:t>but did </a:t>
            </a:r>
            <a:r>
              <a:rPr lang="en-US" dirty="0" smtClean="0">
                <a:latin typeface="Arial" pitchFamily="34" charset="0"/>
                <a:cs typeface="Arial" pitchFamily="34" charset="0"/>
              </a:rPr>
              <a:t>share the following ideas:</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Anti-democracy</a:t>
            </a:r>
          </a:p>
          <a:p>
            <a:pPr lvl="1"/>
            <a:r>
              <a:rPr lang="en-US" dirty="0" smtClean="0">
                <a:latin typeface="Arial" pitchFamily="34" charset="0"/>
                <a:cs typeface="Arial" pitchFamily="34" charset="0"/>
              </a:rPr>
              <a:t>Anti-Marxism</a:t>
            </a:r>
          </a:p>
          <a:p>
            <a:pPr lvl="1"/>
            <a:r>
              <a:rPr lang="en-US" dirty="0" smtClean="0">
                <a:latin typeface="Arial" pitchFamily="34" charset="0"/>
                <a:cs typeface="Arial" pitchFamily="34" charset="0"/>
              </a:rPr>
              <a:t>Authoritarianism</a:t>
            </a:r>
          </a:p>
          <a:p>
            <a:pPr lvl="1"/>
            <a:r>
              <a:rPr lang="en-US" dirty="0" smtClean="0">
                <a:latin typeface="Arial" pitchFamily="34" charset="0"/>
                <a:cs typeface="Arial" pitchFamily="34" charset="0"/>
              </a:rPr>
              <a:t>Nationalism</a:t>
            </a:r>
          </a:p>
          <a:p>
            <a:pPr lvl="1"/>
            <a:r>
              <a:rPr lang="en-US" dirty="0" smtClean="0">
                <a:latin typeface="Arial" pitchFamily="34" charset="0"/>
                <a:cs typeface="Arial" pitchFamily="34" charset="0"/>
              </a:rPr>
              <a:t>The </a:t>
            </a:r>
            <a:r>
              <a:rPr lang="en-US" dirty="0" smtClean="0">
                <a:latin typeface="Arial" pitchFamily="34" charset="0"/>
                <a:cs typeface="Arial" pitchFamily="34" charset="0"/>
              </a:rPr>
              <a:t>“Stab </a:t>
            </a:r>
            <a:r>
              <a:rPr lang="en-US" dirty="0" smtClean="0">
                <a:latin typeface="Arial" pitchFamily="34" charset="0"/>
                <a:cs typeface="Arial" pitchFamily="34" charset="0"/>
              </a:rPr>
              <a:t>in the Back” myth</a:t>
            </a:r>
          </a:p>
        </p:txBody>
      </p:sp>
    </p:spTree>
    <p:extLst>
      <p:ext uri="{BB962C8B-B14F-4D97-AF65-F5344CB8AC3E}">
        <p14:creationId xmlns:p14="http://schemas.microsoft.com/office/powerpoint/2010/main" val="417572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Crisis: Rightwing Paramilitaries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13164"/>
            <a:ext cx="8229600" cy="5126181"/>
          </a:xfrm>
        </p:spPr>
        <p:txBody>
          <a:bodyPr>
            <a:noAutofit/>
          </a:bodyPr>
          <a:lstStyle/>
          <a:p>
            <a:pPr>
              <a:defRPr/>
            </a:pPr>
            <a:r>
              <a:rPr lang="en-GB" sz="2400" dirty="0">
                <a:latin typeface="Arial" charset="0"/>
              </a:rPr>
              <a:t>Paramilitary organizations of demobilized </a:t>
            </a:r>
            <a:r>
              <a:rPr lang="en-GB" sz="2400" dirty="0" smtClean="0">
                <a:latin typeface="Arial" charset="0"/>
              </a:rPr>
              <a:t>soldiers 1918-1920</a:t>
            </a:r>
          </a:p>
          <a:p>
            <a:r>
              <a:rPr lang="en-GB" sz="2400" dirty="0">
                <a:latin typeface="Arial" pitchFamily="34" charset="0"/>
                <a:cs typeface="Arial" pitchFamily="34" charset="0"/>
              </a:rPr>
              <a:t>Army </a:t>
            </a:r>
            <a:r>
              <a:rPr lang="en-GB" sz="2400" dirty="0" smtClean="0">
                <a:latin typeface="Arial" pitchFamily="34" charset="0"/>
                <a:cs typeface="Arial" pitchFamily="34" charset="0"/>
              </a:rPr>
              <a:t>couldn’t </a:t>
            </a:r>
            <a:r>
              <a:rPr lang="en-GB" sz="2400" dirty="0">
                <a:latin typeface="Arial" pitchFamily="34" charset="0"/>
                <a:cs typeface="Arial" pitchFamily="34" charset="0"/>
              </a:rPr>
              <a:t>maintain </a:t>
            </a:r>
            <a:r>
              <a:rPr lang="en-GB" sz="2400" dirty="0" smtClean="0">
                <a:latin typeface="Arial" pitchFamily="34" charset="0"/>
                <a:cs typeface="Arial" pitchFamily="34" charset="0"/>
              </a:rPr>
              <a:t>discipline or </a:t>
            </a:r>
            <a:r>
              <a:rPr lang="en-GB" sz="2400" dirty="0">
                <a:latin typeface="Arial" pitchFamily="34" charset="0"/>
                <a:cs typeface="Arial" pitchFamily="34" charset="0"/>
              </a:rPr>
              <a:t>pay </a:t>
            </a:r>
            <a:r>
              <a:rPr lang="en-GB" sz="2400" dirty="0" smtClean="0">
                <a:latin typeface="Arial" pitchFamily="34" charset="0"/>
                <a:cs typeface="Arial" pitchFamily="34" charset="0"/>
              </a:rPr>
              <a:t>soldiers; </a:t>
            </a:r>
            <a:r>
              <a:rPr lang="en-GB" sz="2400" dirty="0" smtClean="0">
                <a:solidFill>
                  <a:srgbClr val="FF0000"/>
                </a:solidFill>
                <a:latin typeface="Arial" pitchFamily="34" charset="0"/>
                <a:cs typeface="Arial" pitchFamily="34" charset="0"/>
              </a:rPr>
              <a:t>Freikorps</a:t>
            </a:r>
            <a:r>
              <a:rPr lang="en-GB" sz="2400" dirty="0" smtClean="0">
                <a:latin typeface="Arial" pitchFamily="34" charset="0"/>
                <a:cs typeface="Arial" pitchFamily="34" charset="0"/>
              </a:rPr>
              <a:t> </a:t>
            </a:r>
            <a:r>
              <a:rPr lang="en-GB" sz="2400" dirty="0" smtClean="0">
                <a:latin typeface="Arial" pitchFamily="34" charset="0"/>
                <a:cs typeface="Arial" pitchFamily="34" charset="0"/>
              </a:rPr>
              <a:t>filled </a:t>
            </a:r>
            <a:r>
              <a:rPr lang="en-GB" sz="2400" dirty="0">
                <a:latin typeface="Arial" pitchFamily="34" charset="0"/>
                <a:cs typeface="Arial" pitchFamily="34" charset="0"/>
              </a:rPr>
              <a:t>the </a:t>
            </a:r>
            <a:r>
              <a:rPr lang="en-GB" sz="2400" dirty="0" smtClean="0">
                <a:latin typeface="Arial" pitchFamily="34" charset="0"/>
                <a:cs typeface="Arial" pitchFamily="34" charset="0"/>
              </a:rPr>
              <a:t>vacuum</a:t>
            </a:r>
            <a:endParaRPr lang="en-GB" sz="2400" dirty="0">
              <a:latin typeface="Arial" charset="0"/>
            </a:endParaRPr>
          </a:p>
          <a:p>
            <a:pPr>
              <a:defRPr/>
            </a:pPr>
            <a:r>
              <a:rPr lang="en-GB" sz="2400" dirty="0">
                <a:latin typeface="Arial" charset="0"/>
              </a:rPr>
              <a:t>Many soldiers felt disconnected from civilian life and joined </a:t>
            </a:r>
            <a:r>
              <a:rPr lang="en-GB" sz="2400" i="1" dirty="0" err="1">
                <a:latin typeface="Arial" charset="0"/>
              </a:rPr>
              <a:t>Freikorps</a:t>
            </a:r>
            <a:r>
              <a:rPr lang="en-GB" sz="2400" dirty="0">
                <a:latin typeface="Arial" charset="0"/>
              </a:rPr>
              <a:t> in search of stability provided by a military structure</a:t>
            </a:r>
          </a:p>
          <a:p>
            <a:pPr>
              <a:defRPr/>
            </a:pPr>
            <a:r>
              <a:rPr lang="en-GB" sz="2400" dirty="0">
                <a:latin typeface="Arial" charset="0"/>
              </a:rPr>
              <a:t>Fought in Baltics against Red Army, in Silesia against Polish insurgents</a:t>
            </a:r>
          </a:p>
          <a:p>
            <a:pPr>
              <a:defRPr/>
            </a:pPr>
            <a:r>
              <a:rPr lang="en-GB" sz="2400" dirty="0" smtClean="0">
                <a:latin typeface="Arial" charset="0"/>
              </a:rPr>
              <a:t>Fought against </a:t>
            </a:r>
            <a:r>
              <a:rPr lang="en-GB" sz="2400" dirty="0">
                <a:latin typeface="Arial" charset="0"/>
              </a:rPr>
              <a:t>communist uprisings</a:t>
            </a:r>
          </a:p>
          <a:p>
            <a:pPr>
              <a:defRPr/>
            </a:pPr>
            <a:r>
              <a:rPr lang="en-GB" sz="2400" dirty="0">
                <a:latin typeface="Arial" charset="0"/>
              </a:rPr>
              <a:t>Political assassinations (</a:t>
            </a:r>
            <a:r>
              <a:rPr lang="en-GB" sz="2400" dirty="0" err="1">
                <a:latin typeface="Arial" charset="0"/>
              </a:rPr>
              <a:t>Erzberger</a:t>
            </a:r>
            <a:r>
              <a:rPr lang="en-GB" sz="2400" dirty="0">
                <a:latin typeface="Arial" charset="0"/>
              </a:rPr>
              <a:t>, </a:t>
            </a:r>
            <a:r>
              <a:rPr lang="en-GB" sz="2400" dirty="0" err="1">
                <a:latin typeface="Arial" charset="0"/>
              </a:rPr>
              <a:t>Rathenau</a:t>
            </a:r>
            <a:r>
              <a:rPr lang="en-GB" sz="2400" dirty="0">
                <a:latin typeface="Arial" charset="0"/>
              </a:rPr>
              <a:t>, et al.)</a:t>
            </a:r>
          </a:p>
          <a:p>
            <a:pPr lvl="1"/>
            <a:r>
              <a:rPr lang="en-US" sz="2400" dirty="0" smtClean="0">
                <a:latin typeface="Arial" pitchFamily="34" charset="0"/>
                <a:cs typeface="Arial" pitchFamily="34" charset="0"/>
              </a:rPr>
              <a:t>Hostile towards new government and towards the Left</a:t>
            </a:r>
          </a:p>
          <a:p>
            <a:pPr lvl="1"/>
            <a:r>
              <a:rPr lang="en-US" sz="2400" dirty="0" smtClean="0">
                <a:latin typeface="Arial" pitchFamily="34" charset="0"/>
                <a:cs typeface="Arial" pitchFamily="34" charset="0"/>
              </a:rPr>
              <a:t>“Stab in the back” myth</a:t>
            </a: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305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6322" name="Rectangle 2"/>
          <p:cNvSpPr>
            <a:spLocks noGrp="1"/>
          </p:cNvSpPr>
          <p:nvPr>
            <p:ph type="title"/>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wrap="square" lIns="91440" tIns="45720" rIns="91440" bIns="45720" numCol="1" compatLnSpc="1">
            <a:prstTxWarp prst="textNoShape">
              <a:avLst/>
            </a:prstTxWarp>
            <a:normAutofit/>
          </a:bodyPr>
          <a:lstStyle/>
          <a:p>
            <a:r>
              <a:rPr lang="en-US" sz="3600" dirty="0">
                <a:latin typeface="Arial" pitchFamily="34" charset="0"/>
                <a:cs typeface="Arial" pitchFamily="34" charset="0"/>
              </a:rPr>
              <a:t>Crisis: Threats from the Right</a:t>
            </a:r>
            <a:endParaRPr sz="3600" dirty="0" smtClean="0">
              <a:ln>
                <a:noFill/>
              </a:ln>
              <a:effectLst/>
              <a:latin typeface="Arial" pitchFamily="34" charset="0"/>
              <a:cs typeface="Arial" pitchFamily="34" charset="0"/>
            </a:endParaRPr>
          </a:p>
        </p:txBody>
      </p:sp>
      <p:sp>
        <p:nvSpPr>
          <p:cNvPr id="56323" name="Rectangle 3"/>
          <p:cNvSpPr>
            <a:spLocks noGrp="1"/>
          </p:cNvSpPr>
          <p:nvPr>
            <p:ph type="body" idx="1"/>
          </p:nvPr>
        </p:nvSpPr>
        <p:spPr>
          <a:xfrm>
            <a:off x="457200" y="1447800"/>
            <a:ext cx="8229600" cy="4678363"/>
          </a:xfrm>
        </p:spPr>
        <p:txBody>
          <a:bodyPr>
            <a:noAutofit/>
          </a:bodyPr>
          <a:lstStyle/>
          <a:p>
            <a:pPr>
              <a:lnSpc>
                <a:spcPct val="90000"/>
              </a:lnSpc>
            </a:pPr>
            <a:r>
              <a:rPr lang="en-US" sz="2800" dirty="0" smtClean="0">
                <a:latin typeface="Arial" pitchFamily="34" charset="0"/>
                <a:cs typeface="Arial" pitchFamily="34" charset="0"/>
              </a:rPr>
              <a:t>Paramilitary groups and political parties made up the extreme right, including:</a:t>
            </a:r>
          </a:p>
          <a:p>
            <a:pPr lvl="1">
              <a:lnSpc>
                <a:spcPct val="90000"/>
              </a:lnSpc>
            </a:pPr>
            <a:r>
              <a:rPr lang="en-US" dirty="0" smtClean="0">
                <a:latin typeface="Arial" pitchFamily="34" charset="0"/>
                <a:cs typeface="Arial" pitchFamily="34" charset="0"/>
              </a:rPr>
              <a:t>DNVP (German National People’s </a:t>
            </a:r>
            <a:r>
              <a:rPr lang="en-US" dirty="0" smtClean="0">
                <a:latin typeface="Arial" pitchFamily="34" charset="0"/>
                <a:cs typeface="Arial" pitchFamily="34" charset="0"/>
              </a:rPr>
              <a:t>Party): old </a:t>
            </a:r>
            <a:r>
              <a:rPr lang="en-US" dirty="0" smtClean="0">
                <a:latin typeface="Arial" pitchFamily="34" charset="0"/>
                <a:cs typeface="Arial" pitchFamily="34" charset="0"/>
              </a:rPr>
              <a:t>imperial conservatives</a:t>
            </a:r>
          </a:p>
          <a:p>
            <a:pPr lvl="1">
              <a:lnSpc>
                <a:spcPct val="90000"/>
              </a:lnSpc>
            </a:pPr>
            <a:r>
              <a:rPr lang="en-US" i="1" dirty="0" smtClean="0">
                <a:latin typeface="Arial" pitchFamily="34" charset="0"/>
                <a:cs typeface="Arial" pitchFamily="34" charset="0"/>
              </a:rPr>
              <a:t>Freikorps</a:t>
            </a:r>
          </a:p>
          <a:p>
            <a:pPr>
              <a:lnSpc>
                <a:spcPct val="90000"/>
              </a:lnSpc>
            </a:pPr>
            <a:r>
              <a:rPr lang="en-US" sz="3200" dirty="0" smtClean="0">
                <a:latin typeface="Arial" pitchFamily="34" charset="0"/>
                <a:cs typeface="Arial" pitchFamily="34" charset="0"/>
              </a:rPr>
              <a:t>Unlike </a:t>
            </a:r>
            <a:r>
              <a:rPr lang="en-US" sz="3200" dirty="0" smtClean="0">
                <a:latin typeface="Arial" pitchFamily="34" charset="0"/>
                <a:cs typeface="Arial" pitchFamily="34" charset="0"/>
              </a:rPr>
              <a:t>the Left, </a:t>
            </a:r>
            <a:r>
              <a:rPr lang="en-US" sz="3200" dirty="0" smtClean="0">
                <a:solidFill>
                  <a:srgbClr val="FF0000"/>
                </a:solidFill>
                <a:latin typeface="Arial" pitchFamily="34" charset="0"/>
                <a:cs typeface="Arial" pitchFamily="34" charset="0"/>
              </a:rPr>
              <a:t>the Extreme Right posed a legitimate threat to Weimar</a:t>
            </a:r>
          </a:p>
        </p:txBody>
      </p:sp>
    </p:spTree>
    <p:extLst>
      <p:ext uri="{BB962C8B-B14F-4D97-AF65-F5344CB8AC3E}">
        <p14:creationId xmlns:p14="http://schemas.microsoft.com/office/powerpoint/2010/main" val="4107087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Crisis: Threats from the </a:t>
            </a:r>
            <a:r>
              <a:rPr lang="en-US" sz="3200" dirty="0" smtClean="0">
                <a:latin typeface="Arial" pitchFamily="34" charset="0"/>
                <a:cs typeface="Arial" pitchFamily="34" charset="0"/>
              </a:rPr>
              <a:t>Right</a:t>
            </a:r>
            <a:br>
              <a:rPr lang="en-US" sz="3200" dirty="0" smtClean="0">
                <a:latin typeface="Arial" pitchFamily="34" charset="0"/>
                <a:cs typeface="Arial" pitchFamily="34" charset="0"/>
              </a:rPr>
            </a:br>
            <a:r>
              <a:rPr lang="en-US" sz="3200" dirty="0" err="1" smtClean="0">
                <a:latin typeface="Arial" pitchFamily="34" charset="0"/>
                <a:cs typeface="Arial" pitchFamily="34" charset="0"/>
              </a:rPr>
              <a:t>Kapp-Lüttwitz</a:t>
            </a:r>
            <a:r>
              <a:rPr lang="en-US" sz="3200" dirty="0" smtClean="0">
                <a:latin typeface="Arial" pitchFamily="34" charset="0"/>
                <a:cs typeface="Arial" pitchFamily="34" charset="0"/>
              </a:rPr>
              <a:t> </a:t>
            </a:r>
            <a:r>
              <a:rPr lang="en-US" sz="3200" dirty="0">
                <a:latin typeface="Arial" pitchFamily="34" charset="0"/>
                <a:cs typeface="Arial" pitchFamily="34" charset="0"/>
              </a:rPr>
              <a:t>Putsch</a:t>
            </a:r>
          </a:p>
        </p:txBody>
      </p:sp>
      <p:sp>
        <p:nvSpPr>
          <p:cNvPr id="3" name="Content Placeholder 2"/>
          <p:cNvSpPr>
            <a:spLocks noGrp="1"/>
          </p:cNvSpPr>
          <p:nvPr>
            <p:ph idx="1"/>
          </p:nvPr>
        </p:nvSpPr>
        <p:spPr>
          <a:xfrm>
            <a:off x="457200" y="1399308"/>
            <a:ext cx="8229600" cy="5306291"/>
          </a:xfrm>
        </p:spPr>
        <p:txBody>
          <a:bodyPr>
            <a:noAutofit/>
          </a:bodyPr>
          <a:lstStyle/>
          <a:p>
            <a:r>
              <a:rPr lang="en-US" sz="2400" dirty="0" smtClean="0">
                <a:latin typeface="Arial" pitchFamily="34" charset="0"/>
                <a:cs typeface="Arial" pitchFamily="34" charset="0"/>
              </a:rPr>
              <a:t>13-17 March 1920 in Berlin</a:t>
            </a:r>
          </a:p>
          <a:p>
            <a:r>
              <a:rPr lang="en-US" sz="2400" dirty="0" smtClean="0">
                <a:latin typeface="Arial" pitchFamily="34" charset="0"/>
                <a:cs typeface="Arial" pitchFamily="34" charset="0"/>
              </a:rPr>
              <a:t>Built on </a:t>
            </a:r>
            <a:r>
              <a:rPr lang="en-US" sz="2400" dirty="0">
                <a:latin typeface="Arial" pitchFamily="34" charset="0"/>
                <a:cs typeface="Arial" pitchFamily="34" charset="0"/>
              </a:rPr>
              <a:t>stab-in-the-back myth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To undermine the Republic</a:t>
            </a:r>
          </a:p>
          <a:p>
            <a:r>
              <a:rPr lang="en-US" sz="2400" dirty="0" smtClean="0">
                <a:latin typeface="Arial" pitchFamily="34" charset="0"/>
                <a:cs typeface="Arial" pitchFamily="34" charset="0"/>
              </a:rPr>
              <a:t>Supported by </a:t>
            </a:r>
            <a:r>
              <a:rPr lang="en-US" sz="2400" dirty="0" err="1" smtClean="0">
                <a:latin typeface="Arial" pitchFamily="34" charset="0"/>
                <a:cs typeface="Arial" pitchFamily="34" charset="0"/>
              </a:rPr>
              <a:t>Freikorps</a:t>
            </a:r>
            <a:endParaRPr lang="en-US" sz="2400" dirty="0" smtClean="0">
              <a:latin typeface="Arial" pitchFamily="34" charset="0"/>
              <a:cs typeface="Arial" pitchFamily="34" charset="0"/>
            </a:endParaRPr>
          </a:p>
          <a:p>
            <a:r>
              <a:rPr lang="en-US" sz="2400" dirty="0" smtClean="0">
                <a:solidFill>
                  <a:srgbClr val="FF0000"/>
                </a:solidFill>
                <a:latin typeface="Arial" pitchFamily="34" charset="0"/>
                <a:cs typeface="Arial" pitchFamily="34" charset="0"/>
              </a:rPr>
              <a:t>Wolfgang </a:t>
            </a:r>
            <a:r>
              <a:rPr lang="en-US" sz="2400" dirty="0" err="1" smtClean="0">
                <a:solidFill>
                  <a:srgbClr val="FF0000"/>
                </a:solidFill>
                <a:latin typeface="Arial" pitchFamily="34" charset="0"/>
                <a:cs typeface="Arial" pitchFamily="34" charset="0"/>
              </a:rPr>
              <a:t>Kapp</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(b. 1858 in NYC, returned in 1870 and attended Friedrich-Wilhelm-Gymnasium in Berlin) declared </a:t>
            </a:r>
            <a:r>
              <a:rPr lang="en-US" sz="2400" dirty="0">
                <a:latin typeface="Arial" pitchFamily="34" charset="0"/>
                <a:cs typeface="Arial" pitchFamily="34" charset="0"/>
              </a:rPr>
              <a:t>Chancellor </a:t>
            </a:r>
            <a:r>
              <a:rPr lang="en-US" sz="2400" dirty="0" smtClean="0">
                <a:latin typeface="Arial" pitchFamily="34" charset="0"/>
                <a:cs typeface="Arial" pitchFamily="34" charset="0"/>
              </a:rPr>
              <a:t>by </a:t>
            </a:r>
            <a:r>
              <a:rPr lang="en-US" sz="2400" dirty="0">
                <a:latin typeface="Arial" pitchFamily="34" charset="0"/>
                <a:cs typeface="Arial" pitchFamily="34" charset="0"/>
              </a:rPr>
              <a:t>his troops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Navy supported putsch. Army split. </a:t>
            </a:r>
          </a:p>
          <a:p>
            <a:r>
              <a:rPr lang="en-US" sz="2400" dirty="0" smtClean="0">
                <a:latin typeface="Arial" pitchFamily="34" charset="0"/>
                <a:cs typeface="Arial" pitchFamily="34" charset="0"/>
              </a:rPr>
              <a:t>German </a:t>
            </a:r>
            <a:r>
              <a:rPr lang="en-US" sz="2400" dirty="0" err="1" smtClean="0">
                <a:latin typeface="Arial" pitchFamily="34" charset="0"/>
                <a:cs typeface="Arial" pitchFamily="34" charset="0"/>
              </a:rPr>
              <a:t>gov</a:t>
            </a:r>
            <a:r>
              <a:rPr lang="en-US" sz="2400" dirty="0" smtClean="0">
                <a:latin typeface="Arial" pitchFamily="34" charset="0"/>
                <a:cs typeface="Arial" pitchFamily="34" charset="0"/>
              </a:rPr>
              <a:t> </a:t>
            </a:r>
            <a:r>
              <a:rPr lang="en-US" sz="2400" dirty="0">
                <a:latin typeface="Arial" pitchFamily="34" charset="0"/>
                <a:cs typeface="Arial" pitchFamily="34" charset="0"/>
              </a:rPr>
              <a:t>forced to flee </a:t>
            </a:r>
            <a:r>
              <a:rPr lang="en-US" sz="2400" dirty="0" smtClean="0">
                <a:latin typeface="Arial" pitchFamily="34" charset="0"/>
                <a:cs typeface="Arial" pitchFamily="34" charset="0"/>
              </a:rPr>
              <a:t>Berlin. Went to Dresden then Stuttgart. </a:t>
            </a:r>
          </a:p>
          <a:p>
            <a:r>
              <a:rPr lang="en-US" sz="2400" dirty="0" smtClean="0">
                <a:latin typeface="Arial" pitchFamily="34" charset="0"/>
                <a:cs typeface="Arial" pitchFamily="34" charset="0"/>
              </a:rPr>
              <a:t>Germans followed </a:t>
            </a:r>
            <a:r>
              <a:rPr lang="en-US" sz="2400" dirty="0">
                <a:latin typeface="Arial" pitchFamily="34" charset="0"/>
                <a:cs typeface="Arial" pitchFamily="34" charset="0"/>
              </a:rPr>
              <a:t>the government's call </a:t>
            </a:r>
            <a:r>
              <a:rPr lang="en-US" sz="2400" dirty="0" smtClean="0">
                <a:latin typeface="Arial" pitchFamily="34" charset="0"/>
                <a:cs typeface="Arial" pitchFamily="34" charset="0"/>
              </a:rPr>
              <a:t>for a </a:t>
            </a:r>
            <a:r>
              <a:rPr lang="en-US" sz="2400" dirty="0">
                <a:latin typeface="Arial" pitchFamily="34" charset="0"/>
                <a:cs typeface="Arial" pitchFamily="34" charset="0"/>
              </a:rPr>
              <a:t>general </a:t>
            </a:r>
            <a:r>
              <a:rPr lang="en-US" sz="2400" dirty="0" smtClean="0">
                <a:latin typeface="Arial" pitchFamily="34" charset="0"/>
                <a:cs typeface="Arial" pitchFamily="34" charset="0"/>
              </a:rPr>
              <a:t>strike. Unions sympathetic to SPD.</a:t>
            </a:r>
          </a:p>
          <a:p>
            <a:pPr>
              <a:lnSpc>
                <a:spcPct val="120000"/>
              </a:lnSpc>
            </a:pPr>
            <a:endParaRPr lang="en-US" sz="2400" dirty="0"/>
          </a:p>
        </p:txBody>
      </p:sp>
    </p:spTree>
    <p:extLst>
      <p:ext uri="{BB962C8B-B14F-4D97-AF65-F5344CB8AC3E}">
        <p14:creationId xmlns:p14="http://schemas.microsoft.com/office/powerpoint/2010/main" val="3769390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Crisis: Threats from the Right</a:t>
            </a:r>
            <a:br>
              <a:rPr lang="en-US" sz="3200" dirty="0">
                <a:latin typeface="Arial" pitchFamily="34" charset="0"/>
                <a:cs typeface="Arial" pitchFamily="34" charset="0"/>
              </a:rPr>
            </a:br>
            <a:r>
              <a:rPr lang="en-US" sz="3200" dirty="0" err="1">
                <a:latin typeface="Arial" pitchFamily="34" charset="0"/>
                <a:cs typeface="Arial" pitchFamily="34" charset="0"/>
              </a:rPr>
              <a:t>Kapp-Lüttwitz</a:t>
            </a:r>
            <a:r>
              <a:rPr lang="en-US" sz="3200" dirty="0">
                <a:latin typeface="Arial" pitchFamily="34" charset="0"/>
                <a:cs typeface="Arial" pitchFamily="34" charset="0"/>
              </a:rPr>
              <a:t> Putsch</a:t>
            </a:r>
            <a:endParaRPr lang="en-US" sz="3200" dirty="0"/>
          </a:p>
        </p:txBody>
      </p:sp>
      <p:sp>
        <p:nvSpPr>
          <p:cNvPr id="3" name="Content Placeholder 2"/>
          <p:cNvSpPr>
            <a:spLocks noGrp="1"/>
          </p:cNvSpPr>
          <p:nvPr>
            <p:ph idx="1"/>
          </p:nvPr>
        </p:nvSpPr>
        <p:spPr/>
        <p:txBody>
          <a:bodyPr>
            <a:noAutofit/>
          </a:bodyPr>
          <a:lstStyle/>
          <a:p>
            <a:pPr>
              <a:lnSpc>
                <a:spcPct val="120000"/>
              </a:lnSpc>
            </a:pPr>
            <a:r>
              <a:rPr lang="en-US" sz="2400" dirty="0">
                <a:latin typeface="Arial" pitchFamily="34" charset="0"/>
                <a:cs typeface="Arial" pitchFamily="34" charset="0"/>
              </a:rPr>
              <a:t>Hitler flew to Berlin to meet with </a:t>
            </a:r>
            <a:r>
              <a:rPr lang="en-US" sz="2400" dirty="0" err="1">
                <a:latin typeface="Arial" pitchFamily="34" charset="0"/>
                <a:cs typeface="Arial" pitchFamily="34" charset="0"/>
              </a:rPr>
              <a:t>Kapp</a:t>
            </a:r>
            <a:r>
              <a:rPr lang="en-US" sz="2400" dirty="0">
                <a:latin typeface="Arial" pitchFamily="34" charset="0"/>
                <a:cs typeface="Arial" pitchFamily="34" charset="0"/>
              </a:rPr>
              <a:t>. Met by striking workers at the </a:t>
            </a:r>
            <a:r>
              <a:rPr lang="en-US" sz="2400" dirty="0" smtClean="0">
                <a:latin typeface="Arial" pitchFamily="34" charset="0"/>
                <a:cs typeface="Arial" pitchFamily="34" charset="0"/>
              </a:rPr>
              <a:t>airport. Had </a:t>
            </a:r>
            <a:r>
              <a:rPr lang="en-US" sz="2400" dirty="0">
                <a:latin typeface="Arial" pitchFamily="34" charset="0"/>
                <a:cs typeface="Arial" pitchFamily="34" charset="0"/>
              </a:rPr>
              <a:t>to disguise </a:t>
            </a:r>
            <a:r>
              <a:rPr lang="en-US" sz="2400" dirty="0" smtClean="0">
                <a:latin typeface="Arial" pitchFamily="34" charset="0"/>
                <a:cs typeface="Arial" pitchFamily="34" charset="0"/>
              </a:rPr>
              <a:t>himself.</a:t>
            </a:r>
            <a:endParaRPr lang="en-US" sz="2400" dirty="0">
              <a:latin typeface="Arial" pitchFamily="34" charset="0"/>
              <a:cs typeface="Arial" pitchFamily="34" charset="0"/>
            </a:endParaRPr>
          </a:p>
          <a:p>
            <a:pPr>
              <a:lnSpc>
                <a:spcPct val="120000"/>
              </a:lnSpc>
            </a:pPr>
            <a:r>
              <a:rPr lang="en-US" sz="2400" dirty="0" smtClean="0">
                <a:latin typeface="Arial" pitchFamily="34" charset="0"/>
                <a:cs typeface="Arial" pitchFamily="34" charset="0"/>
              </a:rPr>
              <a:t>Strong </a:t>
            </a:r>
            <a:r>
              <a:rPr lang="en-US" sz="2400" dirty="0">
                <a:latin typeface="Arial" pitchFamily="34" charset="0"/>
                <a:cs typeface="Arial" pitchFamily="34" charset="0"/>
              </a:rPr>
              <a:t>indication that Weimar judiciary was biased</a:t>
            </a:r>
          </a:p>
          <a:p>
            <a:pPr lvl="1">
              <a:lnSpc>
                <a:spcPct val="120000"/>
              </a:lnSpc>
            </a:pPr>
            <a:r>
              <a:rPr lang="en-US" sz="2400" dirty="0" smtClean="0">
                <a:latin typeface="Arial" pitchFamily="34" charset="0"/>
                <a:cs typeface="Arial" pitchFamily="34" charset="0"/>
              </a:rPr>
              <a:t>28/354 </a:t>
            </a:r>
            <a:r>
              <a:rPr lang="en-US" sz="2400" dirty="0">
                <a:latin typeface="Arial" pitchFamily="34" charset="0"/>
                <a:cs typeface="Arial" pitchFamily="34" charset="0"/>
              </a:rPr>
              <a:t>right </a:t>
            </a:r>
            <a:r>
              <a:rPr lang="en-US" sz="2400" dirty="0" smtClean="0">
                <a:latin typeface="Arial" pitchFamily="34" charset="0"/>
                <a:cs typeface="Arial" pitchFamily="34" charset="0"/>
              </a:rPr>
              <a:t>wingers found </a:t>
            </a:r>
            <a:r>
              <a:rPr lang="en-US" sz="2400" dirty="0">
                <a:latin typeface="Arial" pitchFamily="34" charset="0"/>
                <a:cs typeface="Arial" pitchFamily="34" charset="0"/>
              </a:rPr>
              <a:t>guilty, </a:t>
            </a:r>
            <a:r>
              <a:rPr lang="en-US" sz="2400" dirty="0" smtClean="0">
                <a:latin typeface="Arial" pitchFamily="34" charset="0"/>
                <a:cs typeface="Arial" pitchFamily="34" charset="0"/>
              </a:rPr>
              <a:t>0 executed</a:t>
            </a:r>
          </a:p>
          <a:p>
            <a:pPr lvl="1">
              <a:lnSpc>
                <a:spcPct val="120000"/>
              </a:lnSpc>
            </a:pPr>
            <a:r>
              <a:rPr lang="en-US" sz="2400" dirty="0" smtClean="0">
                <a:latin typeface="Arial" pitchFamily="34" charset="0"/>
                <a:cs typeface="Arial" pitchFamily="34" charset="0"/>
              </a:rPr>
              <a:t>22 Leftists found guilty, 10 </a:t>
            </a:r>
            <a:r>
              <a:rPr lang="en-US" sz="2400" dirty="0">
                <a:latin typeface="Arial" pitchFamily="34" charset="0"/>
                <a:cs typeface="Arial" pitchFamily="34" charset="0"/>
              </a:rPr>
              <a:t>executed</a:t>
            </a:r>
          </a:p>
          <a:p>
            <a:pPr>
              <a:lnSpc>
                <a:spcPct val="120000"/>
              </a:lnSpc>
            </a:pPr>
            <a:r>
              <a:rPr lang="en-US" sz="2400" dirty="0" err="1">
                <a:latin typeface="Arial" pitchFamily="34" charset="0"/>
                <a:cs typeface="Arial" pitchFamily="34" charset="0"/>
              </a:rPr>
              <a:t>Kapp</a:t>
            </a:r>
            <a:r>
              <a:rPr lang="en-US" sz="2400" dirty="0">
                <a:latin typeface="Arial" pitchFamily="34" charset="0"/>
                <a:cs typeface="Arial" pitchFamily="34" charset="0"/>
              </a:rPr>
              <a:t> fled to Sweden and </a:t>
            </a:r>
            <a:r>
              <a:rPr lang="en-US" sz="2400" dirty="0" err="1">
                <a:latin typeface="Arial" pitchFamily="34" charset="0"/>
                <a:cs typeface="Arial" pitchFamily="34" charset="0"/>
              </a:rPr>
              <a:t>Lüttwitz</a:t>
            </a:r>
            <a:r>
              <a:rPr lang="en-US" sz="2400" dirty="0">
                <a:latin typeface="Arial" pitchFamily="34" charset="0"/>
                <a:cs typeface="Arial" pitchFamily="34" charset="0"/>
              </a:rPr>
              <a:t> to Hungary</a:t>
            </a:r>
          </a:p>
          <a:p>
            <a:pPr lvl="1">
              <a:lnSpc>
                <a:spcPct val="120000"/>
              </a:lnSpc>
            </a:pPr>
            <a:r>
              <a:rPr lang="en-US" sz="2400" dirty="0" err="1">
                <a:latin typeface="Arial" pitchFamily="34" charset="0"/>
                <a:cs typeface="Arial" pitchFamily="34" charset="0"/>
              </a:rPr>
              <a:t>Kapp</a:t>
            </a:r>
            <a:r>
              <a:rPr lang="en-US" sz="2400" dirty="0">
                <a:latin typeface="Arial" pitchFamily="34" charset="0"/>
                <a:cs typeface="Arial" pitchFamily="34" charset="0"/>
              </a:rPr>
              <a:t> returned to Germany in April 1922 and died the same year in prison while awaiting trial. </a:t>
            </a:r>
            <a:endParaRPr lang="en-US" sz="2400" dirty="0" smtClean="0">
              <a:latin typeface="Arial" pitchFamily="34" charset="0"/>
              <a:cs typeface="Arial" pitchFamily="34" charset="0"/>
            </a:endParaRPr>
          </a:p>
          <a:p>
            <a:pPr lvl="1">
              <a:lnSpc>
                <a:spcPct val="120000"/>
              </a:lnSpc>
            </a:pPr>
            <a:r>
              <a:rPr lang="en-US" sz="2400" dirty="0" err="1" smtClean="0">
                <a:latin typeface="Arial" pitchFamily="34" charset="0"/>
                <a:cs typeface="Arial" pitchFamily="34" charset="0"/>
              </a:rPr>
              <a:t>Lüttwitz</a:t>
            </a:r>
            <a:r>
              <a:rPr lang="en-US" sz="2400" dirty="0" smtClean="0">
                <a:latin typeface="Arial" pitchFamily="34" charset="0"/>
                <a:cs typeface="Arial" pitchFamily="34" charset="0"/>
              </a:rPr>
              <a:t> </a:t>
            </a:r>
            <a:r>
              <a:rPr lang="en-US" sz="2400" dirty="0">
                <a:latin typeface="Arial" pitchFamily="34" charset="0"/>
                <a:cs typeface="Arial" pitchFamily="34" charset="0"/>
              </a:rPr>
              <a:t>returned to Germany as part of </a:t>
            </a:r>
            <a:r>
              <a:rPr lang="en-US" sz="2400" dirty="0" smtClean="0">
                <a:latin typeface="Arial" pitchFamily="34" charset="0"/>
                <a:cs typeface="Arial" pitchFamily="34" charset="0"/>
              </a:rPr>
              <a:t>an </a:t>
            </a:r>
            <a:r>
              <a:rPr lang="en-US" sz="2400" dirty="0">
                <a:latin typeface="Arial" pitchFamily="34" charset="0"/>
                <a:cs typeface="Arial" pitchFamily="34" charset="0"/>
              </a:rPr>
              <a:t>amnesty in 1925.</a:t>
            </a:r>
          </a:p>
          <a:p>
            <a:endParaRPr lang="en-US" sz="2400" dirty="0"/>
          </a:p>
        </p:txBody>
      </p:sp>
    </p:spTree>
    <p:extLst>
      <p:ext uri="{BB962C8B-B14F-4D97-AF65-F5344CB8AC3E}">
        <p14:creationId xmlns:p14="http://schemas.microsoft.com/office/powerpoint/2010/main" val="901850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Crisis: Threats from the Right </a:t>
            </a:r>
            <a:r>
              <a:rPr lang="en-GB" dirty="0">
                <a:latin typeface="Arial" pitchFamily="34" charset="0"/>
                <a:cs typeface="Arial" pitchFamily="34" charset="0"/>
              </a:rPr>
              <a:t>The Munich ‘Beer Hall’ Putsch (1923)</a:t>
            </a:r>
            <a:endParaRPr lang="en-US" dirty="0"/>
          </a:p>
        </p:txBody>
      </p:sp>
      <p:sp>
        <p:nvSpPr>
          <p:cNvPr id="3" name="Content Placeholder 2"/>
          <p:cNvSpPr>
            <a:spLocks noGrp="1"/>
          </p:cNvSpPr>
          <p:nvPr>
            <p:ph idx="1"/>
          </p:nvPr>
        </p:nvSpPr>
        <p:spPr/>
        <p:txBody>
          <a:bodyPr>
            <a:noAutofit/>
          </a:bodyPr>
          <a:lstStyle/>
          <a:p>
            <a:pPr>
              <a:lnSpc>
                <a:spcPct val="120000"/>
              </a:lnSpc>
              <a:defRPr/>
            </a:pPr>
            <a:r>
              <a:rPr lang="en-GB" sz="2400" dirty="0">
                <a:latin typeface="Arial" charset="0"/>
              </a:rPr>
              <a:t>Inspired by Mussolini’s 1922 March on Rome </a:t>
            </a:r>
          </a:p>
          <a:p>
            <a:pPr>
              <a:lnSpc>
                <a:spcPct val="120000"/>
              </a:lnSpc>
              <a:defRPr/>
            </a:pPr>
            <a:r>
              <a:rPr lang="en-GB" sz="2400" dirty="0">
                <a:latin typeface="Arial" charset="0"/>
              </a:rPr>
              <a:t>8 November: Hitler held the right-wing rulers of Bavaria hostage in an attempt to persuade to join him in a march on Berlin to overthrow the Republic.</a:t>
            </a:r>
          </a:p>
          <a:p>
            <a:pPr>
              <a:lnSpc>
                <a:spcPct val="120000"/>
              </a:lnSpc>
              <a:defRPr/>
            </a:pPr>
            <a:r>
              <a:rPr lang="en-GB" sz="2400" dirty="0">
                <a:latin typeface="Arial" charset="0"/>
              </a:rPr>
              <a:t>Initially they agreed, but once free they turned their back on Hitler and brought extra troops into Munich.</a:t>
            </a:r>
          </a:p>
          <a:p>
            <a:pPr>
              <a:lnSpc>
                <a:spcPct val="120000"/>
              </a:lnSpc>
              <a:defRPr/>
            </a:pPr>
            <a:r>
              <a:rPr lang="en-GB" sz="2400" dirty="0">
                <a:latin typeface="Arial" charset="0"/>
              </a:rPr>
              <a:t>9 November at a demonstration a Nazi shot a policeman and the police returned fire, dispersing the demonstration.</a:t>
            </a:r>
          </a:p>
          <a:p>
            <a:pPr>
              <a:lnSpc>
                <a:spcPct val="120000"/>
              </a:lnSpc>
              <a:defRPr/>
            </a:pPr>
            <a:r>
              <a:rPr lang="en-US" sz="2400" dirty="0">
                <a:latin typeface="Arial" charset="0"/>
              </a:rPr>
              <a:t>Hitler, Ludendorff, and other leaders put on trial for high treason but received lenient sentences.</a:t>
            </a:r>
          </a:p>
          <a:p>
            <a:pPr>
              <a:lnSpc>
                <a:spcPct val="120000"/>
              </a:lnSpc>
            </a:pPr>
            <a:endParaRPr lang="en-US" sz="2400" dirty="0"/>
          </a:p>
        </p:txBody>
      </p:sp>
    </p:spTree>
    <p:extLst>
      <p:ext uri="{BB962C8B-B14F-4D97-AF65-F5344CB8AC3E}">
        <p14:creationId xmlns:p14="http://schemas.microsoft.com/office/powerpoint/2010/main" val="12838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04800" y="1371600"/>
            <a:ext cx="8534400" cy="5181600"/>
          </a:xfrm>
        </p:spPr>
        <p:txBody>
          <a:bodyPr>
            <a:normAutofit/>
          </a:bodyPr>
          <a:lstStyle/>
          <a:p>
            <a:pPr marL="0" indent="0">
              <a:buNone/>
            </a:pPr>
            <a:r>
              <a:rPr lang="en-US" dirty="0" smtClean="0">
                <a:latin typeface="Arial" pitchFamily="34" charset="0"/>
                <a:cs typeface="Arial" pitchFamily="34" charset="0"/>
              </a:rPr>
              <a:t>Three Phases:</a:t>
            </a:r>
          </a:p>
          <a:p>
            <a:pPr marL="971550" lvl="1" indent="-514350">
              <a:buFont typeface="+mj-lt"/>
              <a:buAutoNum type="arabicPeriod"/>
            </a:pPr>
            <a:r>
              <a:rPr lang="en-US" dirty="0" smtClean="0">
                <a:solidFill>
                  <a:srgbClr val="FF0000"/>
                </a:solidFill>
                <a:latin typeface="Arial" pitchFamily="34" charset="0"/>
                <a:cs typeface="Arial" pitchFamily="34" charset="0"/>
              </a:rPr>
              <a:t>The Years of Crisis, 1918-1923</a:t>
            </a:r>
          </a:p>
          <a:p>
            <a:pPr marL="971550" lvl="1" indent="-514350">
              <a:buFont typeface="+mj-lt"/>
              <a:buAutoNum type="arabicPeriod"/>
            </a:pPr>
            <a:r>
              <a:rPr lang="en-US" dirty="0" smtClean="0">
                <a:latin typeface="Arial" pitchFamily="34" charset="0"/>
                <a:cs typeface="Arial" pitchFamily="34" charset="0"/>
              </a:rPr>
              <a:t>The Years of Stability, 1924-1929</a:t>
            </a:r>
          </a:p>
          <a:p>
            <a:pPr marL="971550" lvl="1" indent="-514350">
              <a:buFont typeface="+mj-lt"/>
              <a:buAutoNum type="arabicPeriod"/>
            </a:pPr>
            <a:r>
              <a:rPr lang="en-US" dirty="0" smtClean="0">
                <a:latin typeface="Arial" pitchFamily="34" charset="0"/>
                <a:cs typeface="Arial" pitchFamily="34" charset="0"/>
              </a:rPr>
              <a:t>The Collapse of the Weimar, 1930-1933</a:t>
            </a:r>
          </a:p>
        </p:txBody>
      </p:sp>
      <p:sp>
        <p:nvSpPr>
          <p:cNvPr id="3" name="Title 2"/>
          <p:cNvSpPr>
            <a:spLocks noGrp="1"/>
          </p:cNvSpPr>
          <p:nvPr>
            <p:ph type="title"/>
          </p:nvPr>
        </p:nvSpPr>
        <p:spPr/>
        <p:txBody>
          <a:bodyPr/>
          <a:lstStyle/>
          <a:p>
            <a:pPr fontAlgn="auto">
              <a:spcAft>
                <a:spcPts val="0"/>
              </a:spcAft>
              <a:defRPr/>
            </a:pPr>
            <a:r>
              <a:rPr dirty="0" smtClean="0">
                <a:latin typeface="Arial" pitchFamily="34" charset="0"/>
                <a:cs typeface="Arial" pitchFamily="34" charset="0"/>
              </a:rPr>
              <a:t>The Weimar Republic</a:t>
            </a:r>
            <a:endParaRPr dirty="0">
              <a:latin typeface="Arial" pitchFamily="34" charset="0"/>
              <a:cs typeface="Arial" pitchFamily="34" charset="0"/>
            </a:endParaRPr>
          </a:p>
        </p:txBody>
      </p:sp>
    </p:spTree>
    <p:extLst>
      <p:ext uri="{BB962C8B-B14F-4D97-AF65-F5344CB8AC3E}">
        <p14:creationId xmlns:p14="http://schemas.microsoft.com/office/powerpoint/2010/main" val="2315450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a:bodyPr>
          <a:lstStyle/>
          <a:p>
            <a:pPr>
              <a:defRPr/>
            </a:pPr>
            <a:endParaRPr lang="en-GB" sz="3600" dirty="0" smtClean="0">
              <a:latin typeface="Arial" pitchFamily="34" charset="0"/>
              <a:cs typeface="Arial" pitchFamily="34" charset="0"/>
            </a:endParaRPr>
          </a:p>
        </p:txBody>
      </p:sp>
      <p:sp>
        <p:nvSpPr>
          <p:cNvPr id="32773" name="Rectangle 5"/>
          <p:cNvSpPr>
            <a:spLocks noGrp="1" noChangeArrowheads="1"/>
          </p:cNvSpPr>
          <p:nvPr>
            <p:ph type="body" sz="half" idx="2"/>
          </p:nvPr>
        </p:nvSpPr>
        <p:spPr>
          <a:xfrm>
            <a:off x="4648200" y="1548823"/>
            <a:ext cx="4038600" cy="5309177"/>
          </a:xfrm>
        </p:spPr>
        <p:txBody>
          <a:bodyPr>
            <a:normAutofit/>
          </a:bodyPr>
          <a:lstStyle/>
          <a:p>
            <a:pPr eaLnBrk="1" hangingPunct="1">
              <a:lnSpc>
                <a:spcPct val="80000"/>
              </a:lnSpc>
              <a:defRPr/>
            </a:pPr>
            <a:endParaRPr lang="en-US" sz="1900" dirty="0" smtClean="0">
              <a:latin typeface="Arial" charset="0"/>
            </a:endParaRPr>
          </a:p>
        </p:txBody>
      </p:sp>
      <p:pic>
        <p:nvPicPr>
          <p:cNvPr id="24580" name="Picture 6" descr="scan00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37999" y="444216"/>
            <a:ext cx="7032293" cy="53594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7"/>
          <p:cNvSpPr txBox="1">
            <a:spLocks noChangeArrowheads="1"/>
          </p:cNvSpPr>
          <p:nvPr/>
        </p:nvSpPr>
        <p:spPr bwMode="auto">
          <a:xfrm>
            <a:off x="155550" y="5803687"/>
            <a:ext cx="83742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dirty="0">
                <a:latin typeface="Arial" pitchFamily="34" charset="0"/>
                <a:cs typeface="Arial" pitchFamily="34" charset="0"/>
              </a:rPr>
              <a:t>Defendants at the treason trial following the </a:t>
            </a:r>
          </a:p>
          <a:p>
            <a:pPr algn="ctr" eaLnBrk="1" hangingPunct="1"/>
            <a:r>
              <a:rPr lang="en-GB" dirty="0">
                <a:latin typeface="Arial" pitchFamily="34" charset="0"/>
                <a:cs typeface="Arial" pitchFamily="34" charset="0"/>
              </a:rPr>
              <a:t>Munich Beer Hall </a:t>
            </a:r>
            <a:r>
              <a:rPr lang="en-GB" dirty="0" smtClean="0">
                <a:latin typeface="Arial" pitchFamily="34" charset="0"/>
                <a:cs typeface="Arial" pitchFamily="34" charset="0"/>
              </a:rPr>
              <a:t>Putsch. </a:t>
            </a:r>
            <a:r>
              <a:rPr lang="en-GB" dirty="0" smtClean="0">
                <a:latin typeface="Arial" pitchFamily="34" charset="0"/>
                <a:cs typeface="Arial" pitchFamily="34" charset="0"/>
              </a:rPr>
              <a:t>Ludendorff </a:t>
            </a:r>
            <a:r>
              <a:rPr lang="en-GB" dirty="0">
                <a:latin typeface="Arial" pitchFamily="34" charset="0"/>
                <a:cs typeface="Arial" pitchFamily="34" charset="0"/>
              </a:rPr>
              <a:t>is in </a:t>
            </a:r>
          </a:p>
          <a:p>
            <a:pPr algn="ctr" eaLnBrk="1" hangingPunct="1"/>
            <a:r>
              <a:rPr lang="en-GB" dirty="0">
                <a:latin typeface="Arial" pitchFamily="34" charset="0"/>
                <a:cs typeface="Arial" pitchFamily="34" charset="0"/>
              </a:rPr>
              <a:t>The centre. Hitler is on his left.</a:t>
            </a:r>
          </a:p>
        </p:txBody>
      </p:sp>
    </p:spTree>
    <p:extLst>
      <p:ext uri="{BB962C8B-B14F-4D97-AF65-F5344CB8AC3E}">
        <p14:creationId xmlns:p14="http://schemas.microsoft.com/office/powerpoint/2010/main" val="13864452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2773"/>
                                        </p:tgtEl>
                                        <p:attrNameLst>
                                          <p:attrName>style.visibility</p:attrName>
                                        </p:attrNameLst>
                                      </p:cBhvr>
                                      <p:to>
                                        <p:strVal val="visible"/>
                                      </p:to>
                                    </p:set>
                                    <p:animEffect transition="in" filter="fade">
                                      <p:cBhvr>
                                        <p:cTn id="10"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sz="3600" dirty="0">
                <a:latin typeface="Arial" pitchFamily="34" charset="0"/>
                <a:cs typeface="Arial" pitchFamily="34" charset="0"/>
              </a:rPr>
              <a:t>Years of Crisis: Threats from the Right</a:t>
            </a:r>
            <a:endParaRPr lang="en-GB" sz="3600" dirty="0">
              <a:latin typeface="Arial" pitchFamily="34" charset="0"/>
              <a:cs typeface="Arial" pitchFamily="34" charset="0"/>
            </a:endParaRPr>
          </a:p>
        </p:txBody>
      </p:sp>
      <p:graphicFrame>
        <p:nvGraphicFramePr>
          <p:cNvPr id="70685" name="Group 29"/>
          <p:cNvGraphicFramePr>
            <a:graphicFrameLocks noGrp="1"/>
          </p:cNvGraphicFramePr>
          <p:nvPr>
            <p:ph idx="1"/>
            <p:extLst/>
          </p:nvPr>
        </p:nvGraphicFramePr>
        <p:xfrm>
          <a:off x="900113" y="1752600"/>
          <a:ext cx="7786687" cy="4652010"/>
        </p:xfrm>
        <a:graphic>
          <a:graphicData uri="http://schemas.openxmlformats.org/drawingml/2006/table">
            <a:tbl>
              <a:tblPr/>
              <a:tblGrid>
                <a:gridCol w="2595562"/>
                <a:gridCol w="2595563"/>
                <a:gridCol w="2595562"/>
              </a:tblGrid>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Left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Right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Murders Committed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354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Sentenced to death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Severely punished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81725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3554" name="Picture 4" descr="scan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262096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scan00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268413"/>
            <a:ext cx="5616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p:cNvSpPr txBox="1">
            <a:spLocks noChangeArrowheads="1"/>
          </p:cNvSpPr>
          <p:nvPr/>
        </p:nvSpPr>
        <p:spPr bwMode="auto">
          <a:xfrm>
            <a:off x="231775" y="5478463"/>
            <a:ext cx="85883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sz="2400" b="1" dirty="0">
                <a:latin typeface="Arial" pitchFamily="34" charset="0"/>
                <a:cs typeface="Arial" pitchFamily="34" charset="0"/>
              </a:rPr>
              <a:t>Victims of paramilitary violence: </a:t>
            </a:r>
            <a:r>
              <a:rPr lang="en-GB" sz="2400" b="1" dirty="0" smtClean="0">
                <a:latin typeface="Arial" pitchFamily="34" charset="0"/>
                <a:cs typeface="Arial" pitchFamily="34" charset="0"/>
              </a:rPr>
              <a:t>Finance Minister Matthias </a:t>
            </a:r>
            <a:r>
              <a:rPr lang="en-GB" sz="2400" b="1" dirty="0" err="1">
                <a:latin typeface="Arial" pitchFamily="34" charset="0"/>
                <a:cs typeface="Arial" pitchFamily="34" charset="0"/>
              </a:rPr>
              <a:t>Erzberger</a:t>
            </a:r>
            <a:r>
              <a:rPr lang="en-GB" sz="2400" b="1" dirty="0">
                <a:latin typeface="Arial" pitchFamily="34" charset="0"/>
                <a:cs typeface="Arial" pitchFamily="34" charset="0"/>
              </a:rPr>
              <a:t> (left) and </a:t>
            </a:r>
            <a:r>
              <a:rPr lang="en-GB" sz="2400" b="1" dirty="0" smtClean="0">
                <a:latin typeface="Arial" pitchFamily="34" charset="0"/>
                <a:cs typeface="Arial" pitchFamily="34" charset="0"/>
              </a:rPr>
              <a:t>Foreign Minister Walther </a:t>
            </a:r>
            <a:r>
              <a:rPr lang="en-GB" sz="2400" b="1" dirty="0" err="1">
                <a:latin typeface="Arial" pitchFamily="34" charset="0"/>
                <a:cs typeface="Arial" pitchFamily="34" charset="0"/>
              </a:rPr>
              <a:t>Rathenau</a:t>
            </a:r>
            <a:r>
              <a:rPr lang="en-GB" sz="2400" b="1" dirty="0">
                <a:latin typeface="Arial" pitchFamily="34" charset="0"/>
                <a:cs typeface="Arial" pitchFamily="34" charset="0"/>
              </a:rPr>
              <a:t> (right)</a:t>
            </a:r>
          </a:p>
        </p:txBody>
      </p:sp>
    </p:spTree>
    <p:extLst>
      <p:ext uri="{BB962C8B-B14F-4D97-AF65-F5344CB8AC3E}">
        <p14:creationId xmlns:p14="http://schemas.microsoft.com/office/powerpoint/2010/main" val="1950455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152401"/>
            <a:ext cx="8915400" cy="6445250"/>
          </a:xfrm>
        </p:spPr>
        <p:txBody>
          <a:bodyPr>
            <a:noAutofit/>
          </a:bodyPr>
          <a:lstStyle/>
          <a:p>
            <a:pPr eaLnBrk="1" hangingPunct="1">
              <a:lnSpc>
                <a:spcPct val="120000"/>
              </a:lnSpc>
              <a:buFont typeface="Wingdings" pitchFamily="2" charset="2"/>
              <a:buNone/>
              <a:defRPr/>
            </a:pPr>
            <a:r>
              <a:rPr lang="en-GB" sz="1900" b="1" dirty="0" smtClean="0">
                <a:latin typeface="Arial" pitchFamily="34" charset="0"/>
                <a:cs typeface="Arial" pitchFamily="34" charset="0"/>
              </a:rPr>
              <a:t>	‘Actually there was only one political common denominator that held the whole “national movement” together at that time, and it was a negative one: it amounted to this: “We must make an end to </a:t>
            </a:r>
            <a:r>
              <a:rPr lang="en-GB" sz="1900" b="1" dirty="0" err="1" smtClean="0">
                <a:latin typeface="Arial" pitchFamily="34" charset="0"/>
                <a:cs typeface="Arial" pitchFamily="34" charset="0"/>
              </a:rPr>
              <a:t>Erfüllungspolitik</a:t>
            </a:r>
            <a:r>
              <a:rPr lang="en-GB" sz="1900" b="1" dirty="0" smtClean="0">
                <a:latin typeface="Arial" pitchFamily="34" charset="0"/>
                <a:cs typeface="Arial" pitchFamily="34" charset="0"/>
              </a:rPr>
              <a:t>, to the policy of accepting the Versailles Treaty and co-operating with the West.” That was the one point on which all the groups and sub-groups were agreed, though they might and did argue about everything else. </a:t>
            </a:r>
          </a:p>
          <a:p>
            <a:pPr eaLnBrk="1" hangingPunct="1">
              <a:lnSpc>
                <a:spcPct val="120000"/>
              </a:lnSpc>
              <a:buFont typeface="Wingdings" pitchFamily="2" charset="2"/>
              <a:buNone/>
              <a:defRPr/>
            </a:pPr>
            <a:r>
              <a:rPr lang="en-GB" sz="1900" b="1" dirty="0" smtClean="0">
                <a:latin typeface="Arial" pitchFamily="34" charset="0"/>
                <a:cs typeface="Arial" pitchFamily="34" charset="0"/>
              </a:rPr>
              <a:t>	We had no wish to become a political party with mass support and all that that implies…But we did, from the beginning, desire basic change, a “national revolution” that would free us from the material and ideological supremacy of the West as the French Revolution had freed France from its monarchy. </a:t>
            </a:r>
          </a:p>
          <a:p>
            <a:pPr eaLnBrk="1" hangingPunct="1">
              <a:lnSpc>
                <a:spcPct val="120000"/>
              </a:lnSpc>
              <a:buFont typeface="Wingdings" pitchFamily="2" charset="2"/>
              <a:buNone/>
              <a:defRPr/>
            </a:pPr>
            <a:r>
              <a:rPr lang="en-GB" sz="1900" b="1" dirty="0">
                <a:latin typeface="Arial" pitchFamily="34" charset="0"/>
                <a:cs typeface="Arial" pitchFamily="34" charset="0"/>
              </a:rPr>
              <a:t>	</a:t>
            </a:r>
            <a:r>
              <a:rPr lang="en-GB" sz="1900" b="1" dirty="0" smtClean="0">
                <a:latin typeface="Arial" pitchFamily="34" charset="0"/>
                <a:cs typeface="Arial" pitchFamily="34" charset="0"/>
              </a:rPr>
              <a:t>So our means had to be different from those of the political parties…in that case the only course open was to “eliminate” every </a:t>
            </a:r>
            <a:r>
              <a:rPr lang="en-GB" sz="1900" b="1" dirty="0" err="1" smtClean="0">
                <a:latin typeface="Arial" pitchFamily="34" charset="0"/>
                <a:cs typeface="Arial" pitchFamily="34" charset="0"/>
              </a:rPr>
              <a:t>Erfüllungs</a:t>
            </a:r>
            <a:r>
              <a:rPr lang="en-GB" sz="1900" b="1" dirty="0" smtClean="0">
                <a:latin typeface="Arial" pitchFamily="34" charset="0"/>
                <a:cs typeface="Arial" pitchFamily="34" charset="0"/>
              </a:rPr>
              <a:t> politician. To eliminate in that context is, of course, to kill. What other means was there at our disposal?’ </a:t>
            </a:r>
          </a:p>
          <a:p>
            <a:pPr eaLnBrk="1" hangingPunct="1">
              <a:lnSpc>
                <a:spcPct val="120000"/>
              </a:lnSpc>
              <a:buFont typeface="Wingdings" pitchFamily="2" charset="2"/>
              <a:buNone/>
              <a:defRPr/>
            </a:pPr>
            <a:endParaRPr lang="en-GB" sz="1900" b="1" dirty="0">
              <a:latin typeface="Arial" pitchFamily="34" charset="0"/>
              <a:cs typeface="Arial" pitchFamily="34" charset="0"/>
            </a:endParaRPr>
          </a:p>
          <a:p>
            <a:pPr eaLnBrk="1" hangingPunct="1">
              <a:lnSpc>
                <a:spcPct val="120000"/>
              </a:lnSpc>
              <a:buNone/>
              <a:defRPr/>
            </a:pPr>
            <a:r>
              <a:rPr lang="en-GB" sz="1900" b="1" dirty="0" smtClean="0">
                <a:latin typeface="Arial" pitchFamily="34" charset="0"/>
                <a:cs typeface="Arial" pitchFamily="34" charset="0"/>
              </a:rPr>
              <a:t>		-Ernst von Salomon, </a:t>
            </a:r>
            <a:r>
              <a:rPr lang="en-US" sz="1900" b="1" dirty="0">
                <a:latin typeface="Arial" pitchFamily="34" charset="0"/>
                <a:cs typeface="Arial" pitchFamily="34" charset="0"/>
              </a:rPr>
              <a:t>German writer and </a:t>
            </a:r>
            <a:r>
              <a:rPr lang="en-US" sz="1900" b="1" dirty="0" err="1">
                <a:latin typeface="Arial" pitchFamily="34" charset="0"/>
                <a:cs typeface="Arial" pitchFamily="34" charset="0"/>
              </a:rPr>
              <a:t>Freikorps</a:t>
            </a:r>
            <a:r>
              <a:rPr lang="en-US" sz="1900" b="1" dirty="0">
                <a:latin typeface="Arial" pitchFamily="34" charset="0"/>
                <a:cs typeface="Arial" pitchFamily="34" charset="0"/>
              </a:rPr>
              <a:t> </a:t>
            </a:r>
            <a:r>
              <a:rPr lang="en-US" sz="1900" b="1" dirty="0" smtClean="0">
                <a:latin typeface="Arial" pitchFamily="34" charset="0"/>
                <a:cs typeface="Arial" pitchFamily="34" charset="0"/>
              </a:rPr>
              <a:t>member. Took 	part in assassination of Walter </a:t>
            </a:r>
            <a:r>
              <a:rPr lang="en-US" sz="1900" b="1" dirty="0" err="1" smtClean="0">
                <a:latin typeface="Arial" pitchFamily="34" charset="0"/>
                <a:cs typeface="Arial" pitchFamily="34" charset="0"/>
              </a:rPr>
              <a:t>Rathenau</a:t>
            </a:r>
            <a:endParaRPr lang="en-GB" sz="1900" b="1" dirty="0" smtClean="0">
              <a:latin typeface="Arial" pitchFamily="34" charset="0"/>
              <a:cs typeface="Arial" pitchFamily="34" charset="0"/>
            </a:endParaRPr>
          </a:p>
        </p:txBody>
      </p:sp>
    </p:spTree>
    <p:extLst>
      <p:ext uri="{BB962C8B-B14F-4D97-AF65-F5344CB8AC3E}">
        <p14:creationId xmlns:p14="http://schemas.microsoft.com/office/powerpoint/2010/main" val="10694109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latin typeface="Arial" pitchFamily="34" charset="0"/>
                <a:cs typeface="Arial" pitchFamily="34" charset="0"/>
              </a:rPr>
              <a:t>1923 Ruhr Occupation </a:t>
            </a:r>
          </a:p>
        </p:txBody>
      </p:sp>
      <p:sp>
        <p:nvSpPr>
          <p:cNvPr id="21507" name="Content Placeholder 2"/>
          <p:cNvSpPr>
            <a:spLocks noGrp="1"/>
          </p:cNvSpPr>
          <p:nvPr>
            <p:ph idx="1"/>
          </p:nvPr>
        </p:nvSpPr>
        <p:spPr>
          <a:xfrm>
            <a:off x="263236" y="1295400"/>
            <a:ext cx="8534400" cy="5257800"/>
          </a:xfrm>
        </p:spPr>
        <p:txBody>
          <a:bodyPr>
            <a:noAutofit/>
          </a:bodyPr>
          <a:lstStyle/>
          <a:p>
            <a:r>
              <a:rPr lang="en-US" sz="2400" b="1" dirty="0">
                <a:latin typeface="Arial" pitchFamily="34" charset="0"/>
                <a:cs typeface="Arial" pitchFamily="34" charset="0"/>
              </a:rPr>
              <a:t>11 January 1923 - 25 August 1925 </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Germany not paying reparations. France and Belgium invade Ruhr</a:t>
            </a:r>
          </a:p>
          <a:p>
            <a:r>
              <a:rPr lang="en-US" sz="2400" b="1" dirty="0" smtClean="0">
                <a:latin typeface="Arial" pitchFamily="34" charset="0"/>
                <a:cs typeface="Arial" pitchFamily="34" charset="0"/>
              </a:rPr>
              <a:t>Killed 132 Germans, including a 7 yr. old boy</a:t>
            </a:r>
          </a:p>
          <a:p>
            <a:r>
              <a:rPr lang="en-US" sz="2400" b="1" dirty="0" smtClean="0">
                <a:latin typeface="Arial" pitchFamily="34" charset="0"/>
                <a:cs typeface="Arial" pitchFamily="34" charset="0"/>
              </a:rPr>
              <a:t>Expelled 150,000 from region</a:t>
            </a:r>
          </a:p>
          <a:p>
            <a:r>
              <a:rPr lang="en-US" sz="2400" b="1" dirty="0">
                <a:latin typeface="Arial" pitchFamily="34" charset="0"/>
                <a:cs typeface="Arial" pitchFamily="34" charset="0"/>
              </a:rPr>
              <a:t>Workers told workers to carry out </a:t>
            </a:r>
            <a:r>
              <a:rPr lang="en-US" sz="2400" b="1" dirty="0" smtClean="0">
                <a:solidFill>
                  <a:srgbClr val="FF0000"/>
                </a:solidFill>
                <a:latin typeface="Arial" pitchFamily="34" charset="0"/>
                <a:cs typeface="Arial" pitchFamily="34" charset="0"/>
              </a:rPr>
              <a:t>non-violent </a:t>
            </a:r>
            <a:r>
              <a:rPr lang="en-US" sz="2400" b="1" dirty="0">
                <a:solidFill>
                  <a:srgbClr val="FF0000"/>
                </a:solidFill>
                <a:latin typeface="Arial" pitchFamily="34" charset="0"/>
                <a:cs typeface="Arial" pitchFamily="34" charset="0"/>
              </a:rPr>
              <a:t>resistance </a:t>
            </a:r>
            <a:r>
              <a:rPr lang="en-US" sz="2400" b="1" dirty="0">
                <a:latin typeface="Arial" pitchFamily="34" charset="0"/>
                <a:cs typeface="Arial" pitchFamily="34" charset="0"/>
              </a:rPr>
              <a:t>and refuse to </a:t>
            </a:r>
            <a:r>
              <a:rPr lang="en-US" sz="2400" b="1" dirty="0" smtClean="0">
                <a:latin typeface="Arial" pitchFamily="34" charset="0"/>
                <a:cs typeface="Arial" pitchFamily="34" charset="0"/>
              </a:rPr>
              <a:t>work. Stresemann orders </a:t>
            </a:r>
            <a:r>
              <a:rPr lang="en-US" sz="2400" b="1" dirty="0">
                <a:latin typeface="Arial" pitchFamily="34" charset="0"/>
                <a:cs typeface="Arial" pitchFamily="34" charset="0"/>
              </a:rPr>
              <a:t>Ruhr workers back to work and calls off strike</a:t>
            </a:r>
          </a:p>
          <a:p>
            <a:r>
              <a:rPr lang="en-US" sz="2400" b="1" dirty="0">
                <a:latin typeface="Arial" pitchFamily="34" charset="0"/>
                <a:cs typeface="Arial" pitchFamily="34" charset="0"/>
              </a:rPr>
              <a:t>October 1923 </a:t>
            </a:r>
            <a:r>
              <a:rPr lang="en-US" sz="2400" b="1" dirty="0" err="1">
                <a:solidFill>
                  <a:srgbClr val="FF0000"/>
                </a:solidFill>
                <a:latin typeface="Arial" pitchFamily="34" charset="0"/>
                <a:cs typeface="Arial" pitchFamily="34" charset="0"/>
              </a:rPr>
              <a:t>Rhenish</a:t>
            </a:r>
            <a:r>
              <a:rPr lang="en-US" sz="2400" b="1" dirty="0">
                <a:solidFill>
                  <a:srgbClr val="FF0000"/>
                </a:solidFill>
                <a:latin typeface="Arial" pitchFamily="34" charset="0"/>
                <a:cs typeface="Arial" pitchFamily="34" charset="0"/>
              </a:rPr>
              <a:t> Republic </a:t>
            </a:r>
            <a:r>
              <a:rPr lang="en-US" sz="2400" b="1" dirty="0">
                <a:latin typeface="Arial" pitchFamily="34" charset="0"/>
                <a:cs typeface="Arial" pitchFamily="34" charset="0"/>
              </a:rPr>
              <a:t>proclaimed at Aachen. Cologne mayor </a:t>
            </a:r>
            <a:r>
              <a:rPr lang="en-US" sz="2400" b="1" dirty="0" smtClean="0">
                <a:latin typeface="Arial" pitchFamily="34" charset="0"/>
                <a:cs typeface="Arial" pitchFamily="34" charset="0"/>
              </a:rPr>
              <a:t>Adenauer </a:t>
            </a:r>
            <a:r>
              <a:rPr lang="en-US" sz="2400" b="1" dirty="0">
                <a:latin typeface="Arial" pitchFamily="34" charset="0"/>
                <a:cs typeface="Arial" pitchFamily="34" charset="0"/>
              </a:rPr>
              <a:t>invites delegates to discuss Prussian </a:t>
            </a:r>
            <a:r>
              <a:rPr lang="en-US" sz="2400" b="1" dirty="0" smtClean="0">
                <a:latin typeface="Arial" pitchFamily="34" charset="0"/>
                <a:cs typeface="Arial" pitchFamily="34" charset="0"/>
              </a:rPr>
              <a:t>“hegemony” </a:t>
            </a:r>
            <a:r>
              <a:rPr lang="en-US" sz="2400" b="1" dirty="0">
                <a:latin typeface="Arial" pitchFamily="34" charset="0"/>
                <a:cs typeface="Arial" pitchFamily="34" charset="0"/>
              </a:rPr>
              <a:t>in Weimar and </a:t>
            </a:r>
            <a:r>
              <a:rPr lang="en-US" sz="2400" b="1" dirty="0" err="1">
                <a:latin typeface="Arial" pitchFamily="34" charset="0"/>
                <a:cs typeface="Arial" pitchFamily="34" charset="0"/>
              </a:rPr>
              <a:t>Rheinish</a:t>
            </a:r>
            <a:r>
              <a:rPr lang="en-US" sz="2400" b="1" dirty="0">
                <a:latin typeface="Arial" pitchFamily="34" charset="0"/>
                <a:cs typeface="Arial" pitchFamily="34" charset="0"/>
              </a:rPr>
              <a:t> separatism. </a:t>
            </a:r>
          </a:p>
          <a:p>
            <a:pPr eaLnBrk="1" hangingPunct="1">
              <a:buFontTx/>
              <a:buNone/>
            </a:pP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473477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1923 Ruhr Occupation </a:t>
            </a:r>
            <a:endParaRPr lang="en-US" dirty="0"/>
          </a:p>
        </p:txBody>
      </p:sp>
      <p:sp>
        <p:nvSpPr>
          <p:cNvPr id="3" name="Content Placeholder 2"/>
          <p:cNvSpPr>
            <a:spLocks noGrp="1"/>
          </p:cNvSpPr>
          <p:nvPr>
            <p:ph idx="1"/>
          </p:nvPr>
        </p:nvSpPr>
        <p:spPr>
          <a:xfrm>
            <a:off x="313899" y="1600200"/>
            <a:ext cx="8625385" cy="4525963"/>
          </a:xfrm>
        </p:spPr>
        <p:txBody>
          <a:bodyPr>
            <a:normAutofit/>
          </a:bodyPr>
          <a:lstStyle/>
          <a:p>
            <a:r>
              <a:rPr lang="en-US" sz="2800" b="1" dirty="0" smtClean="0">
                <a:latin typeface="Arial" pitchFamily="34" charset="0"/>
                <a:cs typeface="Arial" pitchFamily="34" charset="0"/>
              </a:rPr>
              <a:t>Results</a:t>
            </a:r>
          </a:p>
          <a:p>
            <a:pPr lvl="1"/>
            <a:r>
              <a:rPr lang="en-US" sz="2400" b="1" dirty="0" smtClean="0">
                <a:latin typeface="Arial" pitchFamily="34" charset="0"/>
                <a:cs typeface="Arial" pitchFamily="34" charset="0"/>
              </a:rPr>
              <a:t>1925 </a:t>
            </a:r>
            <a:r>
              <a:rPr lang="en-US" sz="2400" b="1" dirty="0">
                <a:latin typeface="Arial" pitchFamily="34" charset="0"/>
                <a:cs typeface="Arial" pitchFamily="34" charset="0"/>
              </a:rPr>
              <a:t>- Inter-Allied Mission for Control of Factories and Mines [MICUM]  est. to ensure coal repayments </a:t>
            </a:r>
          </a:p>
          <a:p>
            <a:pPr lvl="1"/>
            <a:r>
              <a:rPr lang="en-US" sz="2400" b="1" dirty="0" smtClean="0">
                <a:latin typeface="Arial" pitchFamily="34" charset="0"/>
                <a:cs typeface="Arial" pitchFamily="34" charset="0"/>
              </a:rPr>
              <a:t>Inspired </a:t>
            </a:r>
            <a:r>
              <a:rPr lang="en-US" sz="2400" b="1" dirty="0">
                <a:latin typeface="Arial" pitchFamily="34" charset="0"/>
                <a:cs typeface="Arial" pitchFamily="34" charset="0"/>
              </a:rPr>
              <a:t>t</a:t>
            </a:r>
            <a:r>
              <a:rPr lang="en-US" sz="2400" b="1" dirty="0" smtClean="0">
                <a:latin typeface="Arial" pitchFamily="34" charset="0"/>
                <a:cs typeface="Arial" pitchFamily="34" charset="0"/>
              </a:rPr>
              <a:t>he </a:t>
            </a:r>
            <a:r>
              <a:rPr lang="en-US" sz="2400" b="1" dirty="0">
                <a:latin typeface="Arial" pitchFamily="34" charset="0"/>
                <a:cs typeface="Arial" pitchFamily="34" charset="0"/>
              </a:rPr>
              <a:t>Right</a:t>
            </a:r>
          </a:p>
          <a:p>
            <a:pPr lvl="1"/>
            <a:r>
              <a:rPr lang="en-US" sz="2400" b="1" dirty="0" smtClean="0">
                <a:latin typeface="Arial" pitchFamily="34" charset="0"/>
                <a:cs typeface="Arial" pitchFamily="34" charset="0"/>
              </a:rPr>
              <a:t>Germany </a:t>
            </a:r>
            <a:r>
              <a:rPr lang="en-US" sz="2400" b="1" dirty="0">
                <a:latin typeface="Arial" pitchFamily="34" charset="0"/>
                <a:cs typeface="Arial" pitchFamily="34" charset="0"/>
              </a:rPr>
              <a:t>won world sympathy. </a:t>
            </a:r>
            <a:r>
              <a:rPr lang="en-US" sz="2400" b="1" dirty="0">
                <a:solidFill>
                  <a:srgbClr val="FF0000"/>
                </a:solidFill>
                <a:latin typeface="Arial" pitchFamily="34" charset="0"/>
                <a:cs typeface="Arial" pitchFamily="34" charset="0"/>
              </a:rPr>
              <a:t>Dawes Plan </a:t>
            </a:r>
            <a:r>
              <a:rPr lang="en-US" sz="2400" b="1" dirty="0" smtClean="0">
                <a:latin typeface="Arial" pitchFamily="34" charset="0"/>
                <a:cs typeface="Arial" pitchFamily="34" charset="0"/>
              </a:rPr>
              <a:t>to </a:t>
            </a:r>
            <a:r>
              <a:rPr lang="en-US" sz="2400" b="1" dirty="0">
                <a:latin typeface="Arial" pitchFamily="34" charset="0"/>
                <a:cs typeface="Arial" pitchFamily="34" charset="0"/>
              </a:rPr>
              <a:t>follow</a:t>
            </a:r>
          </a:p>
          <a:p>
            <a:pPr lvl="1"/>
            <a:r>
              <a:rPr lang="en-US" sz="2400" b="1" dirty="0" smtClean="0">
                <a:latin typeface="Arial" pitchFamily="34" charset="0"/>
                <a:cs typeface="Arial" pitchFamily="34" charset="0"/>
              </a:rPr>
              <a:t>To </a:t>
            </a:r>
            <a:r>
              <a:rPr lang="en-US" sz="2400" b="1" dirty="0">
                <a:latin typeface="Arial" pitchFamily="34" charset="0"/>
                <a:cs typeface="Arial" pitchFamily="34" charset="0"/>
              </a:rPr>
              <a:t>meet economic crisis, Germany </a:t>
            </a:r>
            <a:r>
              <a:rPr lang="en-US" sz="2400" b="1" dirty="0" smtClean="0">
                <a:latin typeface="Arial" pitchFamily="34" charset="0"/>
                <a:cs typeface="Arial" pitchFamily="34" charset="0"/>
              </a:rPr>
              <a:t>printed currency</a:t>
            </a:r>
          </a:p>
          <a:p>
            <a:pPr marL="457200" lvl="1" indent="0">
              <a:buNone/>
            </a:pPr>
            <a:r>
              <a:rPr lang="en-US" sz="2400" b="1" dirty="0" smtClean="0">
                <a:latin typeface="Arial" pitchFamily="34" charset="0"/>
                <a:cs typeface="Arial" pitchFamily="34" charset="0"/>
              </a:rPr>
              <a:t>…leading to </a:t>
            </a:r>
            <a:r>
              <a:rPr lang="en-US" sz="2400" b="1" dirty="0" smtClean="0">
                <a:solidFill>
                  <a:srgbClr val="FF0000"/>
                </a:solidFill>
                <a:latin typeface="Arial" pitchFamily="34" charset="0"/>
                <a:cs typeface="Arial" pitchFamily="34" charset="0"/>
              </a:rPr>
              <a:t>further </a:t>
            </a:r>
            <a:r>
              <a:rPr lang="en-US" sz="2400" b="1" dirty="0">
                <a:solidFill>
                  <a:srgbClr val="FF0000"/>
                </a:solidFill>
                <a:latin typeface="Arial" pitchFamily="34" charset="0"/>
                <a:cs typeface="Arial" pitchFamily="34" charset="0"/>
              </a:rPr>
              <a:t>hyperinflation</a:t>
            </a:r>
          </a:p>
          <a:p>
            <a:endParaRPr lang="en-US" sz="2800" dirty="0"/>
          </a:p>
        </p:txBody>
      </p:sp>
    </p:spTree>
    <p:extLst>
      <p:ext uri="{BB962C8B-B14F-4D97-AF65-F5344CB8AC3E}">
        <p14:creationId xmlns:p14="http://schemas.microsoft.com/office/powerpoint/2010/main" val="1676060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1601"/>
            <a:ext cx="4114799" cy="648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264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p:txBody>
          <a:bodyPr/>
          <a:lstStyle/>
          <a:p>
            <a:pPr eaLnBrk="1" hangingPunct="1">
              <a:defRPr/>
            </a:pPr>
            <a:r>
              <a:rPr lang="en-GB" dirty="0" smtClean="0"/>
              <a:t>Friedrich Ebert (1871-1925)</a:t>
            </a:r>
          </a:p>
        </p:txBody>
      </p:sp>
      <p:sp>
        <p:nvSpPr>
          <p:cNvPr id="21509" name="Rectangle 5"/>
          <p:cNvSpPr>
            <a:spLocks noGrp="1" noChangeArrowheads="1"/>
          </p:cNvSpPr>
          <p:nvPr>
            <p:ph sz="half" idx="1"/>
          </p:nvPr>
        </p:nvSpPr>
        <p:spPr/>
        <p:txBody>
          <a:bodyPr/>
          <a:lstStyle/>
          <a:p>
            <a:pPr eaLnBrk="1" hangingPunct="1">
              <a:defRPr/>
            </a:pPr>
            <a:endParaRPr lang="en-US" sz="2400" smtClean="0"/>
          </a:p>
        </p:txBody>
      </p:sp>
      <p:sp>
        <p:nvSpPr>
          <p:cNvPr id="21510" name="Rectangle 6"/>
          <p:cNvSpPr>
            <a:spLocks noGrp="1" noChangeArrowheads="1"/>
          </p:cNvSpPr>
          <p:nvPr>
            <p:ph type="body" sz="half" idx="2"/>
          </p:nvPr>
        </p:nvSpPr>
        <p:spPr>
          <a:xfrm>
            <a:off x="4419600" y="1600200"/>
            <a:ext cx="4419600" cy="4800600"/>
          </a:xfrm>
        </p:spPr>
        <p:txBody>
          <a:bodyPr>
            <a:normAutofit/>
          </a:bodyPr>
          <a:lstStyle/>
          <a:p>
            <a:pPr eaLnBrk="1" hangingPunct="1">
              <a:defRPr/>
            </a:pPr>
            <a:r>
              <a:rPr lang="en-GB" sz="2000" dirty="0">
                <a:latin typeface="Arial" charset="0"/>
              </a:rPr>
              <a:t>S</a:t>
            </a:r>
            <a:r>
              <a:rPr lang="en-GB" sz="2000" dirty="0" smtClean="0">
                <a:latin typeface="Arial" charset="0"/>
              </a:rPr>
              <a:t>on of a tailor, became a saddler, active in the trade union movement.</a:t>
            </a:r>
          </a:p>
          <a:p>
            <a:pPr eaLnBrk="1" hangingPunct="1">
              <a:defRPr/>
            </a:pPr>
            <a:r>
              <a:rPr lang="en-GB" sz="2000" dirty="0" smtClean="0">
                <a:latin typeface="Arial" charset="0"/>
              </a:rPr>
              <a:t>1905: Elected to Central Committee of the SPD</a:t>
            </a:r>
          </a:p>
          <a:p>
            <a:pPr eaLnBrk="1" hangingPunct="1">
              <a:defRPr/>
            </a:pPr>
            <a:r>
              <a:rPr lang="en-GB" sz="2000" dirty="0" smtClean="0">
                <a:latin typeface="Arial" charset="0"/>
              </a:rPr>
              <a:t>1912: Elected to Reichstag as SPD deputy.</a:t>
            </a:r>
          </a:p>
          <a:p>
            <a:pPr eaLnBrk="1" hangingPunct="1">
              <a:defRPr/>
            </a:pPr>
            <a:r>
              <a:rPr lang="en-GB" sz="2000" dirty="0" smtClean="0">
                <a:latin typeface="Arial" charset="0"/>
              </a:rPr>
              <a:t>1913: Elected joint leader of the SPD along with Hugo </a:t>
            </a:r>
            <a:r>
              <a:rPr lang="en-GB" sz="2000" dirty="0" err="1" smtClean="0">
                <a:latin typeface="Arial" charset="0"/>
              </a:rPr>
              <a:t>Haase</a:t>
            </a:r>
            <a:r>
              <a:rPr lang="en-GB" sz="2000" dirty="0" smtClean="0">
                <a:latin typeface="Arial" charset="0"/>
              </a:rPr>
              <a:t>.</a:t>
            </a:r>
          </a:p>
          <a:p>
            <a:pPr eaLnBrk="1" hangingPunct="1">
              <a:defRPr/>
            </a:pPr>
            <a:r>
              <a:rPr lang="en-GB" sz="2000" dirty="0" smtClean="0">
                <a:latin typeface="Arial" charset="0"/>
              </a:rPr>
              <a:t>1918: Became ‘Imperial Chancellor’</a:t>
            </a:r>
          </a:p>
          <a:p>
            <a:pPr eaLnBrk="1" hangingPunct="1">
              <a:defRPr/>
            </a:pPr>
            <a:r>
              <a:rPr lang="en-GB" sz="2000" dirty="0" smtClean="0">
                <a:latin typeface="Arial" charset="0"/>
              </a:rPr>
              <a:t>1919: Elected first president of the Weimar Republic.</a:t>
            </a:r>
          </a:p>
          <a:p>
            <a:pPr eaLnBrk="1" hangingPunct="1">
              <a:defRPr/>
            </a:pPr>
            <a:r>
              <a:rPr lang="en-GB" sz="2000" dirty="0" smtClean="0">
                <a:latin typeface="Arial" charset="0"/>
              </a:rPr>
              <a:t>1925: Died of ruptured appendix</a:t>
            </a:r>
          </a:p>
        </p:txBody>
      </p:sp>
      <p:pic>
        <p:nvPicPr>
          <p:cNvPr id="9221" name="Picture 8" descr="Friedric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57338"/>
            <a:ext cx="3657600" cy="51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2474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fade">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z="3600" dirty="0">
                <a:latin typeface="Arial" pitchFamily="34" charset="0"/>
                <a:cs typeface="Arial" pitchFamily="34" charset="0"/>
              </a:rPr>
              <a:t>Ebert tries to </a:t>
            </a:r>
            <a:r>
              <a:rPr lang="en-GB" sz="3600" dirty="0" smtClean="0">
                <a:latin typeface="Arial" pitchFamily="34" charset="0"/>
                <a:cs typeface="Arial" pitchFamily="34" charset="0"/>
              </a:rPr>
              <a:t>stabilize </a:t>
            </a:r>
            <a:r>
              <a:rPr lang="en-GB" sz="3600" dirty="0">
                <a:latin typeface="Arial" pitchFamily="34" charset="0"/>
                <a:cs typeface="Arial" pitchFamily="34" charset="0"/>
              </a:rPr>
              <a:t>Germany</a:t>
            </a:r>
          </a:p>
        </p:txBody>
      </p:sp>
      <p:graphicFrame>
        <p:nvGraphicFramePr>
          <p:cNvPr id="36904" name="Group 40"/>
          <p:cNvGraphicFramePr>
            <a:graphicFrameLocks noGrp="1"/>
          </p:cNvGraphicFramePr>
          <p:nvPr>
            <p:ph idx="1"/>
            <p:extLst>
              <p:ext uri="{D42A27DB-BD31-4B8C-83A1-F6EECF244321}">
                <p14:modId xmlns:p14="http://schemas.microsoft.com/office/powerpoint/2010/main" val="2000527261"/>
              </p:ext>
            </p:extLst>
          </p:nvPr>
        </p:nvGraphicFramePr>
        <p:xfrm>
          <a:off x="323850" y="1219199"/>
          <a:ext cx="8362950" cy="5352479"/>
        </p:xfrm>
        <a:graphic>
          <a:graphicData uri="http://schemas.openxmlformats.org/drawingml/2006/table">
            <a:tbl>
              <a:tblPr/>
              <a:tblGrid>
                <a:gridCol w="2787650"/>
                <a:gridCol w="2787650"/>
                <a:gridCol w="2787650"/>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Arial" pitchFamily="34" charset="0"/>
                          <a:cs typeface="Arial" pitchFamily="34" charset="0"/>
                        </a:rPr>
                        <a:t>Short Term Gain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Arial" pitchFamily="34" charset="0"/>
                          <a:cs typeface="Arial" pitchFamily="34" charset="0"/>
                        </a:rPr>
                        <a:t>Long Term 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Arial" pitchFamily="34" charset="0"/>
                          <a:cs typeface="Arial" pitchFamily="34" charset="0"/>
                        </a:rPr>
                        <a:t>Army left intact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Restore Law and Order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Leaves conservative institution alone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Civil Service left intact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Allows Germany to function reasonably stably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Leaves conservatives at heart of government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Arial" pitchFamily="34" charset="0"/>
                          <a:cs typeface="Arial" pitchFamily="34" charset="0"/>
                        </a:rPr>
                        <a:t>3 USPD socialists invited into 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Show willingness to cooperate with opposition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Tarnished by association with Communists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Worker’s councils set 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Show socialist credentials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Shows communist sympathy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Arial" pitchFamily="34" charset="0"/>
                          <a:cs typeface="Arial" pitchFamily="34" charset="0"/>
                        </a:rPr>
                        <a:t>Employers and trade unions brought together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Prevents strikes and increases production at a crucial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Industrialists resentful at being dictated to by government. Smacks of communism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Constituent Assembly elections called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SPD gains support of conservative/nationalists desperate to avoid Communism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Convinces SPD that they have more support than they really do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7090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1266" name="Picture 5" descr="scan0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549275"/>
            <a:ext cx="8693235" cy="608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469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r>
              <a:rPr lang="en-GB" sz="3600" b="1" dirty="0" smtClean="0">
                <a:latin typeface="Arial" pitchFamily="34" charset="0"/>
                <a:cs typeface="Arial" pitchFamily="34" charset="0"/>
              </a:rPr>
              <a:t>Weimar: Born of Crises</a:t>
            </a:r>
            <a:endParaRPr lang="en-US" sz="3600" b="1" dirty="0">
              <a:latin typeface="Arial" pitchFamily="34" charset="0"/>
              <a:cs typeface="Arial" pitchFamily="34" charset="0"/>
            </a:endParaRPr>
          </a:p>
        </p:txBody>
      </p:sp>
      <p:sp>
        <p:nvSpPr>
          <p:cNvPr id="12291" name="Rectangle 3"/>
          <p:cNvSpPr>
            <a:spLocks noGrp="1" noChangeArrowheads="1"/>
          </p:cNvSpPr>
          <p:nvPr>
            <p:ph type="body" idx="1"/>
          </p:nvPr>
        </p:nvSpPr>
        <p:spPr>
          <a:xfrm>
            <a:off x="539750" y="908050"/>
            <a:ext cx="8375650" cy="5721350"/>
          </a:xfrm>
        </p:spPr>
        <p:txBody>
          <a:bodyPr>
            <a:normAutofit/>
          </a:bodyPr>
          <a:lstStyle/>
          <a:p>
            <a:pPr marL="0" indent="0">
              <a:lnSpc>
                <a:spcPct val="80000"/>
              </a:lnSpc>
              <a:buNone/>
            </a:pPr>
            <a:endParaRPr lang="en-GB" sz="2400" b="1" dirty="0" smtClean="0">
              <a:latin typeface="Arial" pitchFamily="34" charset="0"/>
              <a:cs typeface="Arial" pitchFamily="34" charset="0"/>
            </a:endParaRPr>
          </a:p>
          <a:p>
            <a:pPr marL="0" indent="0">
              <a:lnSpc>
                <a:spcPct val="80000"/>
              </a:lnSpc>
              <a:buNone/>
            </a:pPr>
            <a:r>
              <a:rPr lang="en-GB" sz="2400" b="1" dirty="0" smtClean="0">
                <a:latin typeface="Arial" pitchFamily="34" charset="0"/>
                <a:cs typeface="Arial" pitchFamily="34" charset="0"/>
              </a:rPr>
              <a:t>Was Weimar “stillborn”? If not then…</a:t>
            </a:r>
          </a:p>
          <a:p>
            <a:pPr marL="0" indent="0">
              <a:lnSpc>
                <a:spcPct val="80000"/>
              </a:lnSpc>
              <a:buNone/>
            </a:pPr>
            <a:endParaRPr lang="en-GB" sz="2400" b="1" dirty="0">
              <a:latin typeface="Arial" pitchFamily="34" charset="0"/>
              <a:cs typeface="Arial" pitchFamily="34" charset="0"/>
            </a:endParaRPr>
          </a:p>
          <a:p>
            <a:pPr marL="457200" indent="-457200">
              <a:lnSpc>
                <a:spcPct val="80000"/>
              </a:lnSpc>
              <a:buFont typeface="+mj-lt"/>
              <a:buAutoNum type="arabicPeriod"/>
            </a:pPr>
            <a:r>
              <a:rPr lang="en-GB" sz="2400" b="1" dirty="0" smtClean="0">
                <a:latin typeface="Arial" pitchFamily="34" charset="0"/>
                <a:cs typeface="Arial" pitchFamily="34" charset="0"/>
              </a:rPr>
              <a:t>Abdication</a:t>
            </a:r>
          </a:p>
          <a:p>
            <a:pPr marL="457200" indent="-457200">
              <a:lnSpc>
                <a:spcPct val="80000"/>
              </a:lnSpc>
              <a:buFont typeface="+mj-lt"/>
              <a:buAutoNum type="arabicPeriod"/>
            </a:pPr>
            <a:r>
              <a:rPr lang="en-GB" sz="2400" b="1" dirty="0" smtClean="0">
                <a:latin typeface="Arial" pitchFamily="34" charset="0"/>
                <a:cs typeface="Arial" pitchFamily="34" charset="0"/>
              </a:rPr>
              <a:t>Versailles</a:t>
            </a:r>
          </a:p>
          <a:p>
            <a:pPr marL="457200" indent="-457200">
              <a:lnSpc>
                <a:spcPct val="80000"/>
              </a:lnSpc>
              <a:buFont typeface="+mj-lt"/>
              <a:buAutoNum type="arabicPeriod"/>
            </a:pPr>
            <a:r>
              <a:rPr lang="en-GB" sz="2400" b="1" dirty="0" smtClean="0">
                <a:latin typeface="Arial" pitchFamily="34" charset="0"/>
                <a:cs typeface="Arial" pitchFamily="34" charset="0"/>
              </a:rPr>
              <a:t>Inflation</a:t>
            </a:r>
            <a:endParaRPr lang="en-GB" sz="2400" b="1" dirty="0">
              <a:latin typeface="Arial" pitchFamily="34" charset="0"/>
              <a:cs typeface="Arial" pitchFamily="34" charset="0"/>
            </a:endParaRPr>
          </a:p>
          <a:p>
            <a:pPr marL="457200" indent="-457200">
              <a:lnSpc>
                <a:spcPct val="80000"/>
              </a:lnSpc>
              <a:buFont typeface="+mj-lt"/>
              <a:buAutoNum type="arabicPeriod"/>
            </a:pPr>
            <a:r>
              <a:rPr lang="en-GB" sz="2400" b="1" dirty="0" smtClean="0">
                <a:latin typeface="Arial" pitchFamily="34" charset="0"/>
                <a:cs typeface="Arial" pitchFamily="34" charset="0"/>
              </a:rPr>
              <a:t>Challenges from the Left</a:t>
            </a:r>
          </a:p>
          <a:p>
            <a:pPr marL="457200" indent="-457200">
              <a:lnSpc>
                <a:spcPct val="80000"/>
              </a:lnSpc>
              <a:buFont typeface="+mj-lt"/>
              <a:buAutoNum type="arabicPeriod"/>
            </a:pPr>
            <a:r>
              <a:rPr lang="en-GB" sz="2400" b="1" dirty="0" smtClean="0">
                <a:latin typeface="Arial" pitchFamily="34" charset="0"/>
                <a:cs typeface="Arial" pitchFamily="34" charset="0"/>
              </a:rPr>
              <a:t>[More Substantial] Challenges from the Right</a:t>
            </a:r>
          </a:p>
          <a:p>
            <a:pPr marL="457200" indent="-457200">
              <a:lnSpc>
                <a:spcPct val="80000"/>
              </a:lnSpc>
              <a:buFont typeface="+mj-lt"/>
              <a:buAutoNum type="arabicPeriod"/>
            </a:pPr>
            <a:r>
              <a:rPr lang="en-GB" sz="2400" b="1" dirty="0" smtClean="0">
                <a:latin typeface="Arial" pitchFamily="34" charset="0"/>
                <a:cs typeface="Arial" pitchFamily="34" charset="0"/>
              </a:rPr>
              <a:t>1923 </a:t>
            </a:r>
            <a:r>
              <a:rPr lang="en-GB" sz="2400" b="1" dirty="0">
                <a:latin typeface="Arial" pitchFamily="34" charset="0"/>
                <a:cs typeface="Arial" pitchFamily="34" charset="0"/>
              </a:rPr>
              <a:t>Occupation of the </a:t>
            </a:r>
            <a:r>
              <a:rPr lang="en-GB" sz="2400" b="1" dirty="0" smtClean="0">
                <a:latin typeface="Arial" pitchFamily="34" charset="0"/>
                <a:cs typeface="Arial" pitchFamily="34" charset="0"/>
              </a:rPr>
              <a:t>Ruhr</a:t>
            </a:r>
          </a:p>
          <a:p>
            <a:pPr marL="457200" indent="-457200">
              <a:lnSpc>
                <a:spcPct val="80000"/>
              </a:lnSpc>
              <a:buFont typeface="+mj-lt"/>
              <a:buAutoNum type="arabicPeriod"/>
            </a:pPr>
            <a:r>
              <a:rPr lang="en-GB" sz="2400" b="1" dirty="0" smtClean="0">
                <a:latin typeface="Arial" pitchFamily="34" charset="0"/>
                <a:cs typeface="Arial" pitchFamily="34" charset="0"/>
              </a:rPr>
              <a:t>Ebert’s Government &amp; the Desperate Effort to Stabilize </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948097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6395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5029200" y="411457"/>
            <a:ext cx="4038600" cy="5989637"/>
          </a:xfrm>
        </p:spPr>
        <p:txBody>
          <a:bodyPr/>
          <a:lstStyle/>
          <a:p>
            <a:pPr marL="0" indent="0">
              <a:buNone/>
            </a:pPr>
            <a:r>
              <a:rPr lang="en-US" dirty="0" smtClean="0">
                <a:latin typeface="Arial" pitchFamily="34" charset="0"/>
                <a:cs typeface="Arial" pitchFamily="34" charset="0"/>
              </a:rPr>
              <a:t>“The </a:t>
            </a:r>
            <a:r>
              <a:rPr lang="en-US" dirty="0">
                <a:latin typeface="Arial" pitchFamily="34" charset="0"/>
                <a:cs typeface="Arial" pitchFamily="34" charset="0"/>
              </a:rPr>
              <a:t>German people, united in its tribes and inspired with the will to renew and strengthen its Reich in liberty and justice, to serve peace inward and outward and to promote social progress, has adapted this constitution</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4" name="Picture 2" descr="File:Weimar Constitu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57"/>
            <a:ext cx="4419600" cy="598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67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Arial" pitchFamily="34" charset="0"/>
                <a:cs typeface="Arial" pitchFamily="34" charset="0"/>
              </a:rPr>
              <a:t>Structure of Weimar Constitution   </a:t>
            </a:r>
            <a:endParaRPr lang="en-US"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0" indent="0">
              <a:buNone/>
            </a:pPr>
            <a:r>
              <a:rPr lang="en-US" sz="2400" u="sng" dirty="0" smtClean="0">
                <a:solidFill>
                  <a:schemeClr val="tx2">
                    <a:lumMod val="60000"/>
                    <a:lumOff val="40000"/>
                  </a:schemeClr>
                </a:solidFill>
                <a:latin typeface="Arial" pitchFamily="34" charset="0"/>
                <a:cs typeface="Arial" pitchFamily="34" charset="0"/>
              </a:rPr>
              <a:t>Part One</a:t>
            </a:r>
            <a:r>
              <a:rPr lang="en-US" sz="2400" dirty="0" smtClean="0">
                <a:solidFill>
                  <a:schemeClr val="tx2">
                    <a:lumMod val="60000"/>
                    <a:lumOff val="40000"/>
                  </a:schemeClr>
                </a:solidFill>
                <a:latin typeface="Arial" pitchFamily="34" charset="0"/>
                <a:cs typeface="Arial" pitchFamily="34" charset="0"/>
              </a:rPr>
              <a:t>: </a:t>
            </a:r>
            <a:r>
              <a:rPr lang="en-US" sz="2400" dirty="0">
                <a:solidFill>
                  <a:schemeClr val="tx2">
                    <a:lumMod val="60000"/>
                    <a:lumOff val="40000"/>
                  </a:schemeClr>
                </a:solidFill>
                <a:latin typeface="Arial" pitchFamily="34" charset="0"/>
                <a:cs typeface="Arial" pitchFamily="34" charset="0"/>
              </a:rPr>
              <a:t>Composition of the Reich and its </a:t>
            </a:r>
            <a:r>
              <a:rPr lang="en-US" sz="2400" dirty="0" smtClean="0">
                <a:solidFill>
                  <a:schemeClr val="tx2">
                    <a:lumMod val="60000"/>
                    <a:lumOff val="40000"/>
                  </a:schemeClr>
                </a:solidFill>
                <a:latin typeface="Arial" pitchFamily="34" charset="0"/>
                <a:cs typeface="Arial" pitchFamily="34" charset="0"/>
              </a:rPr>
              <a:t>Responsibilities</a:t>
            </a:r>
          </a:p>
          <a:p>
            <a:pPr>
              <a:buFont typeface="+mj-lt"/>
              <a:buAutoNum type="arabicPeriod"/>
            </a:pPr>
            <a:r>
              <a:rPr lang="en-US" sz="2400" dirty="0">
                <a:latin typeface="Arial" pitchFamily="34" charset="0"/>
                <a:cs typeface="Arial" pitchFamily="34" charset="0"/>
              </a:rPr>
              <a:t>Reich and the </a:t>
            </a:r>
            <a:r>
              <a:rPr lang="en-US" sz="2400" dirty="0" smtClean="0">
                <a:latin typeface="Arial" pitchFamily="34" charset="0"/>
                <a:cs typeface="Arial" pitchFamily="34" charset="0"/>
              </a:rPr>
              <a:t>States</a:t>
            </a:r>
          </a:p>
          <a:p>
            <a:pPr>
              <a:buFont typeface="+mj-lt"/>
              <a:buAutoNum type="arabicPeriod"/>
            </a:pPr>
            <a:r>
              <a:rPr lang="en-US" sz="2400" dirty="0" smtClean="0">
                <a:latin typeface="Arial" pitchFamily="34" charset="0"/>
                <a:cs typeface="Arial" pitchFamily="34" charset="0"/>
              </a:rPr>
              <a:t>Reichstag</a:t>
            </a:r>
          </a:p>
          <a:p>
            <a:pPr>
              <a:buFont typeface="+mj-lt"/>
              <a:buAutoNum type="arabicPeriod"/>
            </a:pPr>
            <a:r>
              <a:rPr lang="en-US" sz="2400" dirty="0">
                <a:latin typeface="Arial" pitchFamily="34" charset="0"/>
                <a:cs typeface="Arial" pitchFamily="34" charset="0"/>
              </a:rPr>
              <a:t>Reich President and Reich </a:t>
            </a:r>
            <a:r>
              <a:rPr lang="en-US" sz="2400" dirty="0" smtClean="0">
                <a:latin typeface="Arial" pitchFamily="34" charset="0"/>
                <a:cs typeface="Arial" pitchFamily="34" charset="0"/>
              </a:rPr>
              <a:t>Government</a:t>
            </a:r>
          </a:p>
          <a:p>
            <a:pPr>
              <a:buFont typeface="+mj-lt"/>
              <a:buAutoNum type="arabicPeriod"/>
            </a:pPr>
            <a:r>
              <a:rPr lang="en-US" sz="2400" dirty="0" err="1" smtClean="0">
                <a:latin typeface="Arial" pitchFamily="34" charset="0"/>
                <a:cs typeface="Arial" pitchFamily="34" charset="0"/>
              </a:rPr>
              <a:t>Reichsrat</a:t>
            </a:r>
            <a:endParaRPr lang="en-US" sz="2400" dirty="0" smtClean="0">
              <a:latin typeface="Arial" pitchFamily="34" charset="0"/>
              <a:cs typeface="Arial" pitchFamily="34" charset="0"/>
            </a:endParaRPr>
          </a:p>
          <a:p>
            <a:pPr>
              <a:buFont typeface="+mj-lt"/>
              <a:buAutoNum type="arabicPeriod"/>
            </a:pPr>
            <a:r>
              <a:rPr lang="en-US" sz="2400" dirty="0">
                <a:latin typeface="Arial" pitchFamily="34" charset="0"/>
                <a:cs typeface="Arial" pitchFamily="34" charset="0"/>
              </a:rPr>
              <a:t>Reich </a:t>
            </a:r>
            <a:r>
              <a:rPr lang="en-US" sz="2400" dirty="0" smtClean="0">
                <a:latin typeface="Arial" pitchFamily="34" charset="0"/>
                <a:cs typeface="Arial" pitchFamily="34" charset="0"/>
              </a:rPr>
              <a:t>Legislation</a:t>
            </a:r>
          </a:p>
          <a:p>
            <a:pPr>
              <a:buFont typeface="+mj-lt"/>
              <a:buAutoNum type="arabicPeriod"/>
            </a:pPr>
            <a:r>
              <a:rPr lang="en-US" sz="2400" dirty="0">
                <a:latin typeface="Arial" pitchFamily="34" charset="0"/>
                <a:cs typeface="Arial" pitchFamily="34" charset="0"/>
              </a:rPr>
              <a:t>Reich </a:t>
            </a:r>
            <a:r>
              <a:rPr lang="en-US" sz="2400" dirty="0" smtClean="0">
                <a:latin typeface="Arial" pitchFamily="34" charset="0"/>
                <a:cs typeface="Arial" pitchFamily="34" charset="0"/>
              </a:rPr>
              <a:t>administration</a:t>
            </a:r>
          </a:p>
          <a:p>
            <a:pPr>
              <a:buFont typeface="+mj-lt"/>
              <a:buAutoNum type="arabicPeriod"/>
            </a:pPr>
            <a:r>
              <a:rPr lang="en-US" sz="2400" dirty="0">
                <a:latin typeface="Arial" pitchFamily="34" charset="0"/>
                <a:cs typeface="Arial" pitchFamily="34" charset="0"/>
              </a:rPr>
              <a:t>Judiciary</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marL="0" indent="0">
              <a:buNone/>
            </a:pPr>
            <a:r>
              <a:rPr lang="en-US" sz="2400" u="sng" dirty="0" smtClean="0">
                <a:solidFill>
                  <a:schemeClr val="tx2">
                    <a:lumMod val="60000"/>
                    <a:lumOff val="40000"/>
                  </a:schemeClr>
                </a:solidFill>
                <a:latin typeface="Arial" pitchFamily="34" charset="0"/>
                <a:cs typeface="Arial" pitchFamily="34" charset="0"/>
              </a:rPr>
              <a:t>Part Two</a:t>
            </a:r>
            <a:r>
              <a:rPr lang="en-US" sz="2400" dirty="0" smtClean="0">
                <a:solidFill>
                  <a:schemeClr val="tx2">
                    <a:lumMod val="60000"/>
                    <a:lumOff val="40000"/>
                  </a:schemeClr>
                </a:solidFill>
                <a:latin typeface="Arial" pitchFamily="34" charset="0"/>
                <a:cs typeface="Arial" pitchFamily="34" charset="0"/>
              </a:rPr>
              <a:t>: </a:t>
            </a:r>
            <a:r>
              <a:rPr lang="en-US" sz="2400" dirty="0">
                <a:solidFill>
                  <a:schemeClr val="tx2">
                    <a:lumMod val="60000"/>
                    <a:lumOff val="40000"/>
                  </a:schemeClr>
                </a:solidFill>
                <a:latin typeface="Arial" pitchFamily="34" charset="0"/>
                <a:cs typeface="Arial" pitchFamily="34" charset="0"/>
              </a:rPr>
              <a:t>Basic rights and obligations </a:t>
            </a:r>
            <a:r>
              <a:rPr lang="en-US" sz="2400" dirty="0" smtClean="0">
                <a:solidFill>
                  <a:schemeClr val="tx2">
                    <a:lumMod val="60000"/>
                    <a:lumOff val="40000"/>
                  </a:schemeClr>
                </a:solidFill>
                <a:latin typeface="Arial" pitchFamily="34" charset="0"/>
                <a:cs typeface="Arial" pitchFamily="34" charset="0"/>
              </a:rPr>
              <a:t>of </a:t>
            </a:r>
            <a:r>
              <a:rPr lang="en-US" sz="2400" dirty="0">
                <a:solidFill>
                  <a:schemeClr val="tx2">
                    <a:lumMod val="60000"/>
                    <a:lumOff val="40000"/>
                  </a:schemeClr>
                </a:solidFill>
                <a:latin typeface="Arial" pitchFamily="34" charset="0"/>
                <a:cs typeface="Arial" pitchFamily="34" charset="0"/>
              </a:rPr>
              <a:t>Germans </a:t>
            </a:r>
            <a:endParaRPr lang="en-US" sz="2400" dirty="0" smtClean="0">
              <a:solidFill>
                <a:schemeClr val="tx2">
                  <a:lumMod val="60000"/>
                  <a:lumOff val="40000"/>
                </a:schemeClr>
              </a:solidFill>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32292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p:txBody>
          <a:bodyPr>
            <a:noAutofit/>
          </a:bodyPr>
          <a:lstStyle/>
          <a:p>
            <a:pPr marL="0" indent="0">
              <a:lnSpc>
                <a:spcPct val="80000"/>
              </a:lnSpc>
              <a:buNone/>
              <a:defRPr/>
            </a:pPr>
            <a:r>
              <a:rPr lang="en-GB" sz="2400" dirty="0" smtClean="0">
                <a:latin typeface="Arial" pitchFamily="34" charset="0"/>
                <a:cs typeface="Arial" pitchFamily="34" charset="0"/>
              </a:rPr>
              <a:t>Art 1. </a:t>
            </a:r>
            <a:r>
              <a:rPr lang="en-US" sz="2400" dirty="0">
                <a:latin typeface="Arial" pitchFamily="34" charset="0"/>
                <a:cs typeface="Arial" pitchFamily="34" charset="0"/>
              </a:rPr>
              <a:t>The German Reich is </a:t>
            </a:r>
            <a:r>
              <a:rPr lang="en-US" sz="2400" dirty="0">
                <a:solidFill>
                  <a:srgbClr val="FF0000"/>
                </a:solidFill>
                <a:latin typeface="Arial" pitchFamily="34" charset="0"/>
                <a:cs typeface="Arial" pitchFamily="34" charset="0"/>
              </a:rPr>
              <a:t>a </a:t>
            </a:r>
            <a:r>
              <a:rPr lang="en-US" sz="2400" dirty="0" smtClean="0">
                <a:solidFill>
                  <a:srgbClr val="FF0000"/>
                </a:solidFill>
                <a:latin typeface="Arial" pitchFamily="34" charset="0"/>
                <a:cs typeface="Arial" pitchFamily="34" charset="0"/>
              </a:rPr>
              <a:t>Republic</a:t>
            </a:r>
            <a:r>
              <a:rPr lang="en-US" sz="2400" dirty="0">
                <a:latin typeface="Arial" pitchFamily="34" charset="0"/>
                <a:cs typeface="Arial" pitchFamily="34" charset="0"/>
              </a:rPr>
              <a:t>. State authority derives from the people. </a:t>
            </a:r>
            <a:endParaRPr lang="en-US" sz="2400" dirty="0" smtClean="0">
              <a:latin typeface="Arial" pitchFamily="34" charset="0"/>
              <a:cs typeface="Arial" pitchFamily="34" charset="0"/>
            </a:endParaRPr>
          </a:p>
          <a:p>
            <a:pPr marL="0" indent="0">
              <a:lnSpc>
                <a:spcPct val="80000"/>
              </a:lnSpc>
              <a:buNone/>
              <a:defRPr/>
            </a:pPr>
            <a:r>
              <a:rPr lang="en-US" sz="2400" dirty="0" smtClean="0">
                <a:latin typeface="Arial" pitchFamily="34" charset="0"/>
                <a:cs typeface="Arial" pitchFamily="34" charset="0"/>
              </a:rPr>
              <a:t>Art 9.The </a:t>
            </a:r>
            <a:r>
              <a:rPr lang="en-US" sz="2400" dirty="0">
                <a:latin typeface="Arial" pitchFamily="34" charset="0"/>
                <a:cs typeface="Arial" pitchFamily="34" charset="0"/>
              </a:rPr>
              <a:t>Reich has the </a:t>
            </a:r>
            <a:r>
              <a:rPr lang="en-US" sz="2400" dirty="0" smtClean="0">
                <a:latin typeface="Arial" pitchFamily="34" charset="0"/>
                <a:cs typeface="Arial" pitchFamily="34" charset="0"/>
              </a:rPr>
              <a:t>legislative power </a:t>
            </a:r>
            <a:r>
              <a:rPr lang="en-US" sz="2400" dirty="0">
                <a:latin typeface="Arial" pitchFamily="34" charset="0"/>
                <a:cs typeface="Arial" pitchFamily="34" charset="0"/>
              </a:rPr>
              <a:t>over</a:t>
            </a:r>
            <a:br>
              <a:rPr lang="en-US" sz="2400" dirty="0">
                <a:latin typeface="Arial" pitchFamily="34" charset="0"/>
                <a:cs typeface="Arial" pitchFamily="34" charset="0"/>
              </a:rPr>
            </a:br>
            <a:r>
              <a:rPr lang="en-US" sz="2400" dirty="0" smtClean="0">
                <a:latin typeface="Arial" pitchFamily="34" charset="0"/>
                <a:cs typeface="Arial" pitchFamily="34" charset="0"/>
              </a:rPr>
              <a:t>	1</a:t>
            </a:r>
            <a:r>
              <a:rPr lang="en-US" sz="2400" dirty="0">
                <a:latin typeface="Arial" pitchFamily="34" charset="0"/>
                <a:cs typeface="Arial" pitchFamily="34" charset="0"/>
              </a:rPr>
              <a:t>. welfare system</a:t>
            </a:r>
            <a:br>
              <a:rPr lang="en-US" sz="2400" dirty="0">
                <a:latin typeface="Arial" pitchFamily="34" charset="0"/>
                <a:cs typeface="Arial" pitchFamily="34" charset="0"/>
              </a:rPr>
            </a:br>
            <a:r>
              <a:rPr lang="en-US" sz="2400" dirty="0" smtClean="0">
                <a:latin typeface="Arial" pitchFamily="34" charset="0"/>
                <a:cs typeface="Arial" pitchFamily="34" charset="0"/>
              </a:rPr>
              <a:t>	2</a:t>
            </a:r>
            <a:r>
              <a:rPr lang="en-US" sz="2400" dirty="0">
                <a:latin typeface="Arial" pitchFamily="34" charset="0"/>
                <a:cs typeface="Arial" pitchFamily="34" charset="0"/>
              </a:rPr>
              <a:t>. protection of law and </a:t>
            </a:r>
            <a:r>
              <a:rPr lang="en-US" sz="2400" dirty="0" smtClean="0">
                <a:latin typeface="Arial" pitchFamily="34" charset="0"/>
                <a:cs typeface="Arial" pitchFamily="34" charset="0"/>
              </a:rPr>
              <a:t>order</a:t>
            </a:r>
          </a:p>
          <a:p>
            <a:pPr marL="0" indent="0">
              <a:lnSpc>
                <a:spcPct val="80000"/>
              </a:lnSpc>
              <a:buNone/>
              <a:defRPr/>
            </a:pPr>
            <a:r>
              <a:rPr lang="en-US" sz="2400" dirty="0" smtClean="0">
                <a:latin typeface="Arial" pitchFamily="34" charset="0"/>
                <a:cs typeface="Arial" pitchFamily="34" charset="0"/>
              </a:rPr>
              <a:t>Art 13. </a:t>
            </a:r>
            <a:r>
              <a:rPr lang="en-US" sz="2400" dirty="0">
                <a:latin typeface="Arial" pitchFamily="34" charset="0"/>
                <a:cs typeface="Arial" pitchFamily="34" charset="0"/>
              </a:rPr>
              <a:t>Reich law supersedes state </a:t>
            </a:r>
            <a:r>
              <a:rPr lang="en-US" sz="2400" dirty="0" smtClean="0">
                <a:latin typeface="Arial" pitchFamily="34" charset="0"/>
                <a:cs typeface="Arial" pitchFamily="34" charset="0"/>
              </a:rPr>
              <a:t>law </a:t>
            </a:r>
          </a:p>
          <a:p>
            <a:pPr marL="0" indent="0">
              <a:lnSpc>
                <a:spcPct val="80000"/>
              </a:lnSpc>
              <a:buNone/>
              <a:defRPr/>
            </a:pPr>
            <a:r>
              <a:rPr lang="en-US" sz="2400" dirty="0" smtClean="0">
                <a:latin typeface="Arial" pitchFamily="34" charset="0"/>
                <a:cs typeface="Arial" pitchFamily="34" charset="0"/>
              </a:rPr>
              <a:t>Art 22. </a:t>
            </a:r>
            <a:r>
              <a:rPr lang="en-US" sz="2400" dirty="0">
                <a:latin typeface="Arial" pitchFamily="34" charset="0"/>
                <a:cs typeface="Arial" pitchFamily="34" charset="0"/>
              </a:rPr>
              <a:t>Members of parliament are elected in a general, equal, immediate and secret election; voters are </a:t>
            </a:r>
            <a:r>
              <a:rPr lang="en-US" sz="2400" dirty="0">
                <a:solidFill>
                  <a:srgbClr val="FF0000"/>
                </a:solidFill>
                <a:latin typeface="Arial" pitchFamily="34" charset="0"/>
                <a:cs typeface="Arial" pitchFamily="34" charset="0"/>
              </a:rPr>
              <a:t>men and women older than 20 years</a:t>
            </a:r>
            <a:r>
              <a:rPr lang="en-US" sz="2400" dirty="0">
                <a:latin typeface="Arial" pitchFamily="34" charset="0"/>
                <a:cs typeface="Arial" pitchFamily="34" charset="0"/>
              </a:rPr>
              <a:t>; the election is held according to the principles of </a:t>
            </a:r>
            <a:r>
              <a:rPr lang="en-US" sz="2400" dirty="0">
                <a:solidFill>
                  <a:srgbClr val="FF0000"/>
                </a:solidFill>
                <a:latin typeface="Arial" pitchFamily="34" charset="0"/>
                <a:cs typeface="Arial" pitchFamily="34" charset="0"/>
              </a:rPr>
              <a:t>proportionate representation</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0" indent="0">
              <a:lnSpc>
                <a:spcPct val="80000"/>
              </a:lnSpc>
              <a:buNone/>
              <a:defRPr/>
            </a:pPr>
            <a:r>
              <a:rPr lang="en-US" sz="2400" dirty="0" smtClean="0">
                <a:latin typeface="Arial" pitchFamily="34" charset="0"/>
                <a:cs typeface="Arial" pitchFamily="34" charset="0"/>
              </a:rPr>
              <a:t>Art 23. </a:t>
            </a:r>
            <a:r>
              <a:rPr lang="en-US" sz="2400" dirty="0">
                <a:latin typeface="Arial" pitchFamily="34" charset="0"/>
                <a:cs typeface="Arial" pitchFamily="34" charset="0"/>
              </a:rPr>
              <a:t>Reichstag is elected to serve for four years</a:t>
            </a:r>
            <a:r>
              <a:rPr lang="en-US" sz="2400" dirty="0" smtClean="0">
                <a:latin typeface="Arial" pitchFamily="34" charset="0"/>
                <a:cs typeface="Arial" pitchFamily="34" charset="0"/>
              </a:rPr>
              <a:t>.</a:t>
            </a:r>
          </a:p>
        </p:txBody>
      </p:sp>
    </p:spTree>
    <p:extLst>
      <p:ext uri="{BB962C8B-B14F-4D97-AF65-F5344CB8AC3E}">
        <p14:creationId xmlns:p14="http://schemas.microsoft.com/office/powerpoint/2010/main" val="352979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marL="0" indent="0">
              <a:buNone/>
              <a:defRPr/>
            </a:pPr>
            <a:r>
              <a:rPr lang="en-US" sz="2400" dirty="0">
                <a:latin typeface="Arial" pitchFamily="34" charset="0"/>
                <a:cs typeface="Arial" pitchFamily="34" charset="0"/>
              </a:rPr>
              <a:t>Art 25. The Reich president has the </a:t>
            </a:r>
            <a:r>
              <a:rPr lang="en-US" sz="2400" dirty="0">
                <a:solidFill>
                  <a:srgbClr val="FF0000"/>
                </a:solidFill>
                <a:latin typeface="Arial" pitchFamily="34" charset="0"/>
                <a:cs typeface="Arial" pitchFamily="34" charset="0"/>
              </a:rPr>
              <a:t>right to dissolve </a:t>
            </a:r>
            <a:r>
              <a:rPr lang="en-US" sz="2400" dirty="0">
                <a:latin typeface="Arial" pitchFamily="34" charset="0"/>
                <a:cs typeface="Arial" pitchFamily="34" charset="0"/>
              </a:rPr>
              <a:t>the Reichstag</a:t>
            </a:r>
          </a:p>
          <a:p>
            <a:pPr marL="0" indent="0">
              <a:buNone/>
              <a:defRPr/>
            </a:pPr>
            <a:r>
              <a:rPr lang="en-US" sz="2400" dirty="0" smtClean="0">
                <a:latin typeface="Arial" pitchFamily="34" charset="0"/>
                <a:cs typeface="Arial" pitchFamily="34" charset="0"/>
              </a:rPr>
              <a:t>Art </a:t>
            </a:r>
            <a:r>
              <a:rPr lang="en-US" sz="2400" dirty="0">
                <a:latin typeface="Arial" pitchFamily="34" charset="0"/>
                <a:cs typeface="Arial" pitchFamily="34" charset="0"/>
              </a:rPr>
              <a:t>41. The Reich President is </a:t>
            </a:r>
            <a:r>
              <a:rPr lang="en-US" sz="2400" dirty="0">
                <a:solidFill>
                  <a:srgbClr val="FF0000"/>
                </a:solidFill>
                <a:latin typeface="Arial" pitchFamily="34" charset="0"/>
                <a:cs typeface="Arial" pitchFamily="34" charset="0"/>
              </a:rPr>
              <a:t>elected by the entire German nation</a:t>
            </a:r>
          </a:p>
          <a:p>
            <a:pPr marL="0" indent="0">
              <a:buNone/>
              <a:defRPr/>
            </a:pPr>
            <a:r>
              <a:rPr lang="en-US" sz="2400" dirty="0">
                <a:latin typeface="Arial" pitchFamily="34" charset="0"/>
                <a:cs typeface="Arial" pitchFamily="34" charset="0"/>
              </a:rPr>
              <a:t>Art 43. The term of office of the Reich President lasts </a:t>
            </a:r>
            <a:r>
              <a:rPr lang="en-US" sz="2400" dirty="0">
                <a:solidFill>
                  <a:srgbClr val="FF0000"/>
                </a:solidFill>
                <a:latin typeface="Arial" pitchFamily="34" charset="0"/>
                <a:cs typeface="Arial" pitchFamily="34" charset="0"/>
              </a:rPr>
              <a:t>seven years</a:t>
            </a:r>
            <a:r>
              <a:rPr lang="en-US" sz="2400" dirty="0">
                <a:latin typeface="Arial" pitchFamily="34" charset="0"/>
                <a:cs typeface="Arial" pitchFamily="34" charset="0"/>
              </a:rPr>
              <a:t>. Reelection is permitted. The Reich President </a:t>
            </a:r>
            <a:r>
              <a:rPr lang="en-US" sz="2400" dirty="0">
                <a:solidFill>
                  <a:srgbClr val="FF0000"/>
                </a:solidFill>
                <a:latin typeface="Arial" pitchFamily="34" charset="0"/>
                <a:cs typeface="Arial" pitchFamily="34" charset="0"/>
              </a:rPr>
              <a:t>can be deposed by plebiscite</a:t>
            </a:r>
            <a:r>
              <a:rPr lang="en-US" sz="2400" dirty="0">
                <a:latin typeface="Arial" pitchFamily="34" charset="0"/>
                <a:cs typeface="Arial" pitchFamily="34" charset="0"/>
              </a:rPr>
              <a:t>, which has to be suggested by the Reichstag. This Reichstag decision requires a majority of two thirds of the votes. </a:t>
            </a:r>
          </a:p>
          <a:p>
            <a:pPr marL="0" indent="0">
              <a:buNone/>
              <a:defRPr/>
            </a:pPr>
            <a:r>
              <a:rPr lang="en-US" sz="2400" dirty="0">
                <a:latin typeface="Arial" pitchFamily="34" charset="0"/>
                <a:cs typeface="Arial" pitchFamily="34" charset="0"/>
              </a:rPr>
              <a:t>Art 45. When it comes to international law, the Reich is represented by the Reich President</a:t>
            </a:r>
          </a:p>
          <a:p>
            <a:pPr marL="0" indent="0">
              <a:buNone/>
              <a:defRPr/>
            </a:pPr>
            <a:r>
              <a:rPr lang="en-US" sz="2400" dirty="0">
                <a:latin typeface="Arial" pitchFamily="34" charset="0"/>
                <a:cs typeface="Arial" pitchFamily="34" charset="0"/>
              </a:rPr>
              <a:t>Art 47. The Reich President has the supreme command over the </a:t>
            </a:r>
            <a:r>
              <a:rPr lang="en-US" sz="2400" dirty="0">
                <a:solidFill>
                  <a:srgbClr val="FF0000"/>
                </a:solidFill>
                <a:latin typeface="Arial" pitchFamily="34" charset="0"/>
                <a:cs typeface="Arial" pitchFamily="34" charset="0"/>
              </a:rPr>
              <a:t>armed forces</a:t>
            </a:r>
          </a:p>
          <a:p>
            <a:pPr marL="0" indent="0">
              <a:buNone/>
              <a:defRPr/>
            </a:pPr>
            <a:endParaRPr lang="en-US" sz="2400" dirty="0">
              <a:latin typeface="Arial" pitchFamily="34" charset="0"/>
              <a:cs typeface="Arial" pitchFamily="34" charset="0"/>
            </a:endParaRPr>
          </a:p>
          <a:p>
            <a:pPr marL="0" indent="0">
              <a:buNone/>
              <a:defRPr/>
            </a:pPr>
            <a:endParaRPr lang="en-US" sz="2400" dirty="0">
              <a:latin typeface="Arial" pitchFamily="34" charset="0"/>
              <a:cs typeface="Arial" pitchFamily="34" charset="0"/>
            </a:endParaRPr>
          </a:p>
          <a:p>
            <a:pPr marL="0" indent="0">
              <a:buNone/>
              <a:defRPr/>
            </a:pP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53903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rgbClr val="FF0000"/>
                </a:solidFill>
                <a:latin typeface="Arial" pitchFamily="34" charset="0"/>
                <a:cs typeface="Arial" pitchFamily="34" charset="0"/>
              </a:rPr>
              <a:t>Article </a:t>
            </a:r>
            <a:r>
              <a:rPr lang="en-US" b="1" dirty="0" smtClean="0">
                <a:solidFill>
                  <a:srgbClr val="FF0000"/>
                </a:solidFill>
                <a:latin typeface="Arial" pitchFamily="34" charset="0"/>
                <a:cs typeface="Arial" pitchFamily="34" charset="0"/>
              </a:rPr>
              <a:t>48. </a:t>
            </a:r>
          </a:p>
          <a:p>
            <a:pPr marL="0" indent="0">
              <a:buNone/>
            </a:pPr>
            <a:r>
              <a:rPr lang="en-US" dirty="0" smtClean="0">
                <a:latin typeface="Arial" pitchFamily="34" charset="0"/>
                <a:cs typeface="Arial" pitchFamily="34" charset="0"/>
              </a:rPr>
              <a:t>If </a:t>
            </a:r>
            <a:r>
              <a:rPr lang="en-US" dirty="0">
                <a:latin typeface="Arial" pitchFamily="34" charset="0"/>
                <a:cs typeface="Arial" pitchFamily="34" charset="0"/>
              </a:rPr>
              <a:t>a state does not fulfill the obligations laid upon it by the Reich constitution or the Reich laws, the Reich President may use </a:t>
            </a:r>
            <a:r>
              <a:rPr lang="en-US" dirty="0">
                <a:solidFill>
                  <a:srgbClr val="FF0000"/>
                </a:solidFill>
                <a:latin typeface="Arial" pitchFamily="34" charset="0"/>
                <a:cs typeface="Arial" pitchFamily="34" charset="0"/>
              </a:rPr>
              <a:t>armed force </a:t>
            </a:r>
            <a:r>
              <a:rPr lang="en-US" dirty="0">
                <a:latin typeface="Arial" pitchFamily="34" charset="0"/>
                <a:cs typeface="Arial" pitchFamily="34" charset="0"/>
              </a:rPr>
              <a:t>to cause it to oblige</a:t>
            </a:r>
            <a:r>
              <a:rPr lang="en-US" dirty="0" smtClean="0">
                <a:latin typeface="Arial" pitchFamily="34" charset="0"/>
                <a:cs typeface="Arial" pitchFamily="34" charset="0"/>
              </a:rPr>
              <a:t>.</a:t>
            </a:r>
          </a:p>
          <a:p>
            <a:pPr marL="0" indent="0">
              <a:buNone/>
            </a:pP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In case </a:t>
            </a:r>
            <a:r>
              <a:rPr lang="en-US" dirty="0">
                <a:solidFill>
                  <a:srgbClr val="FF0000"/>
                </a:solidFill>
                <a:latin typeface="Arial" pitchFamily="34" charset="0"/>
                <a:cs typeface="Arial" pitchFamily="34" charset="0"/>
              </a:rPr>
              <a:t>public safety </a:t>
            </a:r>
            <a:r>
              <a:rPr lang="en-US" dirty="0">
                <a:latin typeface="Arial" pitchFamily="34" charset="0"/>
                <a:cs typeface="Arial" pitchFamily="34" charset="0"/>
              </a:rPr>
              <a:t>is seriously threatened or disturbed, the Reich President may take the measures necessary to reestablish law and order, if necessary using armed force</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a:t>
            </a:r>
          </a:p>
          <a:p>
            <a:pPr marL="0" indent="0">
              <a:buNone/>
            </a:pPr>
            <a:r>
              <a:rPr lang="en-US" dirty="0" smtClean="0">
                <a:latin typeface="Arial" pitchFamily="34" charset="0"/>
                <a:cs typeface="Arial" pitchFamily="34" charset="0"/>
              </a:rPr>
              <a:t>In </a:t>
            </a:r>
            <a:r>
              <a:rPr lang="en-US" dirty="0">
                <a:latin typeface="Arial" pitchFamily="34" charset="0"/>
                <a:cs typeface="Arial" pitchFamily="34" charset="0"/>
              </a:rPr>
              <a:t>the pursuit of this aim he may suspend civil rights</a:t>
            </a:r>
            <a:r>
              <a:rPr lang="en-US" dirty="0" smtClean="0">
                <a:latin typeface="Arial" pitchFamily="34" charset="0"/>
                <a:cs typeface="Arial" pitchFamily="34" charset="0"/>
              </a:rPr>
              <a:t>.</a:t>
            </a:r>
          </a:p>
          <a:p>
            <a:pPr marL="0" indent="0">
              <a:buNone/>
            </a:pPr>
            <a:r>
              <a:rPr lang="en-US" dirty="0"/>
              <a:t/>
            </a:r>
            <a:br>
              <a:rPr lang="en-US" dirty="0"/>
            </a:br>
            <a:endParaRPr lang="en-US" dirty="0"/>
          </a:p>
        </p:txBody>
      </p:sp>
    </p:spTree>
    <p:extLst>
      <p:ext uri="{BB962C8B-B14F-4D97-AF65-F5344CB8AC3E}">
        <p14:creationId xmlns:p14="http://schemas.microsoft.com/office/powerpoint/2010/main" val="1541031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p:txBody>
          <a:bodyPr>
            <a:noAutofit/>
          </a:bodyPr>
          <a:lstStyle/>
          <a:p>
            <a:pPr marL="0" indent="0">
              <a:lnSpc>
                <a:spcPct val="120000"/>
              </a:lnSpc>
              <a:buNone/>
              <a:defRPr/>
            </a:pPr>
            <a:r>
              <a:rPr lang="en-US" sz="2000" dirty="0">
                <a:latin typeface="Arial" pitchFamily="34" charset="0"/>
                <a:cs typeface="Arial" pitchFamily="34" charset="0"/>
              </a:rPr>
              <a:t>Art 53. The Reich chancellor, and, at his request, the Reich ministers, are </a:t>
            </a:r>
            <a:r>
              <a:rPr lang="en-US" sz="2000" dirty="0">
                <a:solidFill>
                  <a:srgbClr val="FF0000"/>
                </a:solidFill>
                <a:latin typeface="Arial" pitchFamily="34" charset="0"/>
                <a:cs typeface="Arial" pitchFamily="34" charset="0"/>
              </a:rPr>
              <a:t>appointed and dismissed by the Reich President</a:t>
            </a:r>
            <a:r>
              <a:rPr lang="en-US" sz="2000" dirty="0">
                <a:latin typeface="Arial" pitchFamily="34" charset="0"/>
                <a:cs typeface="Arial" pitchFamily="34" charset="0"/>
              </a:rPr>
              <a:t>. </a:t>
            </a:r>
          </a:p>
          <a:p>
            <a:pPr marL="0" indent="0">
              <a:lnSpc>
                <a:spcPct val="120000"/>
              </a:lnSpc>
              <a:buNone/>
              <a:defRPr/>
            </a:pPr>
            <a:r>
              <a:rPr lang="en-US" sz="2000" dirty="0">
                <a:latin typeface="Arial" pitchFamily="34" charset="0"/>
                <a:cs typeface="Arial" pitchFamily="34" charset="0"/>
              </a:rPr>
              <a:t>Art 54. The Reich chancellor and the Reich </a:t>
            </a:r>
            <a:r>
              <a:rPr lang="en-US" sz="2000" dirty="0" smtClean="0">
                <a:latin typeface="Arial" pitchFamily="34" charset="0"/>
                <a:cs typeface="Arial" pitchFamily="34" charset="0"/>
              </a:rPr>
              <a:t>ministers…require </a:t>
            </a:r>
            <a:r>
              <a:rPr lang="en-US" sz="2000" dirty="0">
                <a:latin typeface="Arial" pitchFamily="34" charset="0"/>
                <a:cs typeface="Arial" pitchFamily="34" charset="0"/>
              </a:rPr>
              <a:t>the </a:t>
            </a:r>
            <a:r>
              <a:rPr lang="en-US" sz="2000" dirty="0">
                <a:solidFill>
                  <a:srgbClr val="FF0000"/>
                </a:solidFill>
                <a:latin typeface="Arial" pitchFamily="34" charset="0"/>
                <a:cs typeface="Arial" pitchFamily="34" charset="0"/>
              </a:rPr>
              <a:t>confidence of Reichstag</a:t>
            </a:r>
            <a:r>
              <a:rPr lang="en-US" sz="2000" dirty="0">
                <a:latin typeface="Arial" pitchFamily="34" charset="0"/>
                <a:cs typeface="Arial" pitchFamily="34" charset="0"/>
              </a:rPr>
              <a:t>. Any one of them has to resign, if </a:t>
            </a:r>
            <a:r>
              <a:rPr lang="en-US" sz="2000" dirty="0" smtClean="0">
                <a:latin typeface="Arial" pitchFamily="34" charset="0"/>
                <a:cs typeface="Arial" pitchFamily="34" charset="0"/>
              </a:rPr>
              <a:t>the Reichstag </a:t>
            </a:r>
            <a:r>
              <a:rPr lang="en-US" sz="2000" dirty="0">
                <a:latin typeface="Arial" pitchFamily="34" charset="0"/>
                <a:cs typeface="Arial" pitchFamily="34" charset="0"/>
              </a:rPr>
              <a:t>votes </a:t>
            </a:r>
            <a:r>
              <a:rPr lang="en-US" sz="2000" dirty="0" smtClean="0">
                <a:latin typeface="Arial" pitchFamily="34" charset="0"/>
                <a:cs typeface="Arial" pitchFamily="34" charset="0"/>
              </a:rPr>
              <a:t>to </a:t>
            </a:r>
            <a:r>
              <a:rPr lang="en-US" sz="2000" dirty="0">
                <a:latin typeface="Arial" pitchFamily="34" charset="0"/>
                <a:cs typeface="Arial" pitchFamily="34" charset="0"/>
              </a:rPr>
              <a:t>withdraw its confidence</a:t>
            </a:r>
            <a:r>
              <a:rPr lang="en-US" sz="2000" dirty="0" smtClean="0">
                <a:latin typeface="Arial" pitchFamily="34" charset="0"/>
                <a:cs typeface="Arial" pitchFamily="34" charset="0"/>
              </a:rPr>
              <a:t>.</a:t>
            </a:r>
          </a:p>
          <a:p>
            <a:pPr marL="0" indent="0">
              <a:lnSpc>
                <a:spcPct val="120000"/>
              </a:lnSpc>
              <a:buNone/>
              <a:defRPr/>
            </a:pPr>
            <a:endParaRPr lang="en-US" sz="2000" dirty="0">
              <a:latin typeface="Arial" pitchFamily="34" charset="0"/>
              <a:cs typeface="Arial" pitchFamily="34" charset="0"/>
            </a:endParaRPr>
          </a:p>
          <a:p>
            <a:pPr marL="0" indent="0">
              <a:lnSpc>
                <a:spcPct val="120000"/>
              </a:lnSpc>
              <a:buNone/>
              <a:defRPr/>
            </a:pPr>
            <a:r>
              <a:rPr lang="en-US" sz="2000" dirty="0">
                <a:latin typeface="Arial" pitchFamily="34" charset="0"/>
                <a:cs typeface="Arial" pitchFamily="34" charset="0"/>
              </a:rPr>
              <a:t>Art 60. To represent the German states in Reich legislation and administration, a </a:t>
            </a:r>
            <a:r>
              <a:rPr lang="en-US" sz="2000" dirty="0" err="1">
                <a:solidFill>
                  <a:srgbClr val="FF0000"/>
                </a:solidFill>
                <a:latin typeface="Arial" pitchFamily="34" charset="0"/>
                <a:cs typeface="Arial" pitchFamily="34" charset="0"/>
              </a:rPr>
              <a:t>Reichsrat</a:t>
            </a:r>
            <a:r>
              <a:rPr lang="en-US" sz="2000" dirty="0">
                <a:latin typeface="Arial" pitchFamily="34" charset="0"/>
                <a:cs typeface="Arial" pitchFamily="34" charset="0"/>
              </a:rPr>
              <a:t> is formed. [17 States</a:t>
            </a:r>
            <a:r>
              <a:rPr lang="en-US" sz="2000" dirty="0" smtClean="0">
                <a:latin typeface="Arial" pitchFamily="34" charset="0"/>
                <a:cs typeface="Arial" pitchFamily="34" charset="0"/>
              </a:rPr>
              <a:t>]</a:t>
            </a:r>
          </a:p>
          <a:p>
            <a:pPr marL="0" indent="0">
              <a:lnSpc>
                <a:spcPct val="120000"/>
              </a:lnSpc>
              <a:buNone/>
              <a:defRPr/>
            </a:pPr>
            <a:endParaRPr lang="en-US" sz="2000" dirty="0">
              <a:latin typeface="Arial" pitchFamily="34" charset="0"/>
              <a:cs typeface="Arial" pitchFamily="34" charset="0"/>
            </a:endParaRPr>
          </a:p>
          <a:p>
            <a:pPr marL="0" indent="0">
              <a:lnSpc>
                <a:spcPct val="120000"/>
              </a:lnSpc>
              <a:buNone/>
              <a:defRPr/>
            </a:pPr>
            <a:r>
              <a:rPr lang="en-US" sz="2000" dirty="0">
                <a:latin typeface="Arial" pitchFamily="34" charset="0"/>
                <a:cs typeface="Arial" pitchFamily="34" charset="0"/>
              </a:rPr>
              <a:t>Art 73. A law passed by Reichstag has to be presented in a </a:t>
            </a:r>
            <a:r>
              <a:rPr lang="en-US" sz="2000" dirty="0">
                <a:solidFill>
                  <a:srgbClr val="FF0000"/>
                </a:solidFill>
                <a:latin typeface="Arial" pitchFamily="34" charset="0"/>
                <a:cs typeface="Arial" pitchFamily="34" charset="0"/>
              </a:rPr>
              <a:t>plebiscite</a:t>
            </a:r>
            <a:r>
              <a:rPr lang="en-US" sz="2000" dirty="0">
                <a:latin typeface="Arial" pitchFamily="34" charset="0"/>
                <a:cs typeface="Arial" pitchFamily="34" charset="0"/>
              </a:rPr>
              <a:t>, if the Reich president decides so, within the period of one month.</a:t>
            </a:r>
          </a:p>
          <a:p>
            <a:pPr marL="0" indent="0">
              <a:lnSpc>
                <a:spcPct val="120000"/>
              </a:lnSpc>
              <a:buNone/>
              <a:defRPr/>
            </a:pPr>
            <a:r>
              <a:rPr lang="en-US" sz="2000" dirty="0">
                <a:latin typeface="Arial" pitchFamily="34" charset="0"/>
                <a:cs typeface="Arial" pitchFamily="34" charset="0"/>
              </a:rPr>
              <a:t>Art 75. A plebiscite can override Reichstag decisions only if the majority of enfranchised voters participate. </a:t>
            </a:r>
          </a:p>
          <a:p>
            <a:pPr>
              <a:lnSpc>
                <a:spcPct val="120000"/>
              </a:lnSpc>
            </a:pPr>
            <a:endParaRPr lang="en-US" sz="2000" dirty="0"/>
          </a:p>
        </p:txBody>
      </p:sp>
    </p:spTree>
    <p:extLst>
      <p:ext uri="{BB962C8B-B14F-4D97-AF65-F5344CB8AC3E}">
        <p14:creationId xmlns:p14="http://schemas.microsoft.com/office/powerpoint/2010/main" val="3372227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Weimar </a:t>
            </a:r>
            <a:r>
              <a:rPr lang="en-US" dirty="0" smtClean="0">
                <a:latin typeface="Arial" pitchFamily="34" charset="0"/>
                <a:cs typeface="Arial" pitchFamily="34" charset="0"/>
              </a:rPr>
              <a:t>Constitution: Basic Rights </a:t>
            </a:r>
            <a:endParaRPr lang="en-US" dirty="0"/>
          </a:p>
        </p:txBody>
      </p:sp>
      <p:sp>
        <p:nvSpPr>
          <p:cNvPr id="3" name="Content Placeholder 2"/>
          <p:cNvSpPr>
            <a:spLocks noGrp="1"/>
          </p:cNvSpPr>
          <p:nvPr>
            <p:ph idx="1"/>
          </p:nvPr>
        </p:nvSpPr>
        <p:spPr/>
        <p:txBody>
          <a:bodyPr>
            <a:noAutofit/>
          </a:bodyPr>
          <a:lstStyle/>
          <a:p>
            <a:pPr>
              <a:lnSpc>
                <a:spcPct val="120000"/>
              </a:lnSpc>
              <a:defRPr/>
            </a:pPr>
            <a:r>
              <a:rPr lang="en-GB" sz="2800" dirty="0" smtClean="0">
                <a:latin typeface="Arial" pitchFamily="34" charset="0"/>
                <a:cs typeface="Arial" pitchFamily="34" charset="0"/>
              </a:rPr>
              <a:t>109 </a:t>
            </a:r>
            <a:r>
              <a:rPr lang="en-GB" sz="2800" dirty="0">
                <a:latin typeface="Arial" pitchFamily="34" charset="0"/>
                <a:cs typeface="Arial" pitchFamily="34" charset="0"/>
              </a:rPr>
              <a:t>- </a:t>
            </a:r>
            <a:r>
              <a:rPr lang="en-US" sz="2800" dirty="0">
                <a:latin typeface="Arial" pitchFamily="34" charset="0"/>
                <a:cs typeface="Arial" pitchFamily="34" charset="0"/>
              </a:rPr>
              <a:t>All Germans are </a:t>
            </a:r>
            <a:r>
              <a:rPr lang="en-US" sz="2800" dirty="0">
                <a:solidFill>
                  <a:srgbClr val="FF0000"/>
                </a:solidFill>
                <a:latin typeface="Arial" pitchFamily="34" charset="0"/>
                <a:cs typeface="Arial" pitchFamily="34" charset="0"/>
              </a:rPr>
              <a:t>equal</a:t>
            </a:r>
            <a:r>
              <a:rPr lang="en-US" sz="2800" dirty="0">
                <a:latin typeface="Arial" pitchFamily="34" charset="0"/>
                <a:cs typeface="Arial" pitchFamily="34" charset="0"/>
              </a:rPr>
              <a:t> in front of the law. In principle, men and women have the same rights and </a:t>
            </a:r>
            <a:r>
              <a:rPr lang="en-US" sz="2800" dirty="0" smtClean="0">
                <a:latin typeface="Arial" pitchFamily="34" charset="0"/>
                <a:cs typeface="Arial" pitchFamily="34" charset="0"/>
              </a:rPr>
              <a:t>obligations…noble </a:t>
            </a:r>
            <a:r>
              <a:rPr lang="en-US" sz="2800" dirty="0">
                <a:latin typeface="Arial" pitchFamily="34" charset="0"/>
                <a:cs typeface="Arial" pitchFamily="34" charset="0"/>
              </a:rPr>
              <a:t>titles may not be granted any more</a:t>
            </a:r>
            <a:r>
              <a:rPr lang="en-US" sz="2800" dirty="0" smtClean="0">
                <a:latin typeface="Arial" pitchFamily="34" charset="0"/>
                <a:cs typeface="Arial" pitchFamily="34" charset="0"/>
              </a:rPr>
              <a:t>.</a:t>
            </a:r>
          </a:p>
          <a:p>
            <a:pPr>
              <a:lnSpc>
                <a:spcPct val="120000"/>
              </a:lnSpc>
              <a:defRPr/>
            </a:pPr>
            <a:r>
              <a:rPr lang="en-US" sz="2800" dirty="0" smtClean="0">
                <a:latin typeface="Arial" pitchFamily="34" charset="0"/>
                <a:cs typeface="Arial" pitchFamily="34" charset="0"/>
              </a:rPr>
              <a:t>111 - </a:t>
            </a:r>
            <a:r>
              <a:rPr lang="en-US" sz="2800" dirty="0">
                <a:latin typeface="Arial" pitchFamily="34" charset="0"/>
                <a:cs typeface="Arial" pitchFamily="34" charset="0"/>
              </a:rPr>
              <a:t>Freedom to move and settle anywhere</a:t>
            </a:r>
          </a:p>
          <a:p>
            <a:pPr>
              <a:lnSpc>
                <a:spcPct val="120000"/>
              </a:lnSpc>
              <a:defRPr/>
            </a:pPr>
            <a:r>
              <a:rPr lang="en-GB" sz="2800" dirty="0">
                <a:latin typeface="Arial" pitchFamily="34" charset="0"/>
                <a:cs typeface="Arial" pitchFamily="34" charset="0"/>
              </a:rPr>
              <a:t>114 - </a:t>
            </a:r>
            <a:r>
              <a:rPr lang="en-US" sz="2800" dirty="0">
                <a:latin typeface="Arial" pitchFamily="34" charset="0"/>
                <a:cs typeface="Arial" pitchFamily="34" charset="0"/>
              </a:rPr>
              <a:t>The rights of </a:t>
            </a:r>
            <a:r>
              <a:rPr lang="en-US" sz="2800" dirty="0">
                <a:solidFill>
                  <a:srgbClr val="FF0000"/>
                </a:solidFill>
                <a:latin typeface="Arial" pitchFamily="34" charset="0"/>
                <a:cs typeface="Arial" pitchFamily="34" charset="0"/>
              </a:rPr>
              <a:t>the individual </a:t>
            </a:r>
            <a:r>
              <a:rPr lang="en-US" sz="2800" dirty="0">
                <a:latin typeface="Arial" pitchFamily="34" charset="0"/>
                <a:cs typeface="Arial" pitchFamily="34" charset="0"/>
              </a:rPr>
              <a:t>are inviolable. </a:t>
            </a:r>
            <a:endParaRPr lang="en-GB" sz="2800" dirty="0">
              <a:latin typeface="Arial" pitchFamily="34" charset="0"/>
              <a:cs typeface="Arial" pitchFamily="34" charset="0"/>
            </a:endParaRPr>
          </a:p>
          <a:p>
            <a:pPr>
              <a:lnSpc>
                <a:spcPct val="120000"/>
              </a:lnSpc>
              <a:defRPr/>
            </a:pPr>
            <a:r>
              <a:rPr lang="en-US" sz="2800" dirty="0" smtClean="0">
                <a:latin typeface="Arial" pitchFamily="34" charset="0"/>
                <a:cs typeface="Arial" pitchFamily="34" charset="0"/>
              </a:rPr>
              <a:t>117 - </a:t>
            </a:r>
            <a:r>
              <a:rPr lang="en-US" sz="2800" dirty="0">
                <a:solidFill>
                  <a:srgbClr val="FF0000"/>
                </a:solidFill>
                <a:latin typeface="Arial" pitchFamily="34" charset="0"/>
                <a:cs typeface="Arial" pitchFamily="34" charset="0"/>
              </a:rPr>
              <a:t>Privacy</a:t>
            </a:r>
            <a:r>
              <a:rPr lang="en-US" sz="2800" dirty="0">
                <a:latin typeface="Arial" pitchFamily="34" charset="0"/>
                <a:cs typeface="Arial" pitchFamily="34" charset="0"/>
              </a:rPr>
              <a:t> of correspondence, of mail, telegraphs and telephone are inviolable. </a:t>
            </a:r>
            <a:endParaRPr lang="en-US" sz="2800" dirty="0" smtClean="0">
              <a:latin typeface="Arial" pitchFamily="34" charset="0"/>
              <a:cs typeface="Arial" pitchFamily="34" charset="0"/>
            </a:endParaRPr>
          </a:p>
          <a:p>
            <a:pPr>
              <a:lnSpc>
                <a:spcPct val="120000"/>
              </a:lnSpc>
              <a:defRPr/>
            </a:pPr>
            <a:r>
              <a:rPr lang="en-US" sz="2800" dirty="0" smtClean="0">
                <a:latin typeface="Arial" pitchFamily="34" charset="0"/>
                <a:cs typeface="Arial" pitchFamily="34" charset="0"/>
              </a:rPr>
              <a:t>118 - There </a:t>
            </a:r>
            <a:r>
              <a:rPr lang="en-US" sz="2800" dirty="0">
                <a:latin typeface="Arial" pitchFamily="34" charset="0"/>
                <a:cs typeface="Arial" pitchFamily="34" charset="0"/>
              </a:rPr>
              <a:t>is </a:t>
            </a:r>
            <a:r>
              <a:rPr lang="en-US" sz="2800" dirty="0">
                <a:solidFill>
                  <a:srgbClr val="FF0000"/>
                </a:solidFill>
                <a:latin typeface="Arial" pitchFamily="34" charset="0"/>
                <a:cs typeface="Arial" pitchFamily="34" charset="0"/>
              </a:rPr>
              <a:t>no </a:t>
            </a:r>
            <a:r>
              <a:rPr lang="en-US" sz="2800" dirty="0" smtClean="0">
                <a:solidFill>
                  <a:srgbClr val="FF0000"/>
                </a:solidFill>
                <a:latin typeface="Arial" pitchFamily="34" charset="0"/>
                <a:cs typeface="Arial" pitchFamily="34" charset="0"/>
              </a:rPr>
              <a:t>censorship</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671796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Weimar Constitution: Basic Rights </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119 - </a:t>
            </a:r>
            <a:r>
              <a:rPr lang="en-US" dirty="0">
                <a:solidFill>
                  <a:srgbClr val="FF0000"/>
                </a:solidFill>
                <a:latin typeface="Arial" pitchFamily="34" charset="0"/>
                <a:cs typeface="Arial" pitchFamily="34" charset="0"/>
              </a:rPr>
              <a:t>Motherhood</a:t>
            </a:r>
            <a:r>
              <a:rPr lang="en-US" dirty="0">
                <a:latin typeface="Arial" pitchFamily="34" charset="0"/>
                <a:cs typeface="Arial" pitchFamily="34" charset="0"/>
              </a:rPr>
              <a:t> is placed under state protection and welfare. </a:t>
            </a:r>
            <a:endParaRPr lang="en-US" dirty="0" smtClean="0">
              <a:latin typeface="Arial" pitchFamily="34" charset="0"/>
              <a:cs typeface="Arial" pitchFamily="34" charset="0"/>
            </a:endParaRPr>
          </a:p>
          <a:p>
            <a:r>
              <a:rPr lang="en-US" dirty="0" smtClean="0">
                <a:latin typeface="Arial" pitchFamily="34" charset="0"/>
                <a:cs typeface="Arial" pitchFamily="34" charset="0"/>
              </a:rPr>
              <a:t>123 - </a:t>
            </a:r>
            <a:r>
              <a:rPr lang="en-US" dirty="0">
                <a:latin typeface="Arial" pitchFamily="34" charset="0"/>
                <a:cs typeface="Arial" pitchFamily="34" charset="0"/>
              </a:rPr>
              <a:t>All Germans have the right to </a:t>
            </a:r>
            <a:r>
              <a:rPr lang="en-US" dirty="0">
                <a:solidFill>
                  <a:srgbClr val="FF0000"/>
                </a:solidFill>
                <a:latin typeface="Arial" pitchFamily="34" charset="0"/>
                <a:cs typeface="Arial" pitchFamily="34" charset="0"/>
              </a:rPr>
              <a:t>assemble </a:t>
            </a:r>
            <a:r>
              <a:rPr lang="en-US" dirty="0">
                <a:latin typeface="Arial" pitchFamily="34" charset="0"/>
                <a:cs typeface="Arial" pitchFamily="34" charset="0"/>
              </a:rPr>
              <a:t>peacefully and </a:t>
            </a:r>
            <a:r>
              <a:rPr lang="en-US" dirty="0" smtClean="0">
                <a:latin typeface="Arial" pitchFamily="34" charset="0"/>
                <a:cs typeface="Arial" pitchFamily="34" charset="0"/>
              </a:rPr>
              <a:t>unarmed</a:t>
            </a:r>
          </a:p>
          <a:p>
            <a:r>
              <a:rPr lang="en-US" dirty="0" smtClean="0">
                <a:latin typeface="Arial" pitchFamily="34" charset="0"/>
                <a:cs typeface="Arial" pitchFamily="34" charset="0"/>
              </a:rPr>
              <a:t>135 -</a:t>
            </a:r>
            <a:r>
              <a:rPr lang="en-US" dirty="0">
                <a:latin typeface="Arial" pitchFamily="34" charset="0"/>
                <a:cs typeface="Arial" pitchFamily="34" charset="0"/>
              </a:rPr>
              <a:t>All Reich inhabitants enjoy full </a:t>
            </a:r>
            <a:r>
              <a:rPr lang="en-US" dirty="0">
                <a:solidFill>
                  <a:srgbClr val="FF0000"/>
                </a:solidFill>
                <a:latin typeface="Arial" pitchFamily="34" charset="0"/>
                <a:cs typeface="Arial" pitchFamily="34" charset="0"/>
              </a:rPr>
              <a:t>freedom of liberty and conscience</a:t>
            </a:r>
            <a:r>
              <a:rPr lang="en-US" dirty="0">
                <a:latin typeface="Arial" pitchFamily="34" charset="0"/>
                <a:cs typeface="Arial" pitchFamily="34" charset="0"/>
              </a:rPr>
              <a:t>. Undisturbed practice of </a:t>
            </a:r>
            <a:r>
              <a:rPr lang="en-US" dirty="0">
                <a:solidFill>
                  <a:srgbClr val="FF0000"/>
                </a:solidFill>
                <a:latin typeface="Arial" pitchFamily="34" charset="0"/>
                <a:cs typeface="Arial" pitchFamily="34" charset="0"/>
              </a:rPr>
              <a:t>religion</a:t>
            </a:r>
            <a:r>
              <a:rPr lang="en-US" dirty="0">
                <a:latin typeface="Arial" pitchFamily="34" charset="0"/>
                <a:cs typeface="Arial" pitchFamily="34" charset="0"/>
              </a:rPr>
              <a:t> is guaranteed by the constitution</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976634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Weimar Constitution: </a:t>
            </a:r>
            <a:r>
              <a:rPr lang="en-US" sz="3600" dirty="0" smtClean="0">
                <a:latin typeface="Arial" pitchFamily="34" charset="0"/>
                <a:cs typeface="Arial" pitchFamily="34" charset="0"/>
              </a:rPr>
              <a:t>Economic </a:t>
            </a:r>
            <a:r>
              <a:rPr lang="en-US" sz="3600" dirty="0">
                <a:latin typeface="Arial" pitchFamily="34" charset="0"/>
                <a:cs typeface="Arial" pitchFamily="34" charset="0"/>
              </a:rPr>
              <a:t>Rights </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latin typeface="Arial" pitchFamily="34" charset="0"/>
                <a:cs typeface="Arial" pitchFamily="34" charset="0"/>
              </a:rPr>
              <a:t>151 - The </a:t>
            </a:r>
            <a:r>
              <a:rPr lang="en-US" dirty="0">
                <a:latin typeface="Arial" pitchFamily="34" charset="0"/>
                <a:cs typeface="Arial" pitchFamily="34" charset="0"/>
              </a:rPr>
              <a:t>economy has to be organized based on the principles of justice, with the goal of achieving </a:t>
            </a:r>
            <a:r>
              <a:rPr lang="en-US" dirty="0">
                <a:solidFill>
                  <a:srgbClr val="FF0000"/>
                </a:solidFill>
                <a:latin typeface="Arial" pitchFamily="34" charset="0"/>
                <a:cs typeface="Arial" pitchFamily="34" charset="0"/>
              </a:rPr>
              <a:t>life in dignity for everyone</a:t>
            </a:r>
            <a:r>
              <a:rPr lang="en-US" dirty="0">
                <a:latin typeface="Arial" pitchFamily="34" charset="0"/>
                <a:cs typeface="Arial" pitchFamily="34" charset="0"/>
              </a:rPr>
              <a:t>. Within these limits the economic liberty of the individual is to be secured</a:t>
            </a:r>
            <a:r>
              <a:rPr lang="en-US" dirty="0" smtClean="0">
                <a:latin typeface="Arial" pitchFamily="34" charset="0"/>
                <a:cs typeface="Arial" pitchFamily="34" charset="0"/>
              </a:rPr>
              <a:t>.</a:t>
            </a:r>
          </a:p>
          <a:p>
            <a:r>
              <a:rPr lang="en-US" dirty="0" smtClean="0">
                <a:latin typeface="Arial" pitchFamily="34" charset="0"/>
                <a:cs typeface="Arial" pitchFamily="34" charset="0"/>
              </a:rPr>
              <a:t>153 - </a:t>
            </a:r>
            <a:r>
              <a:rPr lang="en-US" dirty="0">
                <a:solidFill>
                  <a:srgbClr val="FF0000"/>
                </a:solidFill>
                <a:latin typeface="Arial" pitchFamily="34" charset="0"/>
                <a:cs typeface="Arial" pitchFamily="34" charset="0"/>
              </a:rPr>
              <a:t>Property</a:t>
            </a:r>
            <a:r>
              <a:rPr lang="en-US" dirty="0">
                <a:latin typeface="Arial" pitchFamily="34" charset="0"/>
                <a:cs typeface="Arial" pitchFamily="34" charset="0"/>
              </a:rPr>
              <a:t> is guaranteed by the </a:t>
            </a:r>
            <a:r>
              <a:rPr lang="en-US" dirty="0" smtClean="0">
                <a:latin typeface="Arial" pitchFamily="34" charset="0"/>
                <a:cs typeface="Arial" pitchFamily="34" charset="0"/>
              </a:rPr>
              <a:t>constitution</a:t>
            </a:r>
          </a:p>
          <a:p>
            <a:r>
              <a:rPr lang="en-US" dirty="0" smtClean="0">
                <a:latin typeface="Arial" pitchFamily="34" charset="0"/>
                <a:cs typeface="Arial" pitchFamily="34" charset="0"/>
              </a:rPr>
              <a:t>157 - </a:t>
            </a:r>
            <a:r>
              <a:rPr lang="en-US" dirty="0" smtClean="0">
                <a:solidFill>
                  <a:srgbClr val="FF0000"/>
                </a:solidFill>
                <a:latin typeface="Arial" pitchFamily="34" charset="0"/>
                <a:cs typeface="Arial" pitchFamily="34" charset="0"/>
              </a:rPr>
              <a:t>Labor</a:t>
            </a:r>
            <a:r>
              <a:rPr lang="en-US" dirty="0" smtClean="0">
                <a:latin typeface="Arial" pitchFamily="34" charset="0"/>
                <a:cs typeface="Arial" pitchFamily="34" charset="0"/>
              </a:rPr>
              <a:t> </a:t>
            </a:r>
            <a:r>
              <a:rPr lang="en-US" dirty="0">
                <a:latin typeface="Arial" pitchFamily="34" charset="0"/>
                <a:cs typeface="Arial" pitchFamily="34" charset="0"/>
              </a:rPr>
              <a:t>enjoys the special protection of the </a:t>
            </a:r>
            <a:r>
              <a:rPr lang="en-US" dirty="0" smtClean="0">
                <a:latin typeface="Arial" pitchFamily="34" charset="0"/>
                <a:cs typeface="Arial" pitchFamily="34" charset="0"/>
              </a:rPr>
              <a:t>Reich</a:t>
            </a:r>
          </a:p>
          <a:p>
            <a:r>
              <a:rPr lang="en-US" dirty="0" smtClean="0">
                <a:latin typeface="Arial" pitchFamily="34" charset="0"/>
                <a:cs typeface="Arial" pitchFamily="34" charset="0"/>
              </a:rPr>
              <a:t>159 - </a:t>
            </a:r>
            <a:r>
              <a:rPr lang="en-US" dirty="0">
                <a:latin typeface="Arial" pitchFamily="34" charset="0"/>
                <a:cs typeface="Arial" pitchFamily="34" charset="0"/>
              </a:rPr>
              <a:t>The </a:t>
            </a:r>
            <a:r>
              <a:rPr lang="en-US" dirty="0">
                <a:solidFill>
                  <a:srgbClr val="FF0000"/>
                </a:solidFill>
                <a:latin typeface="Arial" pitchFamily="34" charset="0"/>
                <a:cs typeface="Arial" pitchFamily="34" charset="0"/>
              </a:rPr>
              <a:t>right to form unions </a:t>
            </a:r>
            <a:r>
              <a:rPr lang="en-US" dirty="0">
                <a:latin typeface="Arial" pitchFamily="34" charset="0"/>
                <a:cs typeface="Arial" pitchFamily="34" charset="0"/>
              </a:rPr>
              <a:t>and to improve conditions at work as well as in the economy is guaranteed to every individual and to all occupations. </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65639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p:txBody>
          <a:bodyPr/>
          <a:lstStyle/>
          <a:p>
            <a:pPr>
              <a:defRPr/>
            </a:pPr>
            <a:r>
              <a:rPr lang="en-US" dirty="0">
                <a:latin typeface="Arial" pitchFamily="34" charset="0"/>
                <a:cs typeface="Arial" pitchFamily="34" charset="0"/>
              </a:rPr>
              <a:t>Weimar: Born of Crisis</a:t>
            </a:r>
            <a:endParaRPr lang="en-GB" dirty="0" smtClean="0">
              <a:latin typeface="Arial" pitchFamily="34" charset="0"/>
              <a:cs typeface="Arial" pitchFamily="34" charset="0"/>
            </a:endParaRPr>
          </a:p>
        </p:txBody>
      </p:sp>
      <p:sp>
        <p:nvSpPr>
          <p:cNvPr id="16390" name="Rectangle 6"/>
          <p:cNvSpPr>
            <a:spLocks noGrp="1" noChangeArrowheads="1"/>
          </p:cNvSpPr>
          <p:nvPr>
            <p:ph type="body" sz="half" idx="2"/>
          </p:nvPr>
        </p:nvSpPr>
        <p:spPr>
          <a:xfrm>
            <a:off x="4419599" y="1600200"/>
            <a:ext cx="4585855" cy="4525963"/>
          </a:xfrm>
        </p:spPr>
        <p:txBody>
          <a:bodyPr>
            <a:normAutofit/>
          </a:bodyPr>
          <a:lstStyle/>
          <a:p>
            <a:pPr eaLnBrk="1" hangingPunct="1">
              <a:lnSpc>
                <a:spcPct val="90000"/>
              </a:lnSpc>
              <a:defRPr/>
            </a:pPr>
            <a:r>
              <a:rPr lang="en-GB" sz="2200" dirty="0" smtClean="0">
                <a:latin typeface="Arial" charset="0"/>
              </a:rPr>
              <a:t>From 1916 the German population became increasingly war-weary</a:t>
            </a:r>
          </a:p>
          <a:p>
            <a:pPr>
              <a:lnSpc>
                <a:spcPct val="90000"/>
              </a:lnSpc>
              <a:defRPr/>
            </a:pPr>
            <a:r>
              <a:rPr lang="en-GB" sz="2200" dirty="0">
                <a:latin typeface="Arial" charset="0"/>
              </a:rPr>
              <a:t>↑ casualties + </a:t>
            </a:r>
            <a:r>
              <a:rPr lang="en-GB" sz="2200" dirty="0" smtClean="0">
                <a:latin typeface="Arial" charset="0"/>
              </a:rPr>
              <a:t>↓ </a:t>
            </a:r>
            <a:r>
              <a:rPr lang="en-GB" sz="2200" dirty="0">
                <a:latin typeface="Arial" charset="0"/>
              </a:rPr>
              <a:t>living </a:t>
            </a:r>
            <a:r>
              <a:rPr lang="en-GB" sz="2200" dirty="0" smtClean="0">
                <a:latin typeface="Arial" charset="0"/>
              </a:rPr>
              <a:t>standards </a:t>
            </a:r>
            <a:r>
              <a:rPr lang="en-GB" sz="2200" dirty="0">
                <a:latin typeface="Arial" charset="0"/>
              </a:rPr>
              <a:t>+</a:t>
            </a:r>
            <a:r>
              <a:rPr lang="en-GB" sz="2200" dirty="0" smtClean="0">
                <a:latin typeface="Arial" charset="0"/>
              </a:rPr>
              <a:t> food &amp; fuel shortages = growing </a:t>
            </a:r>
            <a:r>
              <a:rPr lang="en-GB" sz="2200" dirty="0" err="1" smtClean="0">
                <a:latin typeface="Arial" charset="0"/>
              </a:rPr>
              <a:t>labor</a:t>
            </a:r>
            <a:r>
              <a:rPr lang="en-GB" sz="2200" dirty="0" smtClean="0">
                <a:latin typeface="Arial" charset="0"/>
              </a:rPr>
              <a:t> unrest.</a:t>
            </a:r>
          </a:p>
          <a:p>
            <a:pPr eaLnBrk="1" hangingPunct="1">
              <a:lnSpc>
                <a:spcPct val="90000"/>
              </a:lnSpc>
              <a:defRPr/>
            </a:pPr>
            <a:r>
              <a:rPr lang="en-GB" sz="2200" dirty="0" smtClean="0">
                <a:latin typeface="Arial" charset="0"/>
              </a:rPr>
              <a:t>Mass strikes in Jan. 1918 throughout Germany and Austria-Hungary</a:t>
            </a:r>
          </a:p>
          <a:p>
            <a:pPr>
              <a:lnSpc>
                <a:spcPct val="90000"/>
              </a:lnSpc>
              <a:defRPr/>
            </a:pPr>
            <a:r>
              <a:rPr lang="en-GB" sz="2200" dirty="0" smtClean="0">
                <a:latin typeface="Arial" charset="0"/>
              </a:rPr>
              <a:t>Defeat profoundly </a:t>
            </a:r>
            <a:r>
              <a:rPr lang="en-GB" sz="2200" dirty="0">
                <a:latin typeface="Arial" charset="0"/>
              </a:rPr>
              <a:t>shocked Germans–had all their suffering been </a:t>
            </a:r>
            <a:r>
              <a:rPr lang="en-GB" sz="2200" dirty="0" smtClean="0">
                <a:latin typeface="Arial" charset="0"/>
              </a:rPr>
              <a:t>for nothing?</a:t>
            </a:r>
          </a:p>
        </p:txBody>
      </p:sp>
      <p:pic>
        <p:nvPicPr>
          <p:cNvPr id="4100" name="Picture 7" descr="scan00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1189" y="1557338"/>
            <a:ext cx="3122612"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8"/>
          <p:cNvSpPr txBox="1">
            <a:spLocks noChangeArrowheads="1"/>
          </p:cNvSpPr>
          <p:nvPr/>
        </p:nvSpPr>
        <p:spPr bwMode="auto">
          <a:xfrm>
            <a:off x="-29931" y="6021388"/>
            <a:ext cx="4771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“The Times Are Hard but Victory Certain.”</a:t>
            </a:r>
          </a:p>
          <a:p>
            <a:pPr algn="ctr" eaLnBrk="1" hangingPunct="1"/>
            <a:r>
              <a:rPr lang="en-GB" b="1" dirty="0">
                <a:latin typeface="Arial" pitchFamily="34" charset="0"/>
                <a:cs typeface="Arial" pitchFamily="34" charset="0"/>
              </a:rPr>
              <a:t>Poster by Bruno Paul (1917)</a:t>
            </a:r>
          </a:p>
        </p:txBody>
      </p:sp>
    </p:spTree>
    <p:extLst>
      <p:ext uri="{BB962C8B-B14F-4D97-AF65-F5344CB8AC3E}">
        <p14:creationId xmlns:p14="http://schemas.microsoft.com/office/powerpoint/2010/main" val="3975537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Weimar Constitution: Economic Rights </a:t>
            </a:r>
            <a:endParaRPr lang="en-US" dirty="0"/>
          </a:p>
        </p:txBody>
      </p:sp>
      <p:sp>
        <p:nvSpPr>
          <p:cNvPr id="3" name="Content Placeholder 2"/>
          <p:cNvSpPr>
            <a:spLocks noGrp="1"/>
          </p:cNvSpPr>
          <p:nvPr>
            <p:ph idx="1"/>
          </p:nvPr>
        </p:nvSpPr>
        <p:spPr/>
        <p:txBody>
          <a:bodyPr>
            <a:noAutofit/>
          </a:bodyPr>
          <a:lstStyle/>
          <a:p>
            <a:r>
              <a:rPr lang="en-US" sz="2200" dirty="0">
                <a:latin typeface="Arial" pitchFamily="34" charset="0"/>
                <a:cs typeface="Arial" pitchFamily="34" charset="0"/>
              </a:rPr>
              <a:t>161 - In order to maintain health and the ability to work, in order to protect motherhood and to prevent economic consequences of </a:t>
            </a:r>
            <a:r>
              <a:rPr lang="en-US" sz="2200" dirty="0" smtClean="0">
                <a:latin typeface="Arial" pitchFamily="34" charset="0"/>
                <a:cs typeface="Arial" pitchFamily="34" charset="0"/>
              </a:rPr>
              <a:t>age and weakness, </a:t>
            </a:r>
            <a:r>
              <a:rPr lang="en-US" sz="2200" dirty="0">
                <a:latin typeface="Arial" pitchFamily="34" charset="0"/>
                <a:cs typeface="Arial" pitchFamily="34" charset="0"/>
              </a:rPr>
              <a:t>and to protect against the vicissitudes of </a:t>
            </a:r>
            <a:r>
              <a:rPr lang="en-US" sz="2200" dirty="0" smtClean="0">
                <a:latin typeface="Arial" pitchFamily="34" charset="0"/>
                <a:cs typeface="Arial" pitchFamily="34" charset="0"/>
              </a:rPr>
              <a:t>life, </a:t>
            </a:r>
            <a:r>
              <a:rPr lang="en-US" sz="2200" dirty="0">
                <a:latin typeface="Arial" pitchFamily="34" charset="0"/>
                <a:cs typeface="Arial" pitchFamily="34" charset="0"/>
              </a:rPr>
              <a:t>the Reich </a:t>
            </a:r>
            <a:r>
              <a:rPr lang="en-US" sz="2200" dirty="0" smtClean="0">
                <a:latin typeface="Arial" pitchFamily="34" charset="0"/>
                <a:cs typeface="Arial" pitchFamily="34" charset="0"/>
              </a:rPr>
              <a:t>establishes </a:t>
            </a:r>
            <a:r>
              <a:rPr lang="en-US" sz="2200" dirty="0">
                <a:solidFill>
                  <a:srgbClr val="FF0000"/>
                </a:solidFill>
                <a:latin typeface="Arial" pitchFamily="34" charset="0"/>
                <a:cs typeface="Arial" pitchFamily="34" charset="0"/>
              </a:rPr>
              <a:t>a comprehensive system of insurances</a:t>
            </a:r>
          </a:p>
          <a:p>
            <a:r>
              <a:rPr lang="en-US" sz="2200" dirty="0">
                <a:latin typeface="Arial" pitchFamily="34" charset="0"/>
                <a:cs typeface="Arial" pitchFamily="34" charset="0"/>
              </a:rPr>
              <a:t>162 - The Reich advocates an international regulation of the rights of the workers, which strives to safeguard </a:t>
            </a:r>
            <a:r>
              <a:rPr lang="en-US" sz="2200" dirty="0">
                <a:solidFill>
                  <a:srgbClr val="FF0000"/>
                </a:solidFill>
                <a:latin typeface="Arial" pitchFamily="34" charset="0"/>
                <a:cs typeface="Arial" pitchFamily="34" charset="0"/>
              </a:rPr>
              <a:t>a minimum of social rights for humanity's working class</a:t>
            </a:r>
            <a:r>
              <a:rPr lang="en-US" sz="2200" dirty="0">
                <a:latin typeface="Arial" pitchFamily="34" charset="0"/>
                <a:cs typeface="Arial" pitchFamily="34" charset="0"/>
              </a:rPr>
              <a:t>. </a:t>
            </a:r>
          </a:p>
          <a:p>
            <a:r>
              <a:rPr lang="en-US" sz="2200" dirty="0">
                <a:latin typeface="Arial" pitchFamily="34" charset="0"/>
                <a:cs typeface="Arial" pitchFamily="34" charset="0"/>
              </a:rPr>
              <a:t>163 - In case appropriate job openings cannot be provided, he will receive </a:t>
            </a:r>
            <a:r>
              <a:rPr lang="en-US" sz="2200" dirty="0">
                <a:solidFill>
                  <a:srgbClr val="FF0000"/>
                </a:solidFill>
                <a:latin typeface="Arial" pitchFamily="34" charset="0"/>
                <a:cs typeface="Arial" pitchFamily="34" charset="0"/>
              </a:rPr>
              <a:t>financial support</a:t>
            </a:r>
            <a:r>
              <a:rPr lang="en-US" sz="2200" dirty="0">
                <a:latin typeface="Arial" pitchFamily="34" charset="0"/>
                <a:cs typeface="Arial" pitchFamily="34" charset="0"/>
              </a:rPr>
              <a:t>. </a:t>
            </a:r>
          </a:p>
          <a:p>
            <a:r>
              <a:rPr lang="en-US" sz="2200" dirty="0">
                <a:latin typeface="Arial" pitchFamily="34" charset="0"/>
                <a:cs typeface="Arial" pitchFamily="34" charset="0"/>
              </a:rPr>
              <a:t>165 - Workers and employees are called upon to participate, on an </a:t>
            </a:r>
            <a:r>
              <a:rPr lang="en-US" sz="2200" dirty="0">
                <a:solidFill>
                  <a:srgbClr val="FF0000"/>
                </a:solidFill>
                <a:latin typeface="Arial" pitchFamily="34" charset="0"/>
                <a:cs typeface="Arial" pitchFamily="34" charset="0"/>
              </a:rPr>
              <a:t>equal footing </a:t>
            </a:r>
            <a:r>
              <a:rPr lang="en-US" sz="2200" dirty="0">
                <a:latin typeface="Arial" pitchFamily="34" charset="0"/>
                <a:cs typeface="Arial" pitchFamily="34" charset="0"/>
              </a:rPr>
              <a:t>and in cooperation with the employers, in the regulation of wages and working conditions </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52731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93"/>
          <a:stretch/>
        </p:blipFill>
        <p:spPr bwMode="auto">
          <a:xfrm>
            <a:off x="832513" y="136478"/>
            <a:ext cx="7397087" cy="656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639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11188" y="5373688"/>
            <a:ext cx="7848600" cy="879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dirty="0"/>
              <a:t>The German people</a:t>
            </a:r>
          </a:p>
          <a:p>
            <a:pPr algn="ctr">
              <a:spcBef>
                <a:spcPct val="50000"/>
              </a:spcBef>
            </a:pPr>
            <a:r>
              <a:rPr lang="en-GB" dirty="0"/>
              <a:t>All adults can vote; all have equal rights</a:t>
            </a:r>
            <a:endParaRPr lang="en-US" dirty="0"/>
          </a:p>
        </p:txBody>
      </p:sp>
      <p:sp>
        <p:nvSpPr>
          <p:cNvPr id="3077" name="Text Box 5"/>
          <p:cNvSpPr txBox="1">
            <a:spLocks noChangeArrowheads="1"/>
          </p:cNvSpPr>
          <p:nvPr/>
        </p:nvSpPr>
        <p:spPr bwMode="auto">
          <a:xfrm>
            <a:off x="755650" y="3716338"/>
            <a:ext cx="5761038" cy="8771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dirty="0"/>
              <a:t>The Reichstag</a:t>
            </a:r>
          </a:p>
          <a:p>
            <a:pPr algn="ctr">
              <a:spcBef>
                <a:spcPct val="50000"/>
              </a:spcBef>
            </a:pPr>
            <a:r>
              <a:rPr lang="en-GB" dirty="0"/>
              <a:t>Proportional </a:t>
            </a:r>
            <a:r>
              <a:rPr lang="en-GB" dirty="0" smtClean="0"/>
              <a:t>representation</a:t>
            </a:r>
            <a:endParaRPr lang="en-US" dirty="0"/>
          </a:p>
        </p:txBody>
      </p:sp>
      <p:sp>
        <p:nvSpPr>
          <p:cNvPr id="3078" name="Text Box 6"/>
          <p:cNvSpPr txBox="1">
            <a:spLocks noChangeArrowheads="1"/>
          </p:cNvSpPr>
          <p:nvPr/>
        </p:nvSpPr>
        <p:spPr bwMode="auto">
          <a:xfrm>
            <a:off x="900113" y="1989138"/>
            <a:ext cx="4968875" cy="14287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a:t>The Chancellor</a:t>
            </a:r>
          </a:p>
          <a:p>
            <a:pPr algn="ctr">
              <a:spcBef>
                <a:spcPct val="50000"/>
              </a:spcBef>
            </a:pPr>
            <a:r>
              <a:rPr lang="en-GB"/>
              <a:t>Appointed from the Reichstag by the President.  Had to be supported by a majority of the Reichstag</a:t>
            </a:r>
            <a:endParaRPr lang="en-US"/>
          </a:p>
        </p:txBody>
      </p:sp>
      <p:sp>
        <p:nvSpPr>
          <p:cNvPr id="3079" name="Text Box 7"/>
          <p:cNvSpPr txBox="1">
            <a:spLocks noChangeArrowheads="1"/>
          </p:cNvSpPr>
          <p:nvPr/>
        </p:nvSpPr>
        <p:spPr bwMode="auto">
          <a:xfrm>
            <a:off x="2987675" y="836613"/>
            <a:ext cx="4392613" cy="879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dirty="0"/>
              <a:t>The President</a:t>
            </a:r>
          </a:p>
          <a:p>
            <a:pPr algn="ctr">
              <a:spcBef>
                <a:spcPct val="50000"/>
              </a:spcBef>
            </a:pPr>
            <a:r>
              <a:rPr lang="en-GB" dirty="0"/>
              <a:t>Elected every seven </a:t>
            </a:r>
            <a:r>
              <a:rPr lang="en-GB" dirty="0" smtClean="0"/>
              <a:t>(!) years</a:t>
            </a:r>
            <a:endParaRPr lang="en-US" dirty="0"/>
          </a:p>
        </p:txBody>
      </p:sp>
      <p:sp>
        <p:nvSpPr>
          <p:cNvPr id="3080" name="Text Box 8"/>
          <p:cNvSpPr txBox="1">
            <a:spLocks noChangeArrowheads="1"/>
          </p:cNvSpPr>
          <p:nvPr/>
        </p:nvSpPr>
        <p:spPr bwMode="auto">
          <a:xfrm>
            <a:off x="7308850" y="2205038"/>
            <a:ext cx="165576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u="sng" dirty="0">
                <a:solidFill>
                  <a:srgbClr val="FF0000"/>
                </a:solidFill>
                <a:latin typeface="Times New Roman" pitchFamily="18" charset="0"/>
                <a:cs typeface="Times New Roman" pitchFamily="18" charset="0"/>
              </a:rPr>
              <a:t>Article 48</a:t>
            </a:r>
          </a:p>
          <a:p>
            <a:pPr>
              <a:spcBef>
                <a:spcPct val="50000"/>
              </a:spcBef>
            </a:pPr>
            <a:r>
              <a:rPr lang="en-GB" sz="2000" dirty="0">
                <a:solidFill>
                  <a:srgbClr val="FF0000"/>
                </a:solidFill>
                <a:latin typeface="Times New Roman" pitchFamily="18" charset="0"/>
                <a:cs typeface="Times New Roman" pitchFamily="18" charset="0"/>
              </a:rPr>
              <a:t>I</a:t>
            </a:r>
            <a:r>
              <a:rPr lang="en-GB" sz="2000" dirty="0" smtClean="0">
                <a:solidFill>
                  <a:srgbClr val="FF0000"/>
                </a:solidFill>
                <a:latin typeface="Times New Roman" pitchFamily="18" charset="0"/>
                <a:cs typeface="Times New Roman" pitchFamily="18" charset="0"/>
              </a:rPr>
              <a:t>n emergency Pres. can </a:t>
            </a:r>
            <a:r>
              <a:rPr lang="en-GB" sz="2000" dirty="0">
                <a:solidFill>
                  <a:srgbClr val="FF0000"/>
                </a:solidFill>
                <a:latin typeface="Times New Roman" pitchFamily="18" charset="0"/>
                <a:cs typeface="Times New Roman" pitchFamily="18" charset="0"/>
              </a:rPr>
              <a:t>make laws without going first to the Reichstag</a:t>
            </a:r>
            <a:endParaRPr lang="en-US" sz="2000" dirty="0">
              <a:solidFill>
                <a:srgbClr val="FF0000"/>
              </a:solidFill>
              <a:latin typeface="Times New Roman" pitchFamily="18" charset="0"/>
              <a:cs typeface="Times New Roman" pitchFamily="18" charset="0"/>
            </a:endParaRPr>
          </a:p>
        </p:txBody>
      </p:sp>
      <p:sp>
        <p:nvSpPr>
          <p:cNvPr id="3082" name="Line 10"/>
          <p:cNvSpPr>
            <a:spLocks noChangeShapeType="1"/>
          </p:cNvSpPr>
          <p:nvPr/>
        </p:nvSpPr>
        <p:spPr bwMode="auto">
          <a:xfrm flipH="1">
            <a:off x="1979613" y="1341438"/>
            <a:ext cx="100806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1"/>
          <p:cNvSpPr>
            <a:spLocks noChangeShapeType="1"/>
          </p:cNvSpPr>
          <p:nvPr/>
        </p:nvSpPr>
        <p:spPr bwMode="auto">
          <a:xfrm>
            <a:off x="1979613" y="1341438"/>
            <a:ext cx="0" cy="6477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12"/>
          <p:cNvSpPr>
            <a:spLocks noChangeShapeType="1"/>
          </p:cNvSpPr>
          <p:nvPr/>
        </p:nvSpPr>
        <p:spPr bwMode="auto">
          <a:xfrm>
            <a:off x="1908175" y="3429000"/>
            <a:ext cx="0" cy="287338"/>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3"/>
          <p:cNvSpPr>
            <a:spLocks noChangeShapeType="1"/>
          </p:cNvSpPr>
          <p:nvPr/>
        </p:nvSpPr>
        <p:spPr bwMode="auto">
          <a:xfrm>
            <a:off x="1908175" y="4868863"/>
            <a:ext cx="0" cy="504825"/>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auto">
          <a:xfrm flipV="1">
            <a:off x="3635375" y="4797425"/>
            <a:ext cx="0" cy="576263"/>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5"/>
          <p:cNvSpPr>
            <a:spLocks noChangeShapeType="1"/>
          </p:cNvSpPr>
          <p:nvPr/>
        </p:nvSpPr>
        <p:spPr bwMode="auto">
          <a:xfrm flipV="1">
            <a:off x="6877050" y="1700213"/>
            <a:ext cx="0" cy="3673475"/>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16"/>
          <p:cNvSpPr>
            <a:spLocks noChangeShapeType="1"/>
          </p:cNvSpPr>
          <p:nvPr/>
        </p:nvSpPr>
        <p:spPr bwMode="auto">
          <a:xfrm>
            <a:off x="7235825" y="1700213"/>
            <a:ext cx="0" cy="3673475"/>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Text Box 17"/>
          <p:cNvSpPr txBox="1">
            <a:spLocks noChangeArrowheads="1"/>
          </p:cNvSpPr>
          <p:nvPr/>
        </p:nvSpPr>
        <p:spPr bwMode="auto">
          <a:xfrm>
            <a:off x="900113" y="141287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appoints</a:t>
            </a:r>
            <a:endParaRPr lang="en-US" sz="2000">
              <a:solidFill>
                <a:srgbClr val="0000FF"/>
              </a:solidFill>
              <a:latin typeface="Times New Roman" pitchFamily="18" charset="0"/>
              <a:cs typeface="Times New Roman" pitchFamily="18" charset="0"/>
            </a:endParaRPr>
          </a:p>
        </p:txBody>
      </p:sp>
      <p:sp>
        <p:nvSpPr>
          <p:cNvPr id="3090" name="Text Box 18"/>
          <p:cNvSpPr txBox="1">
            <a:spLocks noChangeArrowheads="1"/>
          </p:cNvSpPr>
          <p:nvPr/>
        </p:nvSpPr>
        <p:spPr bwMode="auto">
          <a:xfrm>
            <a:off x="539750" y="47974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makes laws</a:t>
            </a:r>
            <a:endParaRPr lang="en-US" sz="2000">
              <a:solidFill>
                <a:srgbClr val="0000FF"/>
              </a:solidFill>
              <a:latin typeface="Times New Roman" pitchFamily="18" charset="0"/>
              <a:cs typeface="Times New Roman" pitchFamily="18" charset="0"/>
            </a:endParaRPr>
          </a:p>
        </p:txBody>
      </p:sp>
      <p:sp>
        <p:nvSpPr>
          <p:cNvPr id="3091" name="Text Box 19"/>
          <p:cNvSpPr txBox="1">
            <a:spLocks noChangeArrowheads="1"/>
          </p:cNvSpPr>
          <p:nvPr/>
        </p:nvSpPr>
        <p:spPr bwMode="auto">
          <a:xfrm>
            <a:off x="3635375" y="5013325"/>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elect</a:t>
            </a:r>
            <a:endParaRPr lang="en-US" sz="2000">
              <a:solidFill>
                <a:srgbClr val="0000FF"/>
              </a:solidFill>
              <a:latin typeface="Times New Roman" pitchFamily="18" charset="0"/>
              <a:cs typeface="Times New Roman" pitchFamily="18" charset="0"/>
            </a:endParaRPr>
          </a:p>
        </p:txBody>
      </p:sp>
      <p:sp>
        <p:nvSpPr>
          <p:cNvPr id="3092" name="Text Box 20"/>
          <p:cNvSpPr txBox="1">
            <a:spLocks noChangeArrowheads="1"/>
          </p:cNvSpPr>
          <p:nvPr/>
        </p:nvSpPr>
        <p:spPr bwMode="auto">
          <a:xfrm>
            <a:off x="6156325" y="5013325"/>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elect</a:t>
            </a:r>
            <a:endParaRPr lang="en-US" sz="2000">
              <a:solidFill>
                <a:srgbClr val="0000FF"/>
              </a:solidFill>
              <a:latin typeface="Times New Roman" pitchFamily="18" charset="0"/>
              <a:cs typeface="Times New Roman" pitchFamily="18" charset="0"/>
            </a:endParaRPr>
          </a:p>
        </p:txBody>
      </p:sp>
      <p:sp>
        <p:nvSpPr>
          <p:cNvPr id="3094" name="Text Box 22"/>
          <p:cNvSpPr txBox="1">
            <a:spLocks noChangeArrowheads="1"/>
          </p:cNvSpPr>
          <p:nvPr/>
        </p:nvSpPr>
        <p:spPr bwMode="auto">
          <a:xfrm>
            <a:off x="539750" y="6216650"/>
            <a:ext cx="860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dirty="0"/>
              <a:t>The states kept their own governments, but with reduced powers.  National laws could overrule state laws.</a:t>
            </a:r>
            <a:endParaRPr lang="en-US" b="1" dirty="0"/>
          </a:p>
        </p:txBody>
      </p:sp>
    </p:spTree>
    <p:extLst>
      <p:ext uri="{BB962C8B-B14F-4D97-AF65-F5344CB8AC3E}">
        <p14:creationId xmlns:p14="http://schemas.microsoft.com/office/powerpoint/2010/main" val="3679205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39750" y="476250"/>
            <a:ext cx="792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157" name="Group 61"/>
          <p:cNvGraphicFramePr>
            <a:graphicFrameLocks noGrp="1"/>
          </p:cNvGraphicFramePr>
          <p:nvPr>
            <p:ph/>
            <p:extLst>
              <p:ext uri="{D42A27DB-BD31-4B8C-83A1-F6EECF244321}">
                <p14:modId xmlns:p14="http://schemas.microsoft.com/office/powerpoint/2010/main" val="3280952794"/>
              </p:ext>
            </p:extLst>
          </p:nvPr>
        </p:nvGraphicFramePr>
        <p:xfrm>
          <a:off x="118269" y="228601"/>
          <a:ext cx="8762999" cy="6582601"/>
        </p:xfrm>
        <a:graphic>
          <a:graphicData uri="http://schemas.openxmlformats.org/drawingml/2006/table">
            <a:tbl>
              <a:tblPr/>
              <a:tblGrid>
                <a:gridCol w="4150311"/>
                <a:gridCol w="4612688"/>
              </a:tblGrid>
              <a:tr h="682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00B050"/>
                          </a:solidFill>
                          <a:effectLst/>
                          <a:latin typeface="Arial" pitchFamily="34" charset="0"/>
                          <a:cs typeface="Arial" pitchFamily="34" charset="0"/>
                        </a:rPr>
                        <a:t>Strengths</a:t>
                      </a:r>
                      <a:endParaRPr kumimoji="0" lang="en-US" sz="36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Weaknesses</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5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Arial" pitchFamily="34" charset="0"/>
                        </a:rPr>
                        <a:t>All Germans had </a:t>
                      </a:r>
                      <a:r>
                        <a:rPr kumimoji="0" lang="en-GB" sz="1800" b="1" i="0" u="sng" strike="noStrike" cap="none" normalizeH="0" baseline="0" dirty="0" smtClean="0">
                          <a:ln>
                            <a:noFill/>
                          </a:ln>
                          <a:solidFill>
                            <a:srgbClr val="00B050"/>
                          </a:solidFill>
                          <a:effectLst/>
                          <a:latin typeface="Arial" pitchFamily="34" charset="0"/>
                          <a:cs typeface="Arial" pitchFamily="34" charset="0"/>
                        </a:rPr>
                        <a:t>equal rights</a:t>
                      </a:r>
                      <a:r>
                        <a:rPr kumimoji="0" lang="en-GB" sz="1800" b="1" i="0" u="none" strike="noStrike" cap="none" normalizeH="0" baseline="0" dirty="0" smtClean="0">
                          <a:ln>
                            <a:noFill/>
                          </a:ln>
                          <a:solidFill>
                            <a:srgbClr val="00B050"/>
                          </a:solidFill>
                          <a:effectLst/>
                          <a:latin typeface="Arial" pitchFamily="34" charset="0"/>
                          <a:cs typeface="Arial" pitchFamily="34" charset="0"/>
                        </a:rPr>
                        <a:t>, including the right to vote</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Arial" pitchFamily="34" charset="0"/>
                          <a:cs typeface="Arial" pitchFamily="34" charset="0"/>
                        </a:rPr>
                        <a:t>The Republic had </a:t>
                      </a:r>
                      <a:r>
                        <a:rPr kumimoji="0" lang="en-GB" sz="1800" b="1" i="0" u="sng" strike="noStrike" cap="none" normalizeH="0" baseline="0" dirty="0" smtClean="0">
                          <a:ln>
                            <a:noFill/>
                          </a:ln>
                          <a:solidFill>
                            <a:srgbClr val="FF0000"/>
                          </a:solidFill>
                          <a:effectLst/>
                          <a:latin typeface="Arial" pitchFamily="34" charset="0"/>
                          <a:cs typeface="Arial" pitchFamily="34" charset="0"/>
                        </a:rPr>
                        <a:t>many enemies</a:t>
                      </a:r>
                      <a:r>
                        <a:rPr kumimoji="0" lang="en-GB" sz="1800" b="1" i="0" u="none" strike="noStrike" cap="none" normalizeH="0" baseline="0" dirty="0" smtClean="0">
                          <a:ln>
                            <a:noFill/>
                          </a:ln>
                          <a:solidFill>
                            <a:srgbClr val="FF0000"/>
                          </a:solidFill>
                          <a:effectLst/>
                          <a:latin typeface="Arial" pitchFamily="34" charset="0"/>
                          <a:cs typeface="Arial" pitchFamily="34" charset="0"/>
                        </a:rPr>
                        <a:t>.  Was it sensible to give equal rights to those who wished to destroy it?</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sng" strike="noStrike" cap="none" normalizeH="0" baseline="0" dirty="0" smtClean="0">
                          <a:ln>
                            <a:noFill/>
                          </a:ln>
                          <a:solidFill>
                            <a:srgbClr val="00B050"/>
                          </a:solidFill>
                          <a:effectLst/>
                          <a:latin typeface="Arial" pitchFamily="34" charset="0"/>
                          <a:cs typeface="Arial" pitchFamily="34" charset="0"/>
                        </a:rPr>
                        <a:t>PR </a:t>
                      </a:r>
                      <a:r>
                        <a:rPr kumimoji="0" lang="en-GB" sz="1800" b="1" i="0" u="none" strike="noStrike" cap="none" normalizeH="0" baseline="0" dirty="0" smtClean="0">
                          <a:ln>
                            <a:noFill/>
                          </a:ln>
                          <a:solidFill>
                            <a:srgbClr val="00B050"/>
                          </a:solidFill>
                          <a:effectLst/>
                          <a:latin typeface="Arial" pitchFamily="34" charset="0"/>
                          <a:cs typeface="Arial" pitchFamily="34" charset="0"/>
                        </a:rPr>
                        <a:t>made sure that political parties were allocated seats in Parliament in proportion to the number of votes they got. </a:t>
                      </a:r>
                      <a:r>
                        <a:rPr kumimoji="0" lang="en-GB" sz="1800" b="1" i="0" u="sng" strike="noStrike" cap="none" normalizeH="0" baseline="0" dirty="0" smtClean="0">
                          <a:ln>
                            <a:noFill/>
                          </a:ln>
                          <a:solidFill>
                            <a:srgbClr val="00B050"/>
                          </a:solidFill>
                          <a:effectLst/>
                          <a:latin typeface="Arial" pitchFamily="34" charset="0"/>
                          <a:cs typeface="Arial" pitchFamily="34" charset="0"/>
                        </a:rPr>
                        <a:t>This was fair</a:t>
                      </a:r>
                      <a:r>
                        <a:rPr kumimoji="0" lang="en-GB" sz="1800" b="1" i="0" u="none" strike="noStrike" cap="none" normalizeH="0" baseline="0" dirty="0" smtClean="0">
                          <a:ln>
                            <a:noFill/>
                          </a:ln>
                          <a:solidFill>
                            <a:srgbClr val="00B050"/>
                          </a:solidFill>
                          <a:effectLst/>
                          <a:latin typeface="Arial" pitchFamily="34" charset="0"/>
                          <a:cs typeface="Arial" pitchFamily="34" charset="0"/>
                        </a:rPr>
                        <a:t>.</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Arial" pitchFamily="34" charset="0"/>
                          <a:cs typeface="Arial" pitchFamily="34" charset="0"/>
                        </a:rPr>
                        <a:t>PR encouraged lots of </a:t>
                      </a:r>
                      <a:r>
                        <a:rPr kumimoji="0" lang="en-GB" sz="1800" b="1" i="0" u="sng" strike="noStrike" cap="none" normalizeH="0" baseline="0" dirty="0" smtClean="0">
                          <a:ln>
                            <a:noFill/>
                          </a:ln>
                          <a:solidFill>
                            <a:srgbClr val="FF0000"/>
                          </a:solidFill>
                          <a:effectLst/>
                          <a:latin typeface="Arial" pitchFamily="34" charset="0"/>
                          <a:cs typeface="Arial" pitchFamily="34" charset="0"/>
                        </a:rPr>
                        <a:t>small parties </a:t>
                      </a:r>
                      <a:r>
                        <a:rPr kumimoji="0" lang="en-GB" sz="1800" b="1" i="0" u="none" strike="noStrike" cap="none" normalizeH="0" baseline="0" dirty="0" smtClean="0">
                          <a:ln>
                            <a:noFill/>
                          </a:ln>
                          <a:solidFill>
                            <a:srgbClr val="FF0000"/>
                          </a:solidFill>
                          <a:effectLst/>
                          <a:latin typeface="Arial" pitchFamily="34" charset="0"/>
                          <a:cs typeface="Arial" pitchFamily="34" charset="0"/>
                        </a:rPr>
                        <a:t>(up to 40!) .  Required coalitions which can be tricky and can undermine a government’s legitimacy. </a:t>
                      </a:r>
                      <a:r>
                        <a:rPr kumimoji="0" lang="en-GB" sz="1800" b="1" i="0" u="sng" strike="noStrike" cap="none" normalizeH="0" baseline="0" dirty="0" smtClean="0">
                          <a:ln>
                            <a:noFill/>
                          </a:ln>
                          <a:solidFill>
                            <a:srgbClr val="FF0000"/>
                          </a:solidFill>
                          <a:effectLst/>
                          <a:latin typeface="Arial" pitchFamily="34" charset="0"/>
                          <a:cs typeface="Arial" pitchFamily="34" charset="0"/>
                        </a:rPr>
                        <a:t>No 5% rule</a:t>
                      </a:r>
                      <a:endParaRPr kumimoji="0" lang="en-US" sz="1800" b="1" i="0" u="sng"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9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sng" strike="noStrike" cap="none" normalizeH="0" baseline="0" dirty="0" smtClean="0">
                          <a:ln>
                            <a:noFill/>
                          </a:ln>
                          <a:solidFill>
                            <a:srgbClr val="00B050"/>
                          </a:solidFill>
                          <a:effectLst/>
                          <a:latin typeface="Arial" pitchFamily="34" charset="0"/>
                          <a:cs typeface="Arial" pitchFamily="34" charset="0"/>
                        </a:rPr>
                        <a:t>Strong president </a:t>
                      </a:r>
                      <a:r>
                        <a:rPr kumimoji="0" lang="en-GB" sz="1800" b="1" i="0" u="none" strike="noStrike" cap="none" normalizeH="0" baseline="0" dirty="0" smtClean="0">
                          <a:ln>
                            <a:noFill/>
                          </a:ln>
                          <a:solidFill>
                            <a:srgbClr val="00B050"/>
                          </a:solidFill>
                          <a:effectLst/>
                          <a:latin typeface="Arial" pitchFamily="34" charset="0"/>
                          <a:cs typeface="Arial" pitchFamily="34" charset="0"/>
                        </a:rPr>
                        <a:t>was necessary to control government an to protect the country in a crisis.</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rgbClr val="FF0000"/>
                          </a:solidFill>
                          <a:effectLst/>
                          <a:latin typeface="Arial" pitchFamily="34" charset="0"/>
                          <a:cs typeface="Arial" pitchFamily="34" charset="0"/>
                        </a:rPr>
                        <a:t>President had too much power. </a:t>
                      </a:r>
                      <a:r>
                        <a:rPr lang="en-GB" sz="1800" b="1" u="sng" dirty="0" smtClean="0">
                          <a:solidFill>
                            <a:srgbClr val="FF0000"/>
                          </a:solidFill>
                          <a:latin typeface="Arial" pitchFamily="34" charset="0"/>
                          <a:cs typeface="Arial" pitchFamily="34" charset="0"/>
                        </a:rPr>
                        <a:t>Article 48</a:t>
                      </a:r>
                      <a:r>
                        <a:rPr lang="en-GB" sz="1800" b="1" dirty="0" smtClean="0">
                          <a:solidFill>
                            <a:srgbClr val="FF0000"/>
                          </a:solidFill>
                          <a:latin typeface="Arial" pitchFamily="34" charset="0"/>
                          <a:cs typeface="Arial" pitchFamily="34" charset="0"/>
                        </a:rPr>
                        <a:t> gave the President powers to rule on his own in an ‘emergency’.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9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800" b="1" dirty="0" smtClean="0">
                          <a:solidFill>
                            <a:srgbClr val="FF0000"/>
                          </a:solidFill>
                          <a:latin typeface="Arial" pitchFamily="34" charset="0"/>
                          <a:cs typeface="Arial" pitchFamily="34" charset="0"/>
                        </a:rPr>
                        <a:t>President can dismiss Chancellor even when the Chancellor retained the confidence of the Reichstag and similarly the appointment of a non-supported one</a:t>
                      </a:r>
                      <a:endParaRPr lang="en-GB" sz="18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800" b="1" dirty="0" smtClean="0">
                        <a:solidFill>
                          <a:srgbClr val="FF0000"/>
                        </a:solidFill>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745844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39750" y="476250"/>
            <a:ext cx="792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157" name="Group 61"/>
          <p:cNvGraphicFramePr>
            <a:graphicFrameLocks noGrp="1"/>
          </p:cNvGraphicFramePr>
          <p:nvPr>
            <p:ph/>
            <p:extLst>
              <p:ext uri="{D42A27DB-BD31-4B8C-83A1-F6EECF244321}">
                <p14:modId xmlns:p14="http://schemas.microsoft.com/office/powerpoint/2010/main" val="4197104010"/>
              </p:ext>
            </p:extLst>
          </p:nvPr>
        </p:nvGraphicFramePr>
        <p:xfrm>
          <a:off x="152400" y="-31884"/>
          <a:ext cx="8789590" cy="6686072"/>
        </p:xfrm>
        <a:graphic>
          <a:graphicData uri="http://schemas.openxmlformats.org/drawingml/2006/table">
            <a:tbl>
              <a:tblPr/>
              <a:tblGrid>
                <a:gridCol w="4162906"/>
                <a:gridCol w="4626684"/>
              </a:tblGrid>
              <a:tr h="4999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rgbClr val="00B050"/>
                          </a:solidFill>
                          <a:effectLst/>
                          <a:latin typeface="Arial" pitchFamily="34" charset="0"/>
                          <a:cs typeface="Arial" pitchFamily="34" charset="0"/>
                        </a:rPr>
                        <a:t>Strengths</a:t>
                      </a:r>
                      <a:endParaRPr kumimoji="0" lang="en-US" sz="2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rgbClr val="FF0000"/>
                          </a:solidFill>
                          <a:effectLst/>
                          <a:latin typeface="Arial" pitchFamily="34" charset="0"/>
                          <a:cs typeface="Arial" pitchFamily="34" charset="0"/>
                        </a:rPr>
                        <a:t>Weaknesses</a:t>
                      </a: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7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dirty="0" smtClean="0">
                          <a:solidFill>
                            <a:srgbClr val="00B050"/>
                          </a:solidFill>
                          <a:effectLst/>
                          <a:latin typeface="Arial" pitchFamily="34" charset="0"/>
                          <a:ea typeface="+mn-ea"/>
                          <a:cs typeface="Arial" pitchFamily="34" charset="0"/>
                        </a:rPr>
                        <a:t>Referendum clause: </a:t>
                      </a:r>
                      <a:r>
                        <a:rPr lang="en-US" sz="2000" b="1" u="sng" kern="1200" dirty="0" smtClean="0">
                          <a:solidFill>
                            <a:srgbClr val="00B050"/>
                          </a:solidFill>
                          <a:effectLst/>
                          <a:latin typeface="Arial" pitchFamily="34" charset="0"/>
                          <a:ea typeface="+mn-ea"/>
                          <a:cs typeface="Arial" pitchFamily="34" charset="0"/>
                        </a:rPr>
                        <a:t>Democratic</a:t>
                      </a:r>
                      <a:r>
                        <a:rPr lang="en-US" sz="2000" b="1" kern="1200" baseline="0" dirty="0" smtClean="0">
                          <a:solidFill>
                            <a:srgbClr val="00B050"/>
                          </a:solidFill>
                          <a:effectLst/>
                          <a:latin typeface="Arial" pitchFamily="34" charset="0"/>
                          <a:ea typeface="+mn-ea"/>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baseline="0" dirty="0" smtClean="0">
                          <a:solidFill>
                            <a:srgbClr val="00B050"/>
                          </a:solidFill>
                          <a:effectLst/>
                          <a:latin typeface="Arial" pitchFamily="34" charset="0"/>
                          <a:ea typeface="+mn-ea"/>
                          <a:cs typeface="Arial" pitchFamily="34" charset="0"/>
                        </a:rPr>
                        <a:t>P</a:t>
                      </a:r>
                      <a:r>
                        <a:rPr lang="en-US" sz="2000" b="1" kern="1200" dirty="0" smtClean="0">
                          <a:solidFill>
                            <a:srgbClr val="00B050"/>
                          </a:solidFill>
                          <a:effectLst/>
                          <a:latin typeface="Arial" pitchFamily="34" charset="0"/>
                          <a:ea typeface="+mn-ea"/>
                          <a:cs typeface="Arial" pitchFamily="34" charset="0"/>
                        </a:rPr>
                        <a:t>revent  possibility that  Reichstag’s legislative monopoly could contradict will of the people</a:t>
                      </a: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dirty="0" smtClean="0">
                          <a:solidFill>
                            <a:srgbClr val="FF0000"/>
                          </a:solidFill>
                          <a:effectLst/>
                          <a:latin typeface="Arial" pitchFamily="34" charset="0"/>
                          <a:ea typeface="+mn-ea"/>
                          <a:cs typeface="Arial" pitchFamily="34" charset="0"/>
                        </a:rPr>
                        <a:t>-German people divided. </a:t>
                      </a:r>
                      <a:r>
                        <a:rPr lang="en-US" sz="2000" b="1" u="sng" kern="1200" dirty="0" smtClean="0">
                          <a:solidFill>
                            <a:srgbClr val="FF0000"/>
                          </a:solidFill>
                          <a:effectLst/>
                          <a:latin typeface="Arial" pitchFamily="34" charset="0"/>
                          <a:ea typeface="+mn-ea"/>
                          <a:cs typeface="Arial" pitchFamily="34" charset="0"/>
                        </a:rPr>
                        <a:t>Referenda can exploit this</a:t>
                      </a:r>
                    </a:p>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dirty="0" smtClean="0">
                          <a:solidFill>
                            <a:srgbClr val="FF0000"/>
                          </a:solidFill>
                          <a:effectLst/>
                          <a:latin typeface="Arial" pitchFamily="34" charset="0"/>
                          <a:ea typeface="+mn-ea"/>
                          <a:cs typeface="Arial" pitchFamily="34" charset="0"/>
                        </a:rPr>
                        <a:t>-National referenda were only used by anti-Republican forces (including the Nazis)</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9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a:t>
                      </a:r>
                      <a:r>
                        <a:rPr kumimoji="0" lang="en-US" sz="2000" b="1" i="0" u="sng" strike="noStrike" cap="none" normalizeH="0" baseline="0" dirty="0" err="1" smtClean="0">
                          <a:ln>
                            <a:noFill/>
                          </a:ln>
                          <a:solidFill>
                            <a:srgbClr val="00B050"/>
                          </a:solidFill>
                          <a:effectLst/>
                          <a:latin typeface="Arial" pitchFamily="34" charset="0"/>
                          <a:cs typeface="Arial" pitchFamily="34" charset="0"/>
                        </a:rPr>
                        <a:t>Reichsrat</a:t>
                      </a:r>
                      <a:r>
                        <a:rPr kumimoji="0" lang="en-US" sz="2000" b="1" i="0" u="sng" strike="noStrike" cap="none" normalizeH="0" baseline="0" dirty="0" smtClean="0">
                          <a:ln>
                            <a:noFill/>
                          </a:ln>
                          <a:solidFill>
                            <a:srgbClr val="00B050"/>
                          </a:solidFill>
                          <a:effectLst/>
                          <a:latin typeface="Arial" pitchFamily="34" charset="0"/>
                          <a:cs typeface="Arial" pitchFamily="34" charset="0"/>
                        </a:rPr>
                        <a:t> provided continuity </a:t>
                      </a:r>
                      <a:r>
                        <a:rPr kumimoji="0" lang="en-US" sz="2000" b="1" i="0" u="none" strike="noStrike" cap="none" normalizeH="0" baseline="0" dirty="0" smtClean="0">
                          <a:ln>
                            <a:noFill/>
                          </a:ln>
                          <a:solidFill>
                            <a:srgbClr val="00B050"/>
                          </a:solidFill>
                          <a:effectLst/>
                          <a:latin typeface="Arial" pitchFamily="34" charset="0"/>
                          <a:cs typeface="Arial" pitchFamily="34" charset="0"/>
                        </a:rPr>
                        <a:t>from 1871 Constitution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B050"/>
                          </a:solidFill>
                          <a:effectLst/>
                          <a:latin typeface="Arial" pitchFamily="34" charset="0"/>
                          <a:cs typeface="Arial" pitchFamily="34" charset="0"/>
                        </a:rPr>
                        <a:t>-</a:t>
                      </a:r>
                      <a:r>
                        <a:rPr kumimoji="0" lang="en-US" sz="2000" b="1" i="0" u="none" strike="noStrike" cap="none" normalizeH="0" baseline="0" dirty="0" err="1" smtClean="0">
                          <a:ln>
                            <a:noFill/>
                          </a:ln>
                          <a:solidFill>
                            <a:srgbClr val="00B050"/>
                          </a:solidFill>
                          <a:effectLst/>
                          <a:latin typeface="Arial" pitchFamily="34" charset="0"/>
                          <a:cs typeface="Arial" pitchFamily="34" charset="0"/>
                        </a:rPr>
                        <a:t>Reichsrat</a:t>
                      </a:r>
                      <a:r>
                        <a:rPr kumimoji="0" lang="en-US" sz="2000" b="1" i="0" u="none" strike="noStrike" cap="none" normalizeH="0" baseline="0" dirty="0" smtClean="0">
                          <a:ln>
                            <a:noFill/>
                          </a:ln>
                          <a:solidFill>
                            <a:srgbClr val="00B050"/>
                          </a:solidFill>
                          <a:effectLst/>
                          <a:latin typeface="Arial" pitchFamily="34" charset="0"/>
                          <a:cs typeface="Arial" pitchFamily="34" charset="0"/>
                        </a:rPr>
                        <a:t> gave states a voice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r>
                        <a:rPr lang="en-US" sz="2000" b="1" kern="1200" dirty="0" smtClean="0">
                          <a:solidFill>
                            <a:srgbClr val="FF0000"/>
                          </a:solidFill>
                          <a:effectLst/>
                          <a:latin typeface="Arial" pitchFamily="34" charset="0"/>
                          <a:ea typeface="+mn-ea"/>
                          <a:cs typeface="Arial" pitchFamily="34" charset="0"/>
                        </a:rPr>
                        <a:t>Delegates to the </a:t>
                      </a:r>
                      <a:r>
                        <a:rPr lang="en-US" sz="2000" b="1" u="sng" kern="1200" dirty="0" err="1" smtClean="0">
                          <a:solidFill>
                            <a:srgbClr val="FF0000"/>
                          </a:solidFill>
                          <a:effectLst/>
                          <a:latin typeface="Arial" pitchFamily="34" charset="0"/>
                          <a:ea typeface="+mn-ea"/>
                          <a:cs typeface="Arial" pitchFamily="34" charset="0"/>
                        </a:rPr>
                        <a:t>Reichsrat</a:t>
                      </a:r>
                      <a:r>
                        <a:rPr lang="en-US" sz="2000" b="1" u="sng" kern="1200" dirty="0" smtClean="0">
                          <a:solidFill>
                            <a:srgbClr val="FF0000"/>
                          </a:solidFill>
                          <a:effectLst/>
                          <a:latin typeface="Arial" pitchFamily="34" charset="0"/>
                          <a:ea typeface="+mn-ea"/>
                          <a:cs typeface="Arial" pitchFamily="34" charset="0"/>
                        </a:rPr>
                        <a:t> were not elected</a:t>
                      </a:r>
                      <a:r>
                        <a:rPr lang="en-US" sz="2000" b="1" kern="1200" dirty="0" smtClean="0">
                          <a:solidFill>
                            <a:srgbClr val="FF0000"/>
                          </a:solidFill>
                          <a:effectLst/>
                          <a:latin typeface="Arial" pitchFamily="34" charset="0"/>
                          <a:ea typeface="+mn-ea"/>
                          <a:cs typeface="Arial" pitchFamily="34" charset="0"/>
                        </a:rPr>
                        <a:t>,</a:t>
                      </a:r>
                      <a:r>
                        <a:rPr lang="en-US" sz="2000" b="1" kern="1200" baseline="0" dirty="0" smtClean="0">
                          <a:solidFill>
                            <a:srgbClr val="FF0000"/>
                          </a:solidFill>
                          <a:effectLst/>
                          <a:latin typeface="Arial" pitchFamily="34" charset="0"/>
                          <a:ea typeface="+mn-ea"/>
                          <a:cs typeface="Arial" pitchFamily="34" charset="0"/>
                        </a:rPr>
                        <a:t> </a:t>
                      </a:r>
                      <a:r>
                        <a:rPr lang="en-US" sz="2000" b="1" kern="1200" dirty="0" smtClean="0">
                          <a:solidFill>
                            <a:srgbClr val="FF0000"/>
                          </a:solidFill>
                          <a:effectLst/>
                          <a:latin typeface="Arial" pitchFamily="34" charset="0"/>
                          <a:ea typeface="+mn-ea"/>
                          <a:cs typeface="Arial" pitchFamily="34" charset="0"/>
                        </a:rPr>
                        <a:t> state governments appointed them.</a:t>
                      </a:r>
                      <a:endParaRPr lang="en-US" sz="2000" b="1" kern="1200" dirty="0">
                        <a:solidFill>
                          <a:srgbClr val="FF0000"/>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B050"/>
                          </a:solidFill>
                          <a:effectLst/>
                          <a:latin typeface="Arial" pitchFamily="34" charset="0"/>
                          <a:cs typeface="Arial" pitchFamily="34" charset="0"/>
                        </a:rPr>
                        <a:t>-</a:t>
                      </a:r>
                      <a:r>
                        <a:rPr lang="en-US" sz="2000" b="1" kern="1200" dirty="0" err="1" smtClean="0">
                          <a:solidFill>
                            <a:srgbClr val="00B050"/>
                          </a:solidFill>
                          <a:effectLst/>
                          <a:latin typeface="Arial" pitchFamily="34" charset="0"/>
                          <a:ea typeface="+mn-ea"/>
                          <a:cs typeface="Arial" pitchFamily="34" charset="0"/>
                        </a:rPr>
                        <a:t>Reichsrat</a:t>
                      </a:r>
                      <a:r>
                        <a:rPr lang="en-US" sz="2000" b="1" kern="1200" dirty="0" smtClean="0">
                          <a:solidFill>
                            <a:srgbClr val="00B050"/>
                          </a:solidFill>
                          <a:effectLst/>
                          <a:latin typeface="Arial" pitchFamily="34" charset="0"/>
                          <a:ea typeface="+mn-ea"/>
                          <a:cs typeface="Arial" pitchFamily="34" charset="0"/>
                        </a:rPr>
                        <a:t> could veto a law passed in the Reichstag w/ a 2/3 majority. </a:t>
                      </a: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FF0000"/>
                          </a:solidFill>
                          <a:effectLst/>
                          <a:latin typeface="Arial" pitchFamily="34" charset="0"/>
                          <a:ea typeface="+mn-ea"/>
                          <a:cs typeface="Arial" pitchFamily="34" charset="0"/>
                        </a:rPr>
                        <a:t>-</a:t>
                      </a:r>
                      <a:r>
                        <a:rPr lang="en-US" sz="2000" b="1" kern="1200" dirty="0" err="1" smtClean="0">
                          <a:solidFill>
                            <a:srgbClr val="FF0000"/>
                          </a:solidFill>
                          <a:effectLst/>
                          <a:latin typeface="Arial" pitchFamily="34" charset="0"/>
                          <a:ea typeface="+mn-ea"/>
                          <a:cs typeface="Arial" pitchFamily="34" charset="0"/>
                        </a:rPr>
                        <a:t>Reichsrat</a:t>
                      </a:r>
                      <a:r>
                        <a:rPr lang="en-US" sz="2000" b="1" kern="1200" dirty="0" smtClean="0">
                          <a:solidFill>
                            <a:srgbClr val="FF0000"/>
                          </a:solidFill>
                          <a:effectLst/>
                          <a:latin typeface="Arial" pitchFamily="34" charset="0"/>
                          <a:ea typeface="+mn-ea"/>
                          <a:cs typeface="Arial" pitchFamily="34" charset="0"/>
                        </a:rPr>
                        <a:t> could not initiate any legislation.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44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B050"/>
                          </a:solidFill>
                          <a:effectLst/>
                          <a:latin typeface="Arial" pitchFamily="34" charset="0"/>
                          <a:cs typeface="Arial" pitchFamily="34" charset="0"/>
                        </a:rPr>
                        <a:t>-7 year Presidential term offers stability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FF0000"/>
                          </a:solidFill>
                          <a:effectLst/>
                          <a:latin typeface="Arial" pitchFamily="34" charset="0"/>
                          <a:ea typeface="+mn-ea"/>
                          <a:cs typeface="Arial" pitchFamily="34" charset="0"/>
                        </a:rPr>
                        <a:t>-7 years is</a:t>
                      </a:r>
                      <a:r>
                        <a:rPr lang="en-US" sz="2000" b="1" kern="1200" baseline="0" dirty="0" smtClean="0">
                          <a:solidFill>
                            <a:srgbClr val="FF0000"/>
                          </a:solidFill>
                          <a:effectLst/>
                          <a:latin typeface="Arial" pitchFamily="34" charset="0"/>
                          <a:ea typeface="+mn-ea"/>
                          <a:cs typeface="Arial" pitchFamily="34" charset="0"/>
                        </a:rPr>
                        <a:t> too long.</a:t>
                      </a:r>
                      <a:endParaRPr lang="en-US" sz="2000" b="1" kern="1200" dirty="0" smtClean="0">
                        <a:solidFill>
                          <a:srgbClr val="FF0000"/>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8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FF0000"/>
                          </a:solidFill>
                          <a:effectLst/>
                          <a:latin typeface="Arial" pitchFamily="34" charset="0"/>
                          <a:ea typeface="+mn-ea"/>
                          <a:cs typeface="Arial" pitchFamily="34" charset="0"/>
                        </a:rPr>
                        <a:t>Voting by Party List: Electors vote for a party, not a specific candidate.</a:t>
                      </a:r>
                      <a:r>
                        <a:rPr lang="en-US" sz="2000" b="1" kern="1200" baseline="0" dirty="0" smtClean="0">
                          <a:solidFill>
                            <a:srgbClr val="FF0000"/>
                          </a:solidFill>
                          <a:effectLst/>
                          <a:latin typeface="Arial" pitchFamily="34" charset="0"/>
                          <a:ea typeface="+mn-ea"/>
                          <a:cs typeface="Arial" pitchFamily="34" charset="0"/>
                        </a:rPr>
                        <a:t> W</a:t>
                      </a:r>
                      <a:r>
                        <a:rPr lang="en-US" sz="2000" b="1" kern="1200" dirty="0" smtClean="0">
                          <a:solidFill>
                            <a:srgbClr val="FF0000"/>
                          </a:solidFill>
                          <a:effectLst/>
                          <a:latin typeface="Arial" pitchFamily="34" charset="0"/>
                          <a:ea typeface="+mn-ea"/>
                          <a:cs typeface="Arial" pitchFamily="34" charset="0"/>
                        </a:rPr>
                        <a:t>eakens the personal bond between voters and their candidates</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rgbClr val="FF0000"/>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38466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Weimar Constitution: From the Record</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Arial" pitchFamily="34" charset="0"/>
                <a:cs typeface="Arial" pitchFamily="34" charset="0"/>
              </a:rPr>
              <a:t>“The Weimar Constitution was, on </a:t>
            </a:r>
            <a:r>
              <a:rPr lang="en-US" dirty="0">
                <a:latin typeface="Arial" pitchFamily="34" charset="0"/>
                <a:cs typeface="Arial" pitchFamily="34" charset="0"/>
              </a:rPr>
              <a:t>paper, the most liberal and democratic document of its kind the twentieth century had ever </a:t>
            </a:r>
            <a:r>
              <a:rPr lang="en-US" dirty="0" smtClean="0">
                <a:latin typeface="Arial" pitchFamily="34" charset="0"/>
                <a:cs typeface="Arial" pitchFamily="34" charset="0"/>
              </a:rPr>
              <a:t>seen... </a:t>
            </a:r>
            <a:r>
              <a:rPr lang="en-US" dirty="0">
                <a:latin typeface="Arial" pitchFamily="34" charset="0"/>
                <a:cs typeface="Arial" pitchFamily="34" charset="0"/>
              </a:rPr>
              <a:t>full of ingenious and admirable devices which seemed to guarantee the working of an almost flawless </a:t>
            </a:r>
            <a:r>
              <a:rPr lang="en-US" dirty="0" smtClean="0">
                <a:latin typeface="Arial" pitchFamily="34" charset="0"/>
                <a:cs typeface="Arial" pitchFamily="34" charset="0"/>
              </a:rPr>
              <a:t>democracy.”</a:t>
            </a:r>
          </a:p>
          <a:p>
            <a:pPr marL="0" indent="0">
              <a:buNone/>
            </a:pPr>
            <a:endParaRPr lang="en-US" dirty="0" smtClean="0">
              <a:latin typeface="Arial" pitchFamily="34" charset="0"/>
              <a:cs typeface="Arial" pitchFamily="34" charset="0"/>
            </a:endParaRPr>
          </a:p>
          <a:p>
            <a:pPr marL="0" indent="0">
              <a:buNone/>
            </a:pPr>
            <a:r>
              <a:rPr lang="en-US" i="1" dirty="0" smtClean="0">
                <a:latin typeface="Arial" pitchFamily="34" charset="0"/>
                <a:cs typeface="Arial" pitchFamily="34" charset="0"/>
              </a:rPr>
              <a:t>The </a:t>
            </a:r>
            <a:r>
              <a:rPr lang="en-US" i="1" dirty="0">
                <a:latin typeface="Arial" pitchFamily="34" charset="0"/>
                <a:cs typeface="Arial" pitchFamily="34" charset="0"/>
              </a:rPr>
              <a:t>Rise and Fall of the Third Reich</a:t>
            </a:r>
            <a:r>
              <a:rPr lang="en-US" dirty="0">
                <a:latin typeface="Arial" pitchFamily="34" charset="0"/>
                <a:cs typeface="Arial" pitchFamily="34" charset="0"/>
              </a:rPr>
              <a:t>, </a:t>
            </a:r>
            <a:r>
              <a:rPr lang="en-US" dirty="0" smtClean="0">
                <a:latin typeface="Arial" pitchFamily="34" charset="0"/>
                <a:cs typeface="Arial" pitchFamily="34" charset="0"/>
              </a:rPr>
              <a:t>by </a:t>
            </a:r>
            <a:r>
              <a:rPr lang="en-US" dirty="0">
                <a:latin typeface="Arial" pitchFamily="34" charset="0"/>
                <a:cs typeface="Arial" pitchFamily="34" charset="0"/>
              </a:rPr>
              <a:t>William Shirer</a:t>
            </a:r>
          </a:p>
        </p:txBody>
      </p:sp>
    </p:spTree>
    <p:extLst>
      <p:ext uri="{BB962C8B-B14F-4D97-AF65-F5344CB8AC3E}">
        <p14:creationId xmlns:p14="http://schemas.microsoft.com/office/powerpoint/2010/main" val="2684222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Weimar Constitution: From the Record</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US" dirty="0" smtClean="0">
                <a:latin typeface="Arial" pitchFamily="34" charset="0"/>
                <a:cs typeface="Arial" pitchFamily="34" charset="0"/>
              </a:rPr>
              <a:t>“All </a:t>
            </a:r>
            <a:r>
              <a:rPr lang="en-US" dirty="0">
                <a:latin typeface="Arial" pitchFamily="34" charset="0"/>
                <a:cs typeface="Arial" pitchFamily="34" charset="0"/>
              </a:rPr>
              <a:t>in all, Weimar's constitution was no worse than the constitutions of most other countries in the 1920's, and a good deal more democratic than many. Its more problematical provisions might not have mattered so much had the circumstances been different. But the fatal lack of legitimacy from which the Republic suffered magnified the constitution's </a:t>
            </a:r>
            <a:r>
              <a:rPr lang="en-US" dirty="0" smtClean="0">
                <a:latin typeface="Arial" pitchFamily="34" charset="0"/>
                <a:cs typeface="Arial" pitchFamily="34" charset="0"/>
              </a:rPr>
              <a:t>faults </a:t>
            </a:r>
            <a:r>
              <a:rPr lang="en-US" dirty="0">
                <a:latin typeface="Arial" pitchFamily="34" charset="0"/>
                <a:cs typeface="Arial" pitchFamily="34" charset="0"/>
              </a:rPr>
              <a:t>many times over</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lnSpc>
                <a:spcPct val="120000"/>
              </a:lnSpc>
              <a:buNone/>
            </a:pPr>
            <a:r>
              <a:rPr lang="en-US" dirty="0" smtClean="0">
                <a:latin typeface="Arial" pitchFamily="34" charset="0"/>
                <a:cs typeface="Arial" pitchFamily="34" charset="0"/>
              </a:rPr>
              <a:t>-</a:t>
            </a:r>
            <a:r>
              <a:rPr lang="en-US" i="1" dirty="0">
                <a:latin typeface="Arial" pitchFamily="34" charset="0"/>
                <a:cs typeface="Arial" pitchFamily="34" charset="0"/>
              </a:rPr>
              <a:t> The Coming of the Third Reich</a:t>
            </a:r>
            <a:r>
              <a:rPr lang="en-US" dirty="0">
                <a:latin typeface="Arial" pitchFamily="34" charset="0"/>
                <a:cs typeface="Arial" pitchFamily="34" charset="0"/>
              </a:rPr>
              <a:t>, </a:t>
            </a:r>
            <a:r>
              <a:rPr lang="en-US" dirty="0" smtClean="0">
                <a:latin typeface="Arial" pitchFamily="34" charset="0"/>
                <a:cs typeface="Arial" pitchFamily="34" charset="0"/>
              </a:rPr>
              <a:t>Richard </a:t>
            </a:r>
            <a:r>
              <a:rPr lang="en-US" dirty="0">
                <a:latin typeface="Arial" pitchFamily="34" charset="0"/>
                <a:cs typeface="Arial" pitchFamily="34" charset="0"/>
              </a:rPr>
              <a:t>J. Evans</a:t>
            </a:r>
          </a:p>
        </p:txBody>
      </p:sp>
    </p:spTree>
    <p:extLst>
      <p:ext uri="{BB962C8B-B14F-4D97-AF65-F5344CB8AC3E}">
        <p14:creationId xmlns:p14="http://schemas.microsoft.com/office/powerpoint/2010/main" val="3292128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Weimar Constitution: From the Record</a:t>
            </a:r>
            <a:endParaRPr lang="en-US" sz="3200" dirty="0"/>
          </a:p>
        </p:txBody>
      </p:sp>
      <p:sp>
        <p:nvSpPr>
          <p:cNvPr id="3" name="Content Placeholder 2"/>
          <p:cNvSpPr>
            <a:spLocks noGrp="1"/>
          </p:cNvSpPr>
          <p:nvPr>
            <p:ph idx="1"/>
          </p:nvPr>
        </p:nvSpPr>
        <p:spPr/>
        <p:txBody>
          <a:bodyPr>
            <a:normAutofit/>
          </a:bodyPr>
          <a:lstStyle/>
          <a:p>
            <a:pPr marL="0" indent="0">
              <a:buNone/>
            </a:pPr>
            <a:r>
              <a:rPr lang="en-GB" dirty="0" smtClean="0">
                <a:latin typeface="Arial" pitchFamily="34" charset="0"/>
                <a:cs typeface="Arial" pitchFamily="34" charset="0"/>
              </a:rPr>
              <a:t>The </a:t>
            </a:r>
            <a:r>
              <a:rPr lang="en-GB" dirty="0">
                <a:latin typeface="Arial" pitchFamily="34" charset="0"/>
                <a:cs typeface="Arial" pitchFamily="34" charset="0"/>
              </a:rPr>
              <a:t>German people had had little practice of </a:t>
            </a:r>
            <a:r>
              <a:rPr lang="en-GB" dirty="0" smtClean="0">
                <a:latin typeface="Arial" pitchFamily="34" charset="0"/>
                <a:cs typeface="Arial" pitchFamily="34" charset="0"/>
              </a:rPr>
              <a:t>politics…By </a:t>
            </a:r>
            <a:r>
              <a:rPr lang="en-GB" dirty="0">
                <a:latin typeface="Arial" pitchFamily="34" charset="0"/>
                <a:cs typeface="Arial" pitchFamily="34" charset="0"/>
              </a:rPr>
              <a:t>1919, </a:t>
            </a:r>
            <a:r>
              <a:rPr lang="en-GB" dirty="0" smtClean="0">
                <a:latin typeface="Arial" pitchFamily="34" charset="0"/>
                <a:cs typeface="Arial" pitchFamily="34" charset="0"/>
              </a:rPr>
              <a:t>there </a:t>
            </a:r>
            <a:r>
              <a:rPr lang="en-GB" dirty="0">
                <a:latin typeface="Arial" pitchFamily="34" charset="0"/>
                <a:cs typeface="Arial" pitchFamily="34" charset="0"/>
              </a:rPr>
              <a:t>was democracy and the Weimar Republic opened the door to real politics, the Germans stood at the door gaping , like peasants asked to a palace, hardly knowing how to behave themselves.</a:t>
            </a:r>
            <a:endParaRPr lang="en-GB" b="1" i="1" dirty="0">
              <a:latin typeface="Arial" pitchFamily="34" charset="0"/>
              <a:cs typeface="Arial" pitchFamily="34" charset="0"/>
            </a:endParaRPr>
          </a:p>
          <a:p>
            <a:pPr marL="0" indent="0">
              <a:buNone/>
            </a:pPr>
            <a:r>
              <a:rPr lang="en-GB" i="1" dirty="0" smtClean="0">
                <a:latin typeface="Arial" pitchFamily="34" charset="0"/>
                <a:cs typeface="Arial" pitchFamily="34" charset="0"/>
              </a:rPr>
              <a:t>	-Weimar Culture, </a:t>
            </a:r>
            <a:r>
              <a:rPr lang="en-GB" dirty="0" smtClean="0">
                <a:latin typeface="Arial" pitchFamily="34" charset="0"/>
                <a:cs typeface="Arial" pitchFamily="34" charset="0"/>
              </a:rPr>
              <a:t>Peter Gay, 1974 </a:t>
            </a:r>
            <a:endParaRPr lang="en-GB"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1495170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2619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GB" dirty="0" smtClean="0">
                <a:latin typeface="Arial" pitchFamily="34" charset="0"/>
                <a:cs typeface="Arial" pitchFamily="34" charset="0"/>
              </a:rPr>
              <a:t>Weimar Political Parties</a:t>
            </a:r>
          </a:p>
        </p:txBody>
      </p:sp>
      <p:sp>
        <p:nvSpPr>
          <p:cNvPr id="45062" name="Rectangle 6"/>
          <p:cNvSpPr>
            <a:spLocks noGrp="1" noChangeArrowheads="1"/>
          </p:cNvSpPr>
          <p:nvPr>
            <p:ph type="body" idx="1"/>
          </p:nvPr>
        </p:nvSpPr>
        <p:spPr>
          <a:xfrm>
            <a:off x="152400" y="1447800"/>
            <a:ext cx="8991600" cy="5105400"/>
          </a:xfrm>
        </p:spPr>
        <p:txBody>
          <a:bodyPr>
            <a:normAutofit/>
          </a:bodyPr>
          <a:lstStyle/>
          <a:p>
            <a:pPr eaLnBrk="1" hangingPunct="1">
              <a:lnSpc>
                <a:spcPct val="90000"/>
              </a:lnSpc>
              <a:defRPr/>
            </a:pPr>
            <a:r>
              <a:rPr lang="en-GB" sz="2000" i="1" dirty="0" err="1" smtClean="0">
                <a:latin typeface="Arial" charset="0"/>
              </a:rPr>
              <a:t>Sozialdemokratische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(German Social Democratic Party, SPD)</a:t>
            </a:r>
          </a:p>
          <a:p>
            <a:pPr eaLnBrk="1" hangingPunct="1">
              <a:lnSpc>
                <a:spcPct val="90000"/>
              </a:lnSpc>
              <a:defRPr/>
            </a:pPr>
            <a:r>
              <a:rPr lang="en-GB" sz="2000" i="1" dirty="0" err="1" smtClean="0">
                <a:latin typeface="Arial" charset="0"/>
              </a:rPr>
              <a:t>Unabh</a:t>
            </a:r>
            <a:r>
              <a:rPr lang="en-US" sz="2000" i="1" dirty="0" err="1" smtClean="0">
                <a:latin typeface="Arial" charset="0"/>
                <a:cs typeface="Arial" charset="0"/>
              </a:rPr>
              <a:t>ängige</a:t>
            </a:r>
            <a:r>
              <a:rPr lang="en-US" sz="2000" i="1" dirty="0" smtClean="0">
                <a:latin typeface="Arial" charset="0"/>
                <a:cs typeface="Arial" charset="0"/>
              </a:rPr>
              <a:t> </a:t>
            </a:r>
            <a:r>
              <a:rPr lang="en-GB" sz="2000" i="1" dirty="0" err="1" smtClean="0">
                <a:latin typeface="Arial" charset="0"/>
              </a:rPr>
              <a:t>Sozialdemokratische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(Independent German Social Democratic Party, USPD).</a:t>
            </a:r>
          </a:p>
          <a:p>
            <a:pPr eaLnBrk="1" hangingPunct="1">
              <a:lnSpc>
                <a:spcPct val="90000"/>
              </a:lnSpc>
              <a:defRPr/>
            </a:pPr>
            <a:r>
              <a:rPr lang="en-GB" sz="2000" i="1" dirty="0" err="1" smtClean="0">
                <a:latin typeface="Arial" charset="0"/>
              </a:rPr>
              <a:t>Kommunistische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(Communist Party of Germany, KPD)</a:t>
            </a:r>
          </a:p>
          <a:p>
            <a:pPr eaLnBrk="1" hangingPunct="1">
              <a:lnSpc>
                <a:spcPct val="90000"/>
              </a:lnSpc>
              <a:defRPr/>
            </a:pPr>
            <a:r>
              <a:rPr lang="en-GB" sz="2000" i="1" dirty="0" smtClean="0">
                <a:latin typeface="Arial" charset="0"/>
              </a:rPr>
              <a:t>Deutsche </a:t>
            </a:r>
            <a:r>
              <a:rPr lang="en-GB" sz="2000" i="1" dirty="0" err="1" smtClean="0">
                <a:latin typeface="Arial" charset="0"/>
              </a:rPr>
              <a:t>Demokratische</a:t>
            </a:r>
            <a:r>
              <a:rPr lang="en-GB" sz="2000" i="1" dirty="0" smtClean="0">
                <a:latin typeface="Arial" charset="0"/>
              </a:rPr>
              <a:t> </a:t>
            </a:r>
            <a:r>
              <a:rPr lang="en-GB" sz="2000" i="1" dirty="0" err="1" smtClean="0">
                <a:latin typeface="Arial" charset="0"/>
              </a:rPr>
              <a:t>Partei</a:t>
            </a:r>
            <a:r>
              <a:rPr lang="en-GB" sz="2000" dirty="0" smtClean="0">
                <a:latin typeface="Arial" charset="0"/>
              </a:rPr>
              <a:t> (German Democratic Party, DDP)</a:t>
            </a:r>
          </a:p>
          <a:p>
            <a:pPr marL="0" indent="0" eaLnBrk="1" hangingPunct="1">
              <a:lnSpc>
                <a:spcPct val="90000"/>
              </a:lnSpc>
              <a:buNone/>
              <a:defRPr/>
            </a:pPr>
            <a:endParaRPr lang="en-GB" sz="2000" dirty="0" smtClean="0">
              <a:latin typeface="Arial" charset="0"/>
            </a:endParaRPr>
          </a:p>
          <a:p>
            <a:pPr eaLnBrk="1" hangingPunct="1">
              <a:lnSpc>
                <a:spcPct val="90000"/>
              </a:lnSpc>
              <a:defRPr/>
            </a:pPr>
            <a:r>
              <a:rPr lang="en-GB" sz="2000" i="1" dirty="0" err="1" smtClean="0">
                <a:latin typeface="Arial" charset="0"/>
              </a:rPr>
              <a:t>Zentrumspartei</a:t>
            </a:r>
            <a:r>
              <a:rPr lang="en-GB" sz="2000" i="1" dirty="0" smtClean="0">
                <a:latin typeface="Arial" charset="0"/>
              </a:rPr>
              <a:t> </a:t>
            </a:r>
            <a:r>
              <a:rPr lang="en-GB" sz="2000" dirty="0" smtClean="0">
                <a:latin typeface="Arial" charset="0"/>
              </a:rPr>
              <a:t>(Centre Party)</a:t>
            </a:r>
          </a:p>
          <a:p>
            <a:pPr marL="0" indent="0" eaLnBrk="1" hangingPunct="1">
              <a:lnSpc>
                <a:spcPct val="90000"/>
              </a:lnSpc>
              <a:buNone/>
              <a:defRPr/>
            </a:pPr>
            <a:endParaRPr lang="en-GB" sz="2000" dirty="0" smtClean="0">
              <a:latin typeface="Arial" charset="0"/>
            </a:endParaRPr>
          </a:p>
          <a:p>
            <a:pPr eaLnBrk="1" hangingPunct="1">
              <a:lnSpc>
                <a:spcPct val="90000"/>
              </a:lnSpc>
              <a:defRPr/>
            </a:pPr>
            <a:r>
              <a:rPr lang="en-GB" sz="2000" i="1" dirty="0" smtClean="0">
                <a:latin typeface="Arial" charset="0"/>
              </a:rPr>
              <a:t>Deutsche </a:t>
            </a:r>
            <a:r>
              <a:rPr lang="en-GB" sz="2000" i="1" dirty="0" err="1" smtClean="0">
                <a:latin typeface="Arial" charset="0"/>
              </a:rPr>
              <a:t>Volkspartei</a:t>
            </a:r>
            <a:r>
              <a:rPr lang="en-GB" sz="2000" dirty="0" smtClean="0">
                <a:latin typeface="Arial" charset="0"/>
              </a:rPr>
              <a:t> (German People’s Party, DVP)</a:t>
            </a:r>
          </a:p>
          <a:p>
            <a:pPr eaLnBrk="1" hangingPunct="1">
              <a:lnSpc>
                <a:spcPct val="90000"/>
              </a:lnSpc>
              <a:defRPr/>
            </a:pPr>
            <a:r>
              <a:rPr lang="en-GB" sz="2000" i="1" dirty="0" err="1" smtClean="0">
                <a:latin typeface="Arial" charset="0"/>
              </a:rPr>
              <a:t>Deutschenationale</a:t>
            </a:r>
            <a:r>
              <a:rPr lang="en-GB" sz="2000" i="1" dirty="0" smtClean="0">
                <a:latin typeface="Arial" charset="0"/>
              </a:rPr>
              <a:t> </a:t>
            </a:r>
            <a:r>
              <a:rPr lang="en-GB" sz="2000" i="1" dirty="0" err="1" smtClean="0">
                <a:latin typeface="Arial" charset="0"/>
              </a:rPr>
              <a:t>Volkspartei</a:t>
            </a:r>
            <a:r>
              <a:rPr lang="en-GB" sz="2000" dirty="0" smtClean="0">
                <a:latin typeface="Arial" charset="0"/>
              </a:rPr>
              <a:t> (German National People’s Party, DNVP)</a:t>
            </a:r>
          </a:p>
          <a:p>
            <a:pPr marL="0" indent="0" eaLnBrk="1" hangingPunct="1">
              <a:lnSpc>
                <a:spcPct val="90000"/>
              </a:lnSpc>
              <a:buNone/>
              <a:defRPr/>
            </a:pPr>
            <a:endParaRPr lang="en-GB" sz="2000" dirty="0" smtClean="0">
              <a:latin typeface="Arial" charset="0"/>
            </a:endParaRPr>
          </a:p>
          <a:p>
            <a:pPr eaLnBrk="1" hangingPunct="1">
              <a:lnSpc>
                <a:spcPct val="90000"/>
              </a:lnSpc>
              <a:defRPr/>
            </a:pPr>
            <a:r>
              <a:rPr lang="en-GB" sz="2000" dirty="0" smtClean="0">
                <a:latin typeface="Arial" charset="0"/>
              </a:rPr>
              <a:t>30+ smaller parties including the </a:t>
            </a:r>
            <a:r>
              <a:rPr lang="en-GB" sz="2000" i="1" dirty="0" err="1" smtClean="0">
                <a:latin typeface="Arial" charset="0"/>
              </a:rPr>
              <a:t>Bayerische</a:t>
            </a:r>
            <a:r>
              <a:rPr lang="en-GB" sz="2000" i="1" dirty="0" smtClean="0">
                <a:latin typeface="Arial" charset="0"/>
              </a:rPr>
              <a:t> </a:t>
            </a:r>
            <a:r>
              <a:rPr lang="en-GB" sz="2000" i="1" dirty="0" err="1" smtClean="0">
                <a:latin typeface="Arial" charset="0"/>
              </a:rPr>
              <a:t>Volkspartei</a:t>
            </a:r>
            <a:r>
              <a:rPr lang="en-GB" sz="2000" dirty="0" smtClean="0">
                <a:latin typeface="Arial" charset="0"/>
              </a:rPr>
              <a:t> (Bavarian People’s Party, BVP) and the </a:t>
            </a:r>
            <a:r>
              <a:rPr lang="en-GB" sz="2000" i="1" dirty="0" err="1" smtClean="0">
                <a:latin typeface="Arial" charset="0"/>
              </a:rPr>
              <a:t>Nationalsozialistische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(NSDAP).</a:t>
            </a:r>
            <a:endParaRPr lang="en-US" sz="2000" dirty="0" smtClean="0">
              <a:latin typeface="Arial" charset="0"/>
            </a:endParaRPr>
          </a:p>
        </p:txBody>
      </p:sp>
    </p:spTree>
    <p:extLst>
      <p:ext uri="{BB962C8B-B14F-4D97-AF65-F5344CB8AC3E}">
        <p14:creationId xmlns:p14="http://schemas.microsoft.com/office/powerpoint/2010/main" val="42249750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2"/>
                                        </p:tgtEl>
                                        <p:attrNameLst>
                                          <p:attrName>style.visibility</p:attrName>
                                        </p:attrNameLst>
                                      </p:cBhvr>
                                      <p:to>
                                        <p:strVal val="visible"/>
                                      </p:to>
                                    </p:set>
                                    <p:animEffect transition="in" filter="fade">
                                      <p:cBhvr>
                                        <p:cTn id="10" dur="2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Weimar: Born of Crisis</a:t>
            </a:r>
          </a:p>
        </p:txBody>
      </p:sp>
      <p:sp>
        <p:nvSpPr>
          <p:cNvPr id="3" name="Content Placeholder 2"/>
          <p:cNvSpPr>
            <a:spLocks noGrp="1"/>
          </p:cNvSpPr>
          <p:nvPr>
            <p:ph idx="1"/>
          </p:nvPr>
        </p:nvSpPr>
        <p:spPr/>
        <p:txBody>
          <a:bodyPr>
            <a:normAutofit lnSpcReduction="10000"/>
          </a:bodyPr>
          <a:lstStyle/>
          <a:p>
            <a:r>
              <a:rPr lang="en-US" sz="3500" dirty="0" smtClean="0">
                <a:latin typeface="Arial" pitchFamily="34" charset="0"/>
                <a:cs typeface="Arial" pitchFamily="34" charset="0"/>
              </a:rPr>
              <a:t>Versailles </a:t>
            </a:r>
            <a:r>
              <a:rPr lang="en-US" sz="3500" dirty="0" smtClean="0">
                <a:latin typeface="Arial" pitchFamily="34" charset="0"/>
                <a:cs typeface="Arial" pitchFamily="34" charset="0"/>
              </a:rPr>
              <a:t>Treaty (previous lecture)</a:t>
            </a:r>
          </a:p>
          <a:p>
            <a:r>
              <a:rPr lang="en-US" sz="3500" dirty="0">
                <a:latin typeface="Arial" pitchFamily="34" charset="0"/>
                <a:cs typeface="Arial" pitchFamily="34" charset="0"/>
              </a:rPr>
              <a:t>2.5 million war deaths +</a:t>
            </a:r>
            <a:r>
              <a:rPr lang="en-US" sz="3500" dirty="0" smtClean="0">
                <a:latin typeface="Arial" pitchFamily="34" charset="0"/>
                <a:cs typeface="Arial" pitchFamily="34" charset="0"/>
              </a:rPr>
              <a:t> </a:t>
            </a:r>
            <a:r>
              <a:rPr lang="en-US" sz="3500" dirty="0">
                <a:latin typeface="Arial" pitchFamily="34" charset="0"/>
                <a:cs typeface="Arial" pitchFamily="34" charset="0"/>
              </a:rPr>
              <a:t>4 million wounded</a:t>
            </a:r>
          </a:p>
          <a:p>
            <a:r>
              <a:rPr lang="en-US" sz="3500" dirty="0" smtClean="0">
                <a:latin typeface="Arial" pitchFamily="34" charset="0"/>
                <a:cs typeface="Arial" pitchFamily="34" charset="0"/>
              </a:rPr>
              <a:t>Spanish Flu Pandemic (20-50 mil dead) </a:t>
            </a:r>
            <a:endParaRPr lang="en-US" sz="3500" dirty="0">
              <a:latin typeface="Arial" pitchFamily="34" charset="0"/>
              <a:cs typeface="Arial" pitchFamily="34" charset="0"/>
            </a:endParaRPr>
          </a:p>
          <a:p>
            <a:r>
              <a:rPr lang="en-US" sz="3500" dirty="0">
                <a:latin typeface="Arial" pitchFamily="34" charset="0"/>
                <a:cs typeface="Arial" pitchFamily="34" charset="0"/>
              </a:rPr>
              <a:t>Food and fuel shortages</a:t>
            </a:r>
          </a:p>
          <a:p>
            <a:r>
              <a:rPr lang="en-US" sz="3500" dirty="0">
                <a:latin typeface="Arial" pitchFamily="34" charset="0"/>
                <a:cs typeface="Arial" pitchFamily="34" charset="0"/>
              </a:rPr>
              <a:t>Economic woes</a:t>
            </a:r>
          </a:p>
          <a:p>
            <a:r>
              <a:rPr lang="en-GB" sz="3500" dirty="0">
                <a:latin typeface="Arial" pitchFamily="34" charset="0"/>
                <a:cs typeface="Arial" pitchFamily="34" charset="0"/>
              </a:rPr>
              <a:t>Anarchy </a:t>
            </a:r>
            <a:r>
              <a:rPr lang="en-GB" sz="3500" dirty="0" smtClean="0">
                <a:latin typeface="Arial" pitchFamily="34" charset="0"/>
                <a:cs typeface="Arial" pitchFamily="34" charset="0"/>
              </a:rPr>
              <a:t>on </a:t>
            </a:r>
            <a:r>
              <a:rPr lang="en-GB" sz="3500" dirty="0">
                <a:latin typeface="Arial" pitchFamily="34" charset="0"/>
                <a:cs typeface="Arial" pitchFamily="34" charset="0"/>
              </a:rPr>
              <a:t>Eastern Border</a:t>
            </a:r>
          </a:p>
          <a:p>
            <a:endParaRPr lang="en-US" dirty="0"/>
          </a:p>
        </p:txBody>
      </p:sp>
    </p:spTree>
    <p:extLst>
      <p:ext uri="{BB962C8B-B14F-4D97-AF65-F5344CB8AC3E}">
        <p14:creationId xmlns:p14="http://schemas.microsoft.com/office/powerpoint/2010/main" val="2642074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GB" dirty="0" smtClean="0">
                <a:latin typeface="Arial" pitchFamily="34" charset="0"/>
                <a:cs typeface="Arial" pitchFamily="34" charset="0"/>
              </a:rPr>
              <a:t>Split in the Left</a:t>
            </a:r>
          </a:p>
        </p:txBody>
      </p:sp>
      <p:sp>
        <p:nvSpPr>
          <p:cNvPr id="27651" name="Rectangle 3"/>
          <p:cNvSpPr>
            <a:spLocks noGrp="1" noChangeArrowheads="1"/>
          </p:cNvSpPr>
          <p:nvPr>
            <p:ph type="body" idx="1"/>
          </p:nvPr>
        </p:nvSpPr>
        <p:spPr/>
        <p:txBody>
          <a:bodyPr>
            <a:noAutofit/>
          </a:bodyPr>
          <a:lstStyle/>
          <a:p>
            <a:pPr eaLnBrk="1" hangingPunct="1">
              <a:lnSpc>
                <a:spcPct val="80000"/>
              </a:lnSpc>
              <a:defRPr/>
            </a:pPr>
            <a:r>
              <a:rPr lang="en-GB" sz="2000" dirty="0" smtClean="0">
                <a:latin typeface="Arial" charset="0"/>
              </a:rPr>
              <a:t>April 1917: 42 SPD deputies broke away from the rest of the party and formed the Independent Social Democratic Party (USPD), while the remaining 68 SPD deputies reconstituted themselves as the Majority Socialist Party (MSPD) with </a:t>
            </a:r>
            <a:r>
              <a:rPr lang="en-GB" sz="2000" dirty="0" smtClean="0">
                <a:solidFill>
                  <a:srgbClr val="FF0000"/>
                </a:solidFill>
                <a:latin typeface="Arial" charset="0"/>
              </a:rPr>
              <a:t>Friedrich Ebert </a:t>
            </a:r>
            <a:r>
              <a:rPr lang="en-GB" sz="2000" dirty="0" smtClean="0">
                <a:latin typeface="Arial" charset="0"/>
              </a:rPr>
              <a:t>as chairman.</a:t>
            </a:r>
          </a:p>
          <a:p>
            <a:pPr eaLnBrk="1" hangingPunct="1">
              <a:lnSpc>
                <a:spcPct val="80000"/>
              </a:lnSpc>
              <a:defRPr/>
            </a:pPr>
            <a:r>
              <a:rPr lang="en-GB" sz="2000" dirty="0" smtClean="0">
                <a:latin typeface="Arial" charset="0"/>
              </a:rPr>
              <a:t>USPD committed to an immediate peace without annexations and was associated with Spartacist League and the Revolutionary Shop Stewards.</a:t>
            </a:r>
          </a:p>
          <a:p>
            <a:pPr eaLnBrk="1" hangingPunct="1">
              <a:lnSpc>
                <a:spcPct val="80000"/>
              </a:lnSpc>
              <a:defRPr/>
            </a:pPr>
            <a:r>
              <a:rPr lang="en-GB" sz="2000" dirty="0" smtClean="0">
                <a:latin typeface="Arial" charset="0"/>
              </a:rPr>
              <a:t>German Left divisions:</a:t>
            </a:r>
          </a:p>
          <a:p>
            <a:pPr lvl="1" eaLnBrk="1" hangingPunct="1">
              <a:lnSpc>
                <a:spcPct val="80000"/>
              </a:lnSpc>
              <a:defRPr/>
            </a:pPr>
            <a:r>
              <a:rPr lang="en-GB" sz="2000" dirty="0" smtClean="0">
                <a:solidFill>
                  <a:srgbClr val="FF0000"/>
                </a:solidFill>
                <a:latin typeface="Arial" charset="0"/>
              </a:rPr>
              <a:t>MSPD</a:t>
            </a:r>
            <a:r>
              <a:rPr lang="en-GB" sz="2000" dirty="0" smtClean="0">
                <a:latin typeface="Arial" charset="0"/>
              </a:rPr>
              <a:t> upheld democracy, wanted moderate reforms, opposed to Soviet-style communism.</a:t>
            </a:r>
            <a:r>
              <a:rPr lang="en-GB" sz="2000" dirty="0" smtClean="0"/>
              <a:t> </a:t>
            </a:r>
            <a:endParaRPr lang="en-GB" sz="2000" dirty="0" smtClean="0">
              <a:latin typeface="Arial" charset="0"/>
            </a:endParaRPr>
          </a:p>
          <a:p>
            <a:pPr lvl="1" eaLnBrk="1" hangingPunct="1">
              <a:lnSpc>
                <a:spcPct val="80000"/>
              </a:lnSpc>
              <a:defRPr/>
            </a:pPr>
            <a:r>
              <a:rPr lang="en-GB" sz="2000" dirty="0" smtClean="0">
                <a:solidFill>
                  <a:srgbClr val="FF0000"/>
                </a:solidFill>
                <a:latin typeface="Arial" charset="0"/>
              </a:rPr>
              <a:t>USPD</a:t>
            </a:r>
            <a:r>
              <a:rPr lang="en-GB" sz="2000" dirty="0" smtClean="0">
                <a:latin typeface="Arial" charset="0"/>
              </a:rPr>
              <a:t> wanted radical social, economic and political reform, but shied away from full communism. </a:t>
            </a:r>
            <a:r>
              <a:rPr lang="en-GB" sz="2000" dirty="0">
                <a:latin typeface="Arial" charset="0"/>
              </a:rPr>
              <a:t>D</a:t>
            </a:r>
            <a:r>
              <a:rPr lang="en-GB" sz="2000" dirty="0" smtClean="0">
                <a:latin typeface="Arial" charset="0"/>
              </a:rPr>
              <a:t>eeply divided.</a:t>
            </a:r>
          </a:p>
          <a:p>
            <a:pPr lvl="1" eaLnBrk="1" hangingPunct="1">
              <a:lnSpc>
                <a:spcPct val="80000"/>
              </a:lnSpc>
              <a:defRPr/>
            </a:pPr>
            <a:r>
              <a:rPr lang="en-GB" sz="2000" dirty="0" err="1" smtClean="0">
                <a:solidFill>
                  <a:srgbClr val="FF0000"/>
                </a:solidFill>
                <a:latin typeface="Arial" charset="0"/>
              </a:rPr>
              <a:t>Spartacists</a:t>
            </a:r>
            <a:r>
              <a:rPr lang="en-GB" sz="2000" dirty="0" smtClean="0">
                <a:latin typeface="Arial" charset="0"/>
              </a:rPr>
              <a:t> and Revolutionary Shop Stewards wanted socialist republic based on the Workers’ and Soldiers’ Councils which would follow the same path as Bolshevik Russia.</a:t>
            </a:r>
            <a:r>
              <a:rPr lang="en-GB" sz="2000" dirty="0" smtClean="0"/>
              <a:t> </a:t>
            </a:r>
          </a:p>
        </p:txBody>
      </p:sp>
    </p:spTree>
    <p:extLst>
      <p:ext uri="{BB962C8B-B14F-4D97-AF65-F5344CB8AC3E}">
        <p14:creationId xmlns:p14="http://schemas.microsoft.com/office/powerpoint/2010/main" val="21139092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l="2197" t="11719" r="4053" b="37500"/>
          <a:stretch>
            <a:fillRect/>
          </a:stretch>
        </p:blipFill>
        <p:spPr bwMode="auto">
          <a:xfrm>
            <a:off x="-8206" y="548680"/>
            <a:ext cx="9144000" cy="47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910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56785" name="Group 465"/>
          <p:cNvGraphicFramePr>
            <a:graphicFrameLocks noGrp="1"/>
          </p:cNvGraphicFramePr>
          <p:nvPr>
            <p:extLst>
              <p:ext uri="{D42A27DB-BD31-4B8C-83A1-F6EECF244321}">
                <p14:modId xmlns:p14="http://schemas.microsoft.com/office/powerpoint/2010/main" val="4249657042"/>
              </p:ext>
            </p:extLst>
          </p:nvPr>
        </p:nvGraphicFramePr>
        <p:xfrm>
          <a:off x="87215" y="1045396"/>
          <a:ext cx="8915403" cy="5787816"/>
        </p:xfrm>
        <a:graphic>
          <a:graphicData uri="http://schemas.openxmlformats.org/drawingml/2006/table">
            <a:tbl>
              <a:tblPr/>
              <a:tblGrid>
                <a:gridCol w="2577438"/>
                <a:gridCol w="705443"/>
                <a:gridCol w="701769"/>
                <a:gridCol w="705443"/>
                <a:gridCol w="705443"/>
                <a:gridCol w="701769"/>
                <a:gridCol w="705443"/>
                <a:gridCol w="705443"/>
                <a:gridCol w="701769"/>
                <a:gridCol w="705443"/>
              </a:tblGrid>
              <a:tr h="758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Jan 1919</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Jun 1920</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May 1924</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Dec 1924</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May 1928</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Sep 1930</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Jul 1932</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Nov 1932</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 1933</a:t>
                      </a:r>
                      <a:r>
                        <a:rPr kumimoji="0" lang="en-GB" sz="1800" b="1"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SPD Social Democrats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165</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102</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143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120</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758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Communists KPD/USPD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88</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54</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77</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89</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81</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Centre Party (Catholics)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64</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65</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69</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68</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75</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74</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DDP (Democrats)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75</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39</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28</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32</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758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Right-wing parties (BVP/ DVP/DNVP)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157</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156</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174</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134</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90</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66</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72</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NSDAP (Nazis)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32</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14</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12</a:t>
                      </a:r>
                      <a:r>
                        <a:rPr kumimoji="0" lang="en-GB" sz="1800" b="0" i="0" u="none" strike="noStrike" cap="none" normalizeH="0" baseline="0" dirty="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107</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230</a:t>
                      </a:r>
                      <a:r>
                        <a:rPr kumimoji="0" lang="en-GB" sz="1800" b="0" i="0" u="none" strike="noStrike" cap="none" normalizeH="0" baseline="0" dirty="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196</a:t>
                      </a:r>
                      <a:r>
                        <a:rPr kumimoji="0" lang="en-GB" sz="1800" b="0" i="0" u="none" strike="noStrike" cap="none" normalizeH="0" baseline="0" dirty="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288</a:t>
                      </a:r>
                      <a:r>
                        <a:rPr kumimoji="0" lang="en-GB" sz="1800" b="0" i="0" u="none" strike="noStrike" cap="none" normalizeH="0" baseline="0" dirty="0" smtClean="0">
                          <a:ln>
                            <a:noFill/>
                          </a:ln>
                          <a:solidFill>
                            <a:schemeClr val="tx1"/>
                          </a:solidFill>
                          <a:effectLst/>
                          <a:latin typeface="Arial"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Others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20000"/>
                        <a:lumOff val="8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Total Deputies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423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459</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472</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493</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491</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577</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608</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584</a:t>
                      </a:r>
                      <a:r>
                        <a:rPr kumimoji="0" lang="en-GB" sz="1800" b="0" i="0" u="none" strike="noStrike" cap="none" normalizeH="0" baseline="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647</a:t>
                      </a:r>
                      <a:r>
                        <a:rPr kumimoji="0" lang="en-GB" sz="18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6784" name="Rectangle 464"/>
          <p:cNvSpPr>
            <a:spLocks noGrp="1" noChangeArrowheads="1"/>
          </p:cNvSpPr>
          <p:nvPr>
            <p:ph type="title"/>
          </p:nvPr>
        </p:nvSpPr>
        <p:spPr>
          <a:xfrm>
            <a:off x="783365" y="0"/>
            <a:ext cx="7772400" cy="1143000"/>
          </a:xfrm>
        </p:spPr>
        <p:txBody>
          <a:bodyPr/>
          <a:lstStyle/>
          <a:p>
            <a:r>
              <a:rPr lang="en-GB" dirty="0"/>
              <a:t>Evolution </a:t>
            </a:r>
            <a:r>
              <a:rPr lang="en-GB" dirty="0" smtClean="0"/>
              <a:t>of Party </a:t>
            </a:r>
            <a:r>
              <a:rPr lang="en-GB" dirty="0"/>
              <a:t>Power</a:t>
            </a:r>
            <a:endParaRPr lang="en-US" dirty="0"/>
          </a:p>
        </p:txBody>
      </p:sp>
    </p:spTree>
    <p:extLst>
      <p:ext uri="{BB962C8B-B14F-4D97-AF65-F5344CB8AC3E}">
        <p14:creationId xmlns:p14="http://schemas.microsoft.com/office/powerpoint/2010/main" val="1161898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458039"/>
              </p:ext>
            </p:extLst>
          </p:nvPr>
        </p:nvGraphicFramePr>
        <p:xfrm>
          <a:off x="287212" y="1468436"/>
          <a:ext cx="8588376" cy="4263690"/>
        </p:xfrm>
        <a:graphic>
          <a:graphicData uri="http://schemas.openxmlformats.org/drawingml/2006/table">
            <a:tbl>
              <a:tblPr/>
              <a:tblGrid>
                <a:gridCol w="1374142"/>
                <a:gridCol w="1006201"/>
                <a:gridCol w="1827964"/>
                <a:gridCol w="1460023"/>
                <a:gridCol w="1512058"/>
                <a:gridCol w="1407988"/>
              </a:tblGrid>
              <a:tr h="358970">
                <a:tc>
                  <a:txBody>
                    <a:bodyPr/>
                    <a:lstStyle/>
                    <a:p>
                      <a:r>
                        <a:rPr lang="en-US" sz="1200" b="1" dirty="0">
                          <a:solidFill>
                            <a:schemeClr val="tx2">
                              <a:lumMod val="60000"/>
                              <a:lumOff val="40000"/>
                            </a:schemeClr>
                          </a:solidFill>
                          <a:latin typeface="Arial" pitchFamily="34" charset="0"/>
                          <a:cs typeface="Arial" pitchFamily="34" charset="0"/>
                        </a:rPr>
                        <a:t> Coalitions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Elections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Chancellor</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Enter Office</a:t>
                      </a: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Leave </a:t>
                      </a:r>
                      <a:r>
                        <a:rPr lang="en-US" sz="1200" b="1" dirty="0" smtClean="0">
                          <a:solidFill>
                            <a:schemeClr val="tx2">
                              <a:lumMod val="60000"/>
                              <a:lumOff val="40000"/>
                            </a:schemeClr>
                          </a:solidFill>
                          <a:latin typeface="Arial" pitchFamily="34" charset="0"/>
                          <a:cs typeface="Arial" pitchFamily="34" charset="0"/>
                        </a:rPr>
                        <a:t>Office</a:t>
                      </a:r>
                      <a:endParaRPr lang="en-US" sz="1200" b="1" dirty="0">
                        <a:solidFill>
                          <a:schemeClr val="tx2">
                            <a:lumMod val="60000"/>
                            <a:lumOff val="40000"/>
                          </a:schemeClr>
                        </a:solidFill>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Political Party</a:t>
                      </a:r>
                    </a:p>
                  </a:txBody>
                  <a:tcPr marL="1889" marR="1889" marT="1889" marB="1889" anchor="ctr">
                    <a:lnL>
                      <a:noFill/>
                    </a:lnL>
                    <a:lnR>
                      <a:noFill/>
                    </a:lnR>
                    <a:lnT>
                      <a:noFill/>
                    </a:lnT>
                    <a:lnB>
                      <a:noFill/>
                    </a:lnB>
                  </a:tcPr>
                </a:tc>
              </a:tr>
              <a:tr h="326830">
                <a:tc>
                  <a:txBody>
                    <a:bodyPr/>
                    <a:lstStyle/>
                    <a:p>
                      <a:r>
                        <a:rPr lang="en-US" sz="1200" b="1" dirty="0">
                          <a:latin typeface="Arial" pitchFamily="34" charset="0"/>
                          <a:cs typeface="Arial" pitchFamily="34" charset="0"/>
                        </a:rPr>
                        <a:t> SPD, </a:t>
                      </a:r>
                      <a:r>
                        <a:rPr lang="en-US" sz="1200" b="1" dirty="0" err="1">
                          <a:latin typeface="Arial" pitchFamily="34" charset="0"/>
                          <a:cs typeface="Arial" pitchFamily="34" charset="0"/>
                        </a:rPr>
                        <a:t>Zentrum</a:t>
                      </a:r>
                      <a:r>
                        <a:rPr lang="en-US" sz="1200" b="1" dirty="0">
                          <a:latin typeface="Arial" pitchFamily="34" charset="0"/>
                          <a:cs typeface="Arial" pitchFamily="34" charset="0"/>
                        </a:rPr>
                        <a:t>; DDP</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Jan 1919</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Friedrich Ebert</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Nov </a:t>
                      </a:r>
                      <a:r>
                        <a:rPr lang="en-US" sz="1200" b="1" dirty="0">
                          <a:latin typeface="Arial" pitchFamily="34" charset="0"/>
                          <a:cs typeface="Arial" pitchFamily="34" charset="0"/>
                        </a:rPr>
                        <a:t>1918</a:t>
                      </a:r>
                    </a:p>
                    <a:p>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Feb </a:t>
                      </a:r>
                      <a:r>
                        <a:rPr lang="en-US" sz="1200" b="1" dirty="0">
                          <a:latin typeface="Arial" pitchFamily="34" charset="0"/>
                          <a:cs typeface="Arial" pitchFamily="34" charset="0"/>
                        </a:rPr>
                        <a:t>1919</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68772">
                <a:tc>
                  <a:txBody>
                    <a:bodyPr/>
                    <a:lstStyle/>
                    <a:p>
                      <a:r>
                        <a:rPr lang="en-US" sz="1200" b="1">
                          <a:latin typeface="Arial" pitchFamily="34" charset="0"/>
                          <a:cs typeface="Arial" pitchFamily="34" charset="0"/>
                        </a:rPr>
                        <a:t> SPD, Zentrum, DDP</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Philip </a:t>
                      </a:r>
                      <a:r>
                        <a:rPr lang="en-US" sz="1200" b="1" dirty="0" err="1">
                          <a:latin typeface="Arial" pitchFamily="34" charset="0"/>
                          <a:cs typeface="Arial" pitchFamily="34" charset="0"/>
                        </a:rPr>
                        <a:t>Scheidemann</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February </a:t>
                      </a:r>
                      <a:r>
                        <a:rPr lang="en-US" sz="1200" b="1" dirty="0">
                          <a:latin typeface="Arial" pitchFamily="34" charset="0"/>
                          <a:cs typeface="Arial" pitchFamily="34" charset="0"/>
                        </a:rPr>
                        <a:t>13, 1919</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Jun </a:t>
                      </a:r>
                      <a:r>
                        <a:rPr lang="en-US" sz="1200" b="1" dirty="0">
                          <a:latin typeface="Arial" pitchFamily="34" charset="0"/>
                          <a:cs typeface="Arial" pitchFamily="34" charset="0"/>
                        </a:rPr>
                        <a:t>1919</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58970">
                <a:tc>
                  <a:txBody>
                    <a:bodyPr/>
                    <a:lstStyle/>
                    <a:p>
                      <a:r>
                        <a:rPr lang="en-US" sz="1200" b="1">
                          <a:latin typeface="Arial" pitchFamily="34" charset="0"/>
                          <a:cs typeface="Arial" pitchFamily="34" charset="0"/>
                        </a:rPr>
                        <a:t> SPD, Zentrum, DDP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Gustav </a:t>
                      </a:r>
                      <a:r>
                        <a:rPr lang="en-US" sz="1200" b="1" dirty="0">
                          <a:latin typeface="Arial" pitchFamily="34" charset="0"/>
                          <a:cs typeface="Arial" pitchFamily="34" charset="0"/>
                        </a:rPr>
                        <a:t>Bauer</a:t>
                      </a: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Jun </a:t>
                      </a:r>
                      <a:r>
                        <a:rPr lang="en-US" sz="1200" b="1" dirty="0">
                          <a:solidFill>
                            <a:srgbClr val="FF0000"/>
                          </a:solidFill>
                          <a:latin typeface="Arial" pitchFamily="34" charset="0"/>
                          <a:cs typeface="Arial" pitchFamily="34" charset="0"/>
                        </a:rPr>
                        <a:t>1919</a:t>
                      </a: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Mar </a:t>
                      </a:r>
                      <a:r>
                        <a:rPr lang="en-US" sz="1200" b="1" dirty="0">
                          <a:solidFill>
                            <a:srgbClr val="FF0000"/>
                          </a:solidFill>
                          <a:latin typeface="Arial" pitchFamily="34" charset="0"/>
                          <a:cs typeface="Arial" pitchFamily="34" charset="0"/>
                        </a:rPr>
                        <a:t>1920</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SPD</a:t>
                      </a:r>
                    </a:p>
                  </a:txBody>
                  <a:tcPr marL="1889" marR="1889" marT="1889" marB="1889" anchor="ctr">
                    <a:lnL>
                      <a:noFill/>
                    </a:lnL>
                    <a:lnR>
                      <a:noFill/>
                    </a:lnR>
                    <a:lnT>
                      <a:noFill/>
                    </a:lnT>
                    <a:lnB>
                      <a:noFill/>
                    </a:lnB>
                  </a:tcPr>
                </a:tc>
              </a:tr>
              <a:tr h="250630">
                <a:tc>
                  <a:txBody>
                    <a:bodyPr/>
                    <a:lstStyle/>
                    <a:p>
                      <a:r>
                        <a:rPr lang="en-US" sz="1200" b="1">
                          <a:latin typeface="Arial" pitchFamily="34" charset="0"/>
                          <a:cs typeface="Arial" pitchFamily="34" charset="0"/>
                        </a:rPr>
                        <a:t>  SPD, Zentrum, DDP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Hermann </a:t>
                      </a:r>
                      <a:r>
                        <a:rPr lang="en-US" sz="1200" b="1" dirty="0">
                          <a:latin typeface="Arial" pitchFamily="34" charset="0"/>
                          <a:cs typeface="Arial" pitchFamily="34" charset="0"/>
                        </a:rPr>
                        <a:t>Müller</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March 27, 1920</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June 1920</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81000">
                <a:tc>
                  <a:txBody>
                    <a:bodyPr/>
                    <a:lstStyle/>
                    <a:p>
                      <a:r>
                        <a:rPr lang="en-US" sz="1200" b="1">
                          <a:latin typeface="Arial" pitchFamily="34" charset="0"/>
                          <a:cs typeface="Arial" pitchFamily="34" charset="0"/>
                        </a:rPr>
                        <a:t> Zentrum, DDP,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June 1920</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Konstantin </a:t>
                      </a:r>
                      <a:r>
                        <a:rPr lang="en-US" sz="1200" b="1" dirty="0" err="1">
                          <a:latin typeface="Arial" pitchFamily="34" charset="0"/>
                          <a:cs typeface="Arial" pitchFamily="34" charset="0"/>
                        </a:rPr>
                        <a:t>Fehrenbach</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solidFill>
                            <a:schemeClr val="tx1"/>
                          </a:solidFill>
                          <a:latin typeface="Arial" pitchFamily="34" charset="0"/>
                          <a:cs typeface="Arial" pitchFamily="34" charset="0"/>
                        </a:rPr>
                        <a:t>June </a:t>
                      </a:r>
                      <a:r>
                        <a:rPr lang="en-US" sz="1200" b="1" dirty="0">
                          <a:solidFill>
                            <a:schemeClr val="tx1"/>
                          </a:solidFill>
                          <a:latin typeface="Arial" pitchFamily="34" charset="0"/>
                          <a:cs typeface="Arial" pitchFamily="34" charset="0"/>
                        </a:rPr>
                        <a:t>25, 1920</a:t>
                      </a:r>
                    </a:p>
                  </a:txBody>
                  <a:tcPr marL="1889" marR="1889" marT="1889" marB="1889" anchor="ctr">
                    <a:lnL>
                      <a:noFill/>
                    </a:lnL>
                    <a:lnR>
                      <a:noFill/>
                    </a:lnR>
                    <a:lnT>
                      <a:noFill/>
                    </a:lnT>
                    <a:lnB>
                      <a:noFill/>
                    </a:lnB>
                  </a:tcPr>
                </a:tc>
                <a:tc>
                  <a:txBody>
                    <a:bodyPr/>
                    <a:lstStyle/>
                    <a:p>
                      <a:r>
                        <a:rPr lang="en-US" sz="1200" b="1" dirty="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May </a:t>
                      </a:r>
                      <a:r>
                        <a:rPr lang="en-US" sz="1200" b="1" dirty="0">
                          <a:solidFill>
                            <a:schemeClr val="tx1"/>
                          </a:solidFill>
                          <a:latin typeface="Arial" pitchFamily="34" charset="0"/>
                          <a:cs typeface="Arial" pitchFamily="34" charset="0"/>
                        </a:rPr>
                        <a:t>4, 1921</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04800">
                <a:tc>
                  <a:txBody>
                    <a:bodyPr/>
                    <a:lstStyle/>
                    <a:p>
                      <a:r>
                        <a:rPr lang="en-US" sz="1200" b="1">
                          <a:latin typeface="Arial" pitchFamily="34" charset="0"/>
                          <a:cs typeface="Arial" pitchFamily="34" charset="0"/>
                        </a:rPr>
                        <a:t> Zentrum, DDP, SPD</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Josef Wirth</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May </a:t>
                      </a:r>
                      <a:r>
                        <a:rPr lang="en-US" sz="1200" b="1" dirty="0">
                          <a:latin typeface="Arial" pitchFamily="34" charset="0"/>
                          <a:cs typeface="Arial" pitchFamily="34" charset="0"/>
                        </a:rPr>
                        <a:t>10, </a:t>
                      </a:r>
                      <a:r>
                        <a:rPr lang="en-US" sz="1200" b="1" dirty="0" smtClean="0">
                          <a:latin typeface="Arial" pitchFamily="34" charset="0"/>
                          <a:cs typeface="Arial" pitchFamily="34" charset="0"/>
                        </a:rPr>
                        <a:t>1921</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November </a:t>
                      </a:r>
                      <a:r>
                        <a:rPr lang="en-US" sz="1200" b="1" dirty="0">
                          <a:latin typeface="Arial" pitchFamily="34" charset="0"/>
                          <a:cs typeface="Arial" pitchFamily="34" charset="0"/>
                        </a:rPr>
                        <a:t>14, 1922</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99125">
                <a:tc>
                  <a:txBody>
                    <a:bodyPr/>
                    <a:lstStyle/>
                    <a:p>
                      <a:r>
                        <a:rPr lang="en-US" sz="1200" b="1">
                          <a:latin typeface="Arial" pitchFamily="34" charset="0"/>
                          <a:cs typeface="Arial" pitchFamily="34" charset="0"/>
                        </a:rPr>
                        <a:t> Zentrum, DDP,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Wilhelm </a:t>
                      </a:r>
                      <a:r>
                        <a:rPr lang="en-US" sz="1200" b="1" dirty="0" err="1">
                          <a:latin typeface="Arial" pitchFamily="34" charset="0"/>
                          <a:cs typeface="Arial" pitchFamily="34" charset="0"/>
                        </a:rPr>
                        <a:t>Cuno</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solidFill>
                            <a:schemeClr val="tx1"/>
                          </a:solidFill>
                          <a:latin typeface="Arial" pitchFamily="34" charset="0"/>
                          <a:cs typeface="Arial" pitchFamily="34" charset="0"/>
                        </a:rPr>
                        <a:t>November </a:t>
                      </a:r>
                      <a:r>
                        <a:rPr lang="en-US" sz="1200" b="1" dirty="0">
                          <a:solidFill>
                            <a:schemeClr val="tx1"/>
                          </a:solidFill>
                          <a:latin typeface="Arial" pitchFamily="34" charset="0"/>
                          <a:cs typeface="Arial" pitchFamily="34" charset="0"/>
                        </a:rPr>
                        <a:t>12, 1922</a:t>
                      </a:r>
                    </a:p>
                  </a:txBody>
                  <a:tcPr marL="1889" marR="1889" marT="1889" marB="1889" anchor="ctr">
                    <a:lnL>
                      <a:noFill/>
                    </a:lnL>
                    <a:lnR>
                      <a:noFill/>
                    </a:lnR>
                    <a:lnT>
                      <a:noFill/>
                    </a:lnT>
                    <a:lnB>
                      <a:noFill/>
                    </a:lnB>
                  </a:tcPr>
                </a:tc>
                <a:tc>
                  <a:txBody>
                    <a:bodyPr/>
                    <a:lstStyle/>
                    <a:p>
                      <a:r>
                        <a:rPr lang="en-US" sz="1200" b="1" dirty="0" smtClean="0">
                          <a:solidFill>
                            <a:schemeClr val="tx1"/>
                          </a:solidFill>
                          <a:latin typeface="Arial" pitchFamily="34" charset="0"/>
                          <a:cs typeface="Arial" pitchFamily="34" charset="0"/>
                        </a:rPr>
                        <a:t>August </a:t>
                      </a:r>
                      <a:r>
                        <a:rPr lang="en-US" sz="1200" b="1" dirty="0">
                          <a:solidFill>
                            <a:schemeClr val="tx1"/>
                          </a:solidFill>
                          <a:latin typeface="Arial" pitchFamily="34" charset="0"/>
                          <a:cs typeface="Arial" pitchFamily="34" charset="0"/>
                        </a:rPr>
                        <a:t>12, 1923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 Party</a:t>
                      </a:r>
                    </a:p>
                  </a:txBody>
                  <a:tcPr marL="1889" marR="1889" marT="1889" marB="1889" anchor="ctr">
                    <a:lnL>
                      <a:noFill/>
                    </a:lnL>
                    <a:lnR>
                      <a:noFill/>
                    </a:lnR>
                    <a:lnT>
                      <a:noFill/>
                    </a:lnT>
                    <a:lnB>
                      <a:noFill/>
                    </a:lnB>
                  </a:tcPr>
                </a:tc>
              </a:tr>
              <a:tr h="304800">
                <a:tc>
                  <a:txBody>
                    <a:bodyPr/>
                    <a:lstStyle/>
                    <a:p>
                      <a:r>
                        <a:rPr lang="en-US" sz="1200" b="1" dirty="0">
                          <a:latin typeface="Arial" pitchFamily="34" charset="0"/>
                          <a:cs typeface="Arial" pitchFamily="34" charset="0"/>
                        </a:rPr>
                        <a:t> DVP, SPD, </a:t>
                      </a:r>
                      <a:r>
                        <a:rPr lang="en-US" sz="1200" b="1" dirty="0" smtClean="0">
                          <a:latin typeface="Arial" pitchFamily="34" charset="0"/>
                          <a:cs typeface="Arial" pitchFamily="34" charset="0"/>
                        </a:rPr>
                        <a:t>DDP</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Gustav </a:t>
                      </a:r>
                      <a:r>
                        <a:rPr lang="en-US" sz="1200" b="1" dirty="0">
                          <a:latin typeface="Arial" pitchFamily="34" charset="0"/>
                          <a:cs typeface="Arial" pitchFamily="34" charset="0"/>
                        </a:rPr>
                        <a:t>Stresemann</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August </a:t>
                      </a:r>
                      <a:r>
                        <a:rPr lang="en-US" sz="1200" b="1" dirty="0">
                          <a:latin typeface="Arial" pitchFamily="34" charset="0"/>
                          <a:cs typeface="Arial" pitchFamily="34" charset="0"/>
                        </a:rPr>
                        <a:t>13, </a:t>
                      </a:r>
                      <a:r>
                        <a:rPr lang="en-US" sz="1200" b="1" dirty="0" smtClean="0">
                          <a:latin typeface="Arial" pitchFamily="34" charset="0"/>
                          <a:cs typeface="Arial" pitchFamily="34" charset="0"/>
                        </a:rPr>
                        <a:t>1923</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Nov </a:t>
                      </a:r>
                      <a:r>
                        <a:rPr lang="en-US" sz="1200" b="1" dirty="0">
                          <a:latin typeface="Arial" pitchFamily="34" charset="0"/>
                          <a:cs typeface="Arial" pitchFamily="34" charset="0"/>
                        </a:rPr>
                        <a:t>1923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DVP</a:t>
                      </a:r>
                    </a:p>
                  </a:txBody>
                  <a:tcPr marL="1889" marR="1889" marT="1889" marB="1889" anchor="ctr">
                    <a:lnL>
                      <a:noFill/>
                    </a:lnL>
                    <a:lnR>
                      <a:noFill/>
                    </a:lnR>
                    <a:lnT>
                      <a:noFill/>
                    </a:lnT>
                    <a:lnB>
                      <a:noFill/>
                    </a:lnB>
                  </a:tcPr>
                </a:tc>
              </a:tr>
              <a:tr h="789225">
                <a:tc>
                  <a:txBody>
                    <a:bodyPr/>
                    <a:lstStyle/>
                    <a:p>
                      <a:r>
                        <a:rPr lang="en-US" sz="1200" b="1" dirty="0" err="1" smtClean="0">
                          <a:latin typeface="Arial" pitchFamily="34" charset="0"/>
                          <a:cs typeface="Arial" pitchFamily="34" charset="0"/>
                        </a:rPr>
                        <a:t>Zentrum</a:t>
                      </a:r>
                      <a:r>
                        <a:rPr lang="en-US" sz="1200" b="1" dirty="0">
                          <a:latin typeface="Arial" pitchFamily="34" charset="0"/>
                          <a:cs typeface="Arial" pitchFamily="34" charset="0"/>
                        </a:rPr>
                        <a:t>, DDP,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June 1924</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Wilhelm </a:t>
                      </a:r>
                      <a:r>
                        <a:rPr lang="en-US" sz="1200" b="1" dirty="0">
                          <a:latin typeface="Arial" pitchFamily="34" charset="0"/>
                          <a:cs typeface="Arial" pitchFamily="34" charset="0"/>
                        </a:rPr>
                        <a:t>Marx</a:t>
                      </a: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November </a:t>
                      </a:r>
                      <a:r>
                        <a:rPr lang="en-US" sz="1200" b="1" dirty="0">
                          <a:solidFill>
                            <a:srgbClr val="FF0000"/>
                          </a:solidFill>
                          <a:latin typeface="Arial" pitchFamily="34" charset="0"/>
                          <a:cs typeface="Arial" pitchFamily="34" charset="0"/>
                        </a:rPr>
                        <a:t>30, 1923</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December </a:t>
                      </a:r>
                      <a:r>
                        <a:rPr lang="en-US" sz="1200" b="1" dirty="0">
                          <a:solidFill>
                            <a:srgbClr val="FF0000"/>
                          </a:solidFill>
                          <a:latin typeface="Arial" pitchFamily="34" charset="0"/>
                          <a:cs typeface="Arial" pitchFamily="34" charset="0"/>
                        </a:rPr>
                        <a:t>15, 1924</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err="1">
                          <a:latin typeface="Arial" pitchFamily="34" charset="0"/>
                          <a:cs typeface="Arial" pitchFamily="34" charset="0"/>
                        </a:rPr>
                        <a:t>Zentrum</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r>
            </a:tbl>
          </a:graphicData>
        </a:graphic>
      </p:graphicFrame>
      <p:sp>
        <p:nvSpPr>
          <p:cNvPr id="5" name="Rectangle 1"/>
          <p:cNvSpPr>
            <a:spLocks noChangeArrowheads="1"/>
          </p:cNvSpPr>
          <p:nvPr/>
        </p:nvSpPr>
        <p:spPr bwMode="auto">
          <a:xfrm>
            <a:off x="8265431" y="2216574"/>
            <a:ext cx="269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a:t>
            </a:r>
          </a:p>
        </p:txBody>
      </p:sp>
      <p:sp>
        <p:nvSpPr>
          <p:cNvPr id="2" name="TextBox 1"/>
          <p:cNvSpPr txBox="1"/>
          <p:nvPr/>
        </p:nvSpPr>
        <p:spPr>
          <a:xfrm>
            <a:off x="2021477" y="484743"/>
            <a:ext cx="6378766" cy="584775"/>
          </a:xfrm>
          <a:prstGeom prst="rect">
            <a:avLst/>
          </a:prstGeom>
          <a:noFill/>
        </p:spPr>
        <p:txBody>
          <a:bodyPr wrap="square" rtlCol="0">
            <a:spAutoFit/>
          </a:bodyPr>
          <a:lstStyle/>
          <a:p>
            <a:r>
              <a:rPr lang="en-US" sz="3200" dirty="0" smtClean="0"/>
              <a:t>15 Chancellors</a:t>
            </a:r>
            <a:r>
              <a:rPr lang="de-DE" sz="3200" dirty="0" smtClean="0"/>
              <a:t> of the Republic </a:t>
            </a:r>
            <a:endParaRPr lang="de-DE" sz="3200" dirty="0"/>
          </a:p>
        </p:txBody>
      </p:sp>
    </p:spTree>
    <p:extLst>
      <p:ext uri="{BB962C8B-B14F-4D97-AF65-F5344CB8AC3E}">
        <p14:creationId xmlns:p14="http://schemas.microsoft.com/office/powerpoint/2010/main" val="35190654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4098250"/>
              </p:ext>
            </p:extLst>
          </p:nvPr>
        </p:nvGraphicFramePr>
        <p:xfrm>
          <a:off x="76200" y="1295400"/>
          <a:ext cx="8816976" cy="3245966"/>
        </p:xfrm>
        <a:graphic>
          <a:graphicData uri="http://schemas.openxmlformats.org/drawingml/2006/table">
            <a:tbl>
              <a:tblPr/>
              <a:tblGrid>
                <a:gridCol w="1410718"/>
                <a:gridCol w="1027682"/>
                <a:gridCol w="1881921"/>
                <a:gridCol w="1498885"/>
                <a:gridCol w="1498885"/>
                <a:gridCol w="1498885"/>
              </a:tblGrid>
              <a:tr h="440405">
                <a:tc>
                  <a:txBody>
                    <a:bodyPr/>
                    <a:lstStyle/>
                    <a:p>
                      <a:r>
                        <a:rPr lang="en-US" sz="1200" b="1" dirty="0">
                          <a:latin typeface="Arial" pitchFamily="34" charset="0"/>
                          <a:cs typeface="Arial" pitchFamily="34" charset="0"/>
                        </a:rPr>
                        <a:t> </a:t>
                      </a:r>
                      <a:r>
                        <a:rPr lang="en-US" sz="1200" b="1" dirty="0" err="1">
                          <a:latin typeface="Arial" pitchFamily="34" charset="0"/>
                          <a:cs typeface="Arial" pitchFamily="34" charset="0"/>
                        </a:rPr>
                        <a:t>Zentrum</a:t>
                      </a:r>
                      <a:r>
                        <a:rPr lang="en-US" sz="1200" b="1" dirty="0">
                          <a:latin typeface="Arial" pitchFamily="34" charset="0"/>
                          <a:cs typeface="Arial" pitchFamily="34" charset="0"/>
                        </a:rPr>
                        <a:t>, DVP, DNVP, </a:t>
                      </a:r>
                      <a:r>
                        <a:rPr lang="en-US" sz="1200" b="1" dirty="0" smtClean="0">
                          <a:latin typeface="Arial" pitchFamily="34" charset="0"/>
                          <a:cs typeface="Arial" pitchFamily="34" charset="0"/>
                        </a:rPr>
                        <a:t>BVP</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Dec 1924</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Dr. Hans Luther</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January </a:t>
                      </a:r>
                      <a:r>
                        <a:rPr lang="en-US" sz="1200" b="1" dirty="0">
                          <a:solidFill>
                            <a:srgbClr val="FF0000"/>
                          </a:solidFill>
                          <a:latin typeface="Arial" pitchFamily="34" charset="0"/>
                          <a:cs typeface="Arial" pitchFamily="34" charset="0"/>
                        </a:rPr>
                        <a:t>15, 1925</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May </a:t>
                      </a:r>
                      <a:r>
                        <a:rPr lang="en-US" sz="1200" b="1" dirty="0">
                          <a:solidFill>
                            <a:srgbClr val="FF0000"/>
                          </a:solidFill>
                          <a:latin typeface="Arial" pitchFamily="34" charset="0"/>
                          <a:cs typeface="Arial" pitchFamily="34" charset="0"/>
                        </a:rPr>
                        <a:t>12, 1926</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 Party</a:t>
                      </a:r>
                    </a:p>
                  </a:txBody>
                  <a:tcPr marL="1889" marR="1889" marT="1889" marB="1889" anchor="ctr">
                    <a:lnL>
                      <a:noFill/>
                    </a:lnL>
                    <a:lnR>
                      <a:noFill/>
                    </a:lnR>
                    <a:lnT>
                      <a:noFill/>
                    </a:lnT>
                    <a:lnB>
                      <a:noFill/>
                    </a:lnB>
                  </a:tcPr>
                </a:tc>
              </a:tr>
              <a:tr h="503322">
                <a:tc>
                  <a:txBody>
                    <a:bodyPr/>
                    <a:lstStyle/>
                    <a:p>
                      <a:r>
                        <a:rPr lang="en-US" sz="1200" b="1" dirty="0">
                          <a:latin typeface="Arial" pitchFamily="34" charset="0"/>
                          <a:cs typeface="Arial" pitchFamily="34" charset="0"/>
                        </a:rPr>
                        <a:t> </a:t>
                      </a:r>
                      <a:r>
                        <a:rPr lang="en-US" sz="1200" b="1" dirty="0" err="1">
                          <a:latin typeface="Arial" pitchFamily="34" charset="0"/>
                          <a:cs typeface="Arial" pitchFamily="34" charset="0"/>
                        </a:rPr>
                        <a:t>Zentrum</a:t>
                      </a:r>
                      <a:r>
                        <a:rPr lang="en-US" sz="1200" b="1" dirty="0">
                          <a:latin typeface="Arial" pitchFamily="34" charset="0"/>
                          <a:cs typeface="Arial" pitchFamily="34" charset="0"/>
                        </a:rPr>
                        <a:t>, DDP, DVP, </a:t>
                      </a:r>
                      <a:r>
                        <a:rPr lang="en-US" sz="1200" b="1" dirty="0" smtClean="0">
                          <a:latin typeface="Arial" pitchFamily="34" charset="0"/>
                          <a:cs typeface="Arial" pitchFamily="34" charset="0"/>
                        </a:rPr>
                        <a:t>BVP</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Wilhelm Marx</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May </a:t>
                      </a:r>
                      <a:r>
                        <a:rPr lang="en-US" sz="1200" b="1" dirty="0" smtClean="0">
                          <a:solidFill>
                            <a:srgbClr val="FF0000"/>
                          </a:solidFill>
                          <a:latin typeface="Arial" pitchFamily="34" charset="0"/>
                          <a:cs typeface="Arial" pitchFamily="34" charset="0"/>
                        </a:rPr>
                        <a:t>1926</a:t>
                      </a:r>
                      <a:endParaRPr lang="en-US" sz="1200" b="1" dirty="0">
                        <a:solidFill>
                          <a:srgbClr val="FF0000"/>
                        </a:solidFill>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Jun </a:t>
                      </a:r>
                      <a:r>
                        <a:rPr lang="en-US" sz="1200" b="1" dirty="0">
                          <a:solidFill>
                            <a:srgbClr val="FF0000"/>
                          </a:solidFill>
                          <a:latin typeface="Arial" pitchFamily="34" charset="0"/>
                          <a:cs typeface="Arial" pitchFamily="34" charset="0"/>
                        </a:rPr>
                        <a:t>1928</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96699">
                <a:tc>
                  <a:txBody>
                    <a:bodyPr/>
                    <a:lstStyle/>
                    <a:p>
                      <a:r>
                        <a:rPr lang="de-DE" sz="1200" b="1">
                          <a:latin typeface="Arial" pitchFamily="34" charset="0"/>
                          <a:cs typeface="Arial" pitchFamily="34" charset="0"/>
                        </a:rPr>
                        <a:t> SPD, DDP, Zentrum, BVP,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May 1928</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Hermann Müller</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June 28, 1928</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March </a:t>
                      </a:r>
                      <a:r>
                        <a:rPr lang="en-US" sz="1200" b="1" dirty="0">
                          <a:latin typeface="Arial" pitchFamily="34" charset="0"/>
                          <a:cs typeface="Arial" pitchFamily="34" charset="0"/>
                        </a:rPr>
                        <a:t>30, 1930</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58283">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Sep 1930</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Dr. Heinrich </a:t>
                      </a:r>
                      <a:r>
                        <a:rPr lang="en-US" sz="1200" b="1" dirty="0" err="1">
                          <a:latin typeface="Arial" pitchFamily="34" charset="0"/>
                          <a:cs typeface="Arial" pitchFamily="34" charset="0"/>
                        </a:rPr>
                        <a:t>Brüning</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March </a:t>
                      </a:r>
                      <a:r>
                        <a:rPr lang="en-US" sz="1200" b="1" dirty="0">
                          <a:solidFill>
                            <a:srgbClr val="FF0000"/>
                          </a:solidFill>
                          <a:latin typeface="Arial" pitchFamily="34" charset="0"/>
                          <a:cs typeface="Arial" pitchFamily="34" charset="0"/>
                        </a:rPr>
                        <a:t>30, 1930</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March </a:t>
                      </a:r>
                      <a:r>
                        <a:rPr lang="en-US" sz="1200" b="1" dirty="0">
                          <a:solidFill>
                            <a:srgbClr val="FF0000"/>
                          </a:solidFill>
                          <a:latin typeface="Arial" pitchFamily="34" charset="0"/>
                          <a:cs typeface="Arial" pitchFamily="34" charset="0"/>
                        </a:rPr>
                        <a:t>30, 1932</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77490">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July 1932</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Franz von Papen</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March </a:t>
                      </a:r>
                      <a:r>
                        <a:rPr lang="en-US" sz="1200" b="1" dirty="0">
                          <a:solidFill>
                            <a:srgbClr val="FF0000"/>
                          </a:solidFill>
                          <a:latin typeface="Arial" pitchFamily="34" charset="0"/>
                          <a:cs typeface="Arial" pitchFamily="34" charset="0"/>
                        </a:rPr>
                        <a:t>30, 1932</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November </a:t>
                      </a:r>
                      <a:r>
                        <a:rPr lang="en-US" sz="1200" b="1" dirty="0">
                          <a:solidFill>
                            <a:srgbClr val="FF0000"/>
                          </a:solidFill>
                          <a:latin typeface="Arial" pitchFamily="34" charset="0"/>
                          <a:cs typeface="Arial" pitchFamily="34" charset="0"/>
                        </a:rPr>
                        <a:t>17, 1932</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Zentrum/No Party</a:t>
                      </a:r>
                    </a:p>
                  </a:txBody>
                  <a:tcPr marL="1889" marR="1889" marT="1889" marB="1889" anchor="ctr">
                    <a:lnL>
                      <a:noFill/>
                    </a:lnL>
                    <a:lnR>
                      <a:noFill/>
                    </a:lnR>
                    <a:lnT>
                      <a:noFill/>
                    </a:lnT>
                    <a:lnB>
                      <a:noFill/>
                    </a:lnB>
                  </a:tcPr>
                </a:tc>
              </a:tr>
              <a:tr h="335227">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Nov 1932</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Kurt von Schleicher</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December </a:t>
                      </a:r>
                      <a:r>
                        <a:rPr lang="en-US" sz="1200" b="1" dirty="0">
                          <a:solidFill>
                            <a:srgbClr val="FF0000"/>
                          </a:solidFill>
                          <a:latin typeface="Arial" pitchFamily="34" charset="0"/>
                          <a:cs typeface="Arial" pitchFamily="34" charset="0"/>
                        </a:rPr>
                        <a:t>2, 1932</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January </a:t>
                      </a:r>
                      <a:r>
                        <a:rPr lang="en-US" sz="1200" b="1" dirty="0">
                          <a:solidFill>
                            <a:srgbClr val="FF0000"/>
                          </a:solidFill>
                          <a:latin typeface="Arial" pitchFamily="34" charset="0"/>
                          <a:cs typeface="Arial" pitchFamily="34" charset="0"/>
                        </a:rPr>
                        <a:t>28, 1933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 Party</a:t>
                      </a:r>
                    </a:p>
                  </a:txBody>
                  <a:tcPr marL="1889" marR="1889" marT="1889" marB="1889" anchor="ctr">
                    <a:lnL>
                      <a:noFill/>
                    </a:lnL>
                    <a:lnR>
                      <a:noFill/>
                    </a:lnR>
                    <a:lnT>
                      <a:noFill/>
                    </a:lnT>
                    <a:lnB>
                      <a:noFill/>
                    </a:lnB>
                  </a:tcPr>
                </a:tc>
              </a:tr>
              <a:tr h="788974">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Mar 1933</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Adolf Hitler</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smtClean="0">
                          <a:latin typeface="Arial" pitchFamily="34" charset="0"/>
                          <a:cs typeface="Arial" pitchFamily="34" charset="0"/>
                        </a:rPr>
                        <a:t>January </a:t>
                      </a:r>
                      <a:r>
                        <a:rPr lang="en-US" sz="1200" b="1" dirty="0">
                          <a:latin typeface="Arial" pitchFamily="34" charset="0"/>
                          <a:cs typeface="Arial" pitchFamily="34" charset="0"/>
                        </a:rPr>
                        <a:t>30, 1933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NSDAP</a:t>
                      </a:r>
                    </a:p>
                  </a:txBody>
                  <a:tcPr marL="1889" marR="1889" marT="1889" marB="1889"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7940266"/>
              </p:ext>
            </p:extLst>
          </p:nvPr>
        </p:nvGraphicFramePr>
        <p:xfrm>
          <a:off x="152400" y="914400"/>
          <a:ext cx="8588376" cy="358970"/>
        </p:xfrm>
        <a:graphic>
          <a:graphicData uri="http://schemas.openxmlformats.org/drawingml/2006/table">
            <a:tbl>
              <a:tblPr/>
              <a:tblGrid>
                <a:gridCol w="1374142"/>
                <a:gridCol w="1006201"/>
                <a:gridCol w="1827964"/>
                <a:gridCol w="1460023"/>
                <a:gridCol w="1512058"/>
                <a:gridCol w="1407988"/>
              </a:tblGrid>
              <a:tr h="358970">
                <a:tc>
                  <a:txBody>
                    <a:bodyPr/>
                    <a:lstStyle/>
                    <a:p>
                      <a:r>
                        <a:rPr lang="en-US" sz="1200" b="1" dirty="0">
                          <a:solidFill>
                            <a:schemeClr val="tx2">
                              <a:lumMod val="60000"/>
                              <a:lumOff val="40000"/>
                            </a:schemeClr>
                          </a:solidFill>
                          <a:latin typeface="Arial" pitchFamily="34" charset="0"/>
                          <a:cs typeface="Arial" pitchFamily="34" charset="0"/>
                        </a:rPr>
                        <a:t> Coalitions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Elections</a:t>
                      </a: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Chancellor</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Enter Office</a:t>
                      </a: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Leave </a:t>
                      </a:r>
                      <a:r>
                        <a:rPr lang="en-US" sz="1200" b="1" dirty="0" smtClean="0">
                          <a:solidFill>
                            <a:schemeClr val="tx2">
                              <a:lumMod val="60000"/>
                              <a:lumOff val="40000"/>
                            </a:schemeClr>
                          </a:solidFill>
                          <a:latin typeface="Arial" pitchFamily="34" charset="0"/>
                          <a:cs typeface="Arial" pitchFamily="34" charset="0"/>
                        </a:rPr>
                        <a:t>Office</a:t>
                      </a:r>
                      <a:endParaRPr lang="en-US" sz="1200" b="1" dirty="0">
                        <a:solidFill>
                          <a:schemeClr val="tx2">
                            <a:lumMod val="60000"/>
                            <a:lumOff val="40000"/>
                          </a:schemeClr>
                        </a:solidFill>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Political Party</a:t>
                      </a:r>
                    </a:p>
                  </a:txBody>
                  <a:tcPr marL="1889" marR="1889" marT="1889" marB="1889" anchor="ctr">
                    <a:lnL>
                      <a:noFill/>
                    </a:lnL>
                    <a:lnR>
                      <a:noFill/>
                    </a:lnR>
                    <a:lnT>
                      <a:noFill/>
                    </a:lnT>
                    <a:lnB>
                      <a:noFill/>
                    </a:lnB>
                  </a:tcPr>
                </a:tc>
              </a:tr>
            </a:tbl>
          </a:graphicData>
        </a:graphic>
      </p:graphicFrame>
    </p:spTree>
    <p:extLst>
      <p:ext uri="{BB962C8B-B14F-4D97-AF65-F5344CB8AC3E}">
        <p14:creationId xmlns:p14="http://schemas.microsoft.com/office/powerpoint/2010/main" val="2071594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Arial" charset="0"/>
                <a:cs typeface="Arial" charset="0"/>
              </a:rPr>
              <a:t>Presidents </a:t>
            </a:r>
            <a:r>
              <a:rPr lang="en-US" b="1" dirty="0" smtClean="0">
                <a:latin typeface="Arial" charset="0"/>
                <a:cs typeface="Arial" charset="0"/>
              </a:rPr>
              <a:t>of </a:t>
            </a:r>
            <a:r>
              <a:rPr lang="en-US" b="1" dirty="0">
                <a:latin typeface="Arial" charset="0"/>
                <a:cs typeface="Arial" charset="0"/>
              </a:rPr>
              <a:t>Weimar Republic</a:t>
            </a:r>
            <a:r>
              <a:rPr lang="en-US" sz="1800" dirty="0">
                <a:latin typeface="Arial" charset="0"/>
                <a:cs typeface="Arial" charset="0"/>
              </a:rPr>
              <a:t/>
            </a:r>
            <a:br>
              <a:rPr lang="en-US" sz="1800" dirty="0">
                <a:latin typeface="Arial" charset="0"/>
                <a:cs typeface="Arial"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7731219"/>
              </p:ext>
            </p:extLst>
          </p:nvPr>
        </p:nvGraphicFramePr>
        <p:xfrm>
          <a:off x="207033" y="977611"/>
          <a:ext cx="8712681" cy="1746605"/>
        </p:xfrm>
        <a:graphic>
          <a:graphicData uri="http://schemas.openxmlformats.org/drawingml/2006/table">
            <a:tbl>
              <a:tblPr/>
              <a:tblGrid>
                <a:gridCol w="2904227"/>
                <a:gridCol w="2904227"/>
                <a:gridCol w="2904227"/>
              </a:tblGrid>
              <a:tr h="336905">
                <a:tc>
                  <a:txBody>
                    <a:bodyPr/>
                    <a:lstStyle/>
                    <a:p>
                      <a:r>
                        <a:rPr lang="en-US" sz="1800" b="1" dirty="0" smtClean="0">
                          <a:latin typeface="Arial" pitchFamily="34" charset="0"/>
                          <a:cs typeface="Arial" pitchFamily="34" charset="0"/>
                        </a:rPr>
                        <a:t>Friedrich </a:t>
                      </a:r>
                      <a:r>
                        <a:rPr lang="en-US" sz="1800" b="1" dirty="0">
                          <a:latin typeface="Arial" pitchFamily="34" charset="0"/>
                          <a:cs typeface="Arial" pitchFamily="34" charset="0"/>
                        </a:rPr>
                        <a:t>Ebert</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1919 -</a:t>
                      </a:r>
                      <a:r>
                        <a:rPr lang="en-US" sz="1800" baseline="0" dirty="0" smtClean="0">
                          <a:latin typeface="Arial" pitchFamily="34" charset="0"/>
                          <a:cs typeface="Arial" pitchFamily="34" charset="0"/>
                        </a:rPr>
                        <a:t>1925</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Won with 73% 1</a:t>
                      </a:r>
                      <a:r>
                        <a:rPr lang="en-US" sz="1800" baseline="30000" dirty="0" smtClean="0">
                          <a:latin typeface="Arial" pitchFamily="34" charset="0"/>
                          <a:cs typeface="Arial" pitchFamily="34" charset="0"/>
                        </a:rPr>
                        <a:t>st</a:t>
                      </a:r>
                      <a:r>
                        <a:rPr lang="en-US" sz="1800" baseline="0" dirty="0" smtClean="0">
                          <a:latin typeface="Arial" pitchFamily="34" charset="0"/>
                          <a:cs typeface="Arial" pitchFamily="34" charset="0"/>
                        </a:rPr>
                        <a:t> Round</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r>
              <a:tr h="652829">
                <a:tc>
                  <a:txBody>
                    <a:bodyPr/>
                    <a:lstStyle/>
                    <a:p>
                      <a:r>
                        <a:rPr lang="en-US" sz="1800" b="1" dirty="0" smtClean="0">
                          <a:latin typeface="Arial" pitchFamily="34" charset="0"/>
                          <a:cs typeface="Arial" pitchFamily="34" charset="0"/>
                        </a:rPr>
                        <a:t>Paul </a:t>
                      </a:r>
                      <a:r>
                        <a:rPr lang="en-US" sz="1800" b="1" dirty="0">
                          <a:latin typeface="Arial" pitchFamily="34" charset="0"/>
                          <a:cs typeface="Arial" pitchFamily="34" charset="0"/>
                        </a:rPr>
                        <a:t>von Hindenburg</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1925- 1932</a:t>
                      </a:r>
                      <a:r>
                        <a:rPr lang="en-US" sz="1800" dirty="0" smtClean="0">
                          <a:latin typeface="Arial" pitchFamily="34" charset="0"/>
                          <a:cs typeface="Arial" pitchFamily="34" charset="0"/>
                        </a:rPr>
                        <a:t>. </a:t>
                      </a:r>
                    </a:p>
                    <a:p>
                      <a:r>
                        <a:rPr lang="en-US" sz="1800" dirty="0" smtClean="0">
                          <a:latin typeface="Arial" pitchFamily="34" charset="0"/>
                          <a:cs typeface="Arial" pitchFamily="34" charset="0"/>
                        </a:rPr>
                        <a:t>1932 -d</a:t>
                      </a:r>
                      <a:r>
                        <a:rPr lang="en-US" sz="1800" dirty="0" smtClean="0">
                          <a:latin typeface="Arial" pitchFamily="34" charset="0"/>
                          <a:cs typeface="Arial" pitchFamily="34" charset="0"/>
                        </a:rPr>
                        <a:t>.</a:t>
                      </a:r>
                      <a:r>
                        <a:rPr lang="en-US" sz="1800" baseline="0" dirty="0" smtClean="0">
                          <a:latin typeface="Arial" pitchFamily="34" charset="0"/>
                          <a:cs typeface="Arial" pitchFamily="34" charset="0"/>
                        </a:rPr>
                        <a:t>  Aug 2, 1934</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Won with 48% in 2</a:t>
                      </a:r>
                      <a:r>
                        <a:rPr lang="en-US" sz="1800" baseline="30000" dirty="0" smtClean="0">
                          <a:latin typeface="Arial" pitchFamily="34" charset="0"/>
                          <a:cs typeface="Arial" pitchFamily="34" charset="0"/>
                        </a:rPr>
                        <a:t>nd</a:t>
                      </a:r>
                      <a:r>
                        <a:rPr lang="en-US" sz="1800" dirty="0" smtClean="0">
                          <a:latin typeface="Arial" pitchFamily="34" charset="0"/>
                          <a:cs typeface="Arial" pitchFamily="34" charset="0"/>
                        </a:rPr>
                        <a:t> Round </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r>
              <a:tr h="322119">
                <a:tc>
                  <a:txBody>
                    <a:bodyPr/>
                    <a:lstStyle/>
                    <a:p>
                      <a:r>
                        <a:rPr lang="en-US" sz="1800" b="1" dirty="0" smtClean="0">
                          <a:latin typeface="Arial" pitchFamily="34" charset="0"/>
                          <a:cs typeface="Arial" pitchFamily="34" charset="0"/>
                        </a:rPr>
                        <a:t>Adolf </a:t>
                      </a:r>
                      <a:r>
                        <a:rPr lang="en-US" sz="1800" b="1" dirty="0">
                          <a:latin typeface="Arial" pitchFamily="34" charset="0"/>
                          <a:cs typeface="Arial" pitchFamily="34" charset="0"/>
                        </a:rPr>
                        <a:t>Hitler</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a:latin typeface="Arial" pitchFamily="34" charset="0"/>
                          <a:cs typeface="Arial" pitchFamily="34" charset="0"/>
                        </a:rPr>
                        <a:t> Aug 1934</a:t>
                      </a: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90% of</a:t>
                      </a:r>
                      <a:r>
                        <a:rPr lang="en-US" sz="1800" baseline="0" dirty="0" smtClean="0">
                          <a:latin typeface="Arial" pitchFamily="34" charset="0"/>
                          <a:cs typeface="Arial" pitchFamily="34" charset="0"/>
                        </a:rPr>
                        <a:t> pop voted to merge Chancellor and President </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r>
            </a:tbl>
          </a:graphicData>
        </a:graphic>
      </p:graphicFrame>
      <p:sp>
        <p:nvSpPr>
          <p:cNvPr id="5" name="Rectangle 1"/>
          <p:cNvSpPr>
            <a:spLocks noChangeArrowheads="1"/>
          </p:cNvSpPr>
          <p:nvPr/>
        </p:nvSpPr>
        <p:spPr bwMode="auto">
          <a:xfrm>
            <a:off x="6876482" y="264425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729144405"/>
              </p:ext>
            </p:extLst>
          </p:nvPr>
        </p:nvGraphicFramePr>
        <p:xfrm>
          <a:off x="401782" y="3557847"/>
          <a:ext cx="8229600" cy="3108960"/>
        </p:xfrm>
        <a:graphic>
          <a:graphicData uri="http://schemas.openxmlformats.org/drawingml/2006/table">
            <a:tbl>
              <a:tblPr/>
              <a:tblGrid>
                <a:gridCol w="1645920"/>
                <a:gridCol w="1645920"/>
                <a:gridCol w="1645920"/>
                <a:gridCol w="1645920"/>
                <a:gridCol w="1645920"/>
              </a:tblGrid>
              <a:tr h="254264">
                <a:tc>
                  <a:txBody>
                    <a:bodyPr/>
                    <a:lstStyle/>
                    <a:p>
                      <a:r>
                        <a:rPr lang="en-US" dirty="0">
                          <a:latin typeface="Arial" pitchFamily="34" charset="0"/>
                          <a:cs typeface="Arial" pitchFamily="34" charset="0"/>
                        </a:rPr>
                        <a:t>Candidate</a:t>
                      </a:r>
                    </a:p>
                  </a:txBody>
                  <a:tcPr anchor="ctr">
                    <a:lnL>
                      <a:noFill/>
                    </a:lnL>
                    <a:lnR>
                      <a:noFill/>
                    </a:lnR>
                    <a:lnT>
                      <a:noFill/>
                    </a:lnT>
                    <a:lnB>
                      <a:noFill/>
                    </a:lnB>
                  </a:tcPr>
                </a:tc>
                <a:tc>
                  <a:txBody>
                    <a:bodyPr/>
                    <a:lstStyle/>
                    <a:p>
                      <a:r>
                        <a:rPr lang="en-US">
                          <a:latin typeface="Arial" pitchFamily="34" charset="0"/>
                          <a:cs typeface="Arial" pitchFamily="34" charset="0"/>
                        </a:rPr>
                        <a:t>Party</a:t>
                      </a:r>
                    </a:p>
                  </a:txBody>
                  <a:tcPr anchor="ctr">
                    <a:lnL>
                      <a:noFill/>
                    </a:lnL>
                    <a:lnR>
                      <a:noFill/>
                    </a:lnR>
                    <a:lnT>
                      <a:noFill/>
                    </a:lnT>
                    <a:lnB>
                      <a:noFill/>
                    </a:lnB>
                  </a:tcPr>
                </a:tc>
                <a:tc>
                  <a:txBody>
                    <a:bodyPr/>
                    <a:lstStyle/>
                    <a:p>
                      <a:r>
                        <a:rPr lang="en-US" dirty="0">
                          <a:latin typeface="Arial" pitchFamily="34" charset="0"/>
                          <a:cs typeface="Arial" pitchFamily="34" charset="0"/>
                        </a:rPr>
                        <a:t>Supported by</a:t>
                      </a:r>
                    </a:p>
                  </a:txBody>
                  <a:tcPr anchor="ctr">
                    <a:lnL>
                      <a:noFill/>
                    </a:lnL>
                    <a:lnR>
                      <a:noFill/>
                    </a:lnR>
                    <a:lnT>
                      <a:noFill/>
                    </a:lnT>
                    <a:lnB>
                      <a:noFill/>
                    </a:lnB>
                  </a:tcPr>
                </a:tc>
                <a:tc>
                  <a:txBody>
                    <a:bodyPr/>
                    <a:lstStyle/>
                    <a:p>
                      <a:r>
                        <a:rPr lang="en-US">
                          <a:latin typeface="Arial" pitchFamily="34" charset="0"/>
                          <a:cs typeface="Arial" pitchFamily="34" charset="0"/>
                        </a:rPr>
                        <a:t>Votes</a:t>
                      </a:r>
                    </a:p>
                  </a:txBody>
                  <a:tcPr anchor="ctr">
                    <a:lnL>
                      <a:noFill/>
                    </a:lnL>
                    <a:lnR>
                      <a:noFill/>
                    </a:lnR>
                    <a:lnT>
                      <a:noFill/>
                    </a:lnT>
                    <a:lnB>
                      <a:noFill/>
                    </a:lnB>
                  </a:tcPr>
                </a:tc>
                <a:tc>
                  <a:txBody>
                    <a:bodyPr/>
                    <a:lstStyle/>
                    <a:p>
                      <a:r>
                        <a:rPr lang="en-US">
                          <a:latin typeface="Arial" pitchFamily="34" charset="0"/>
                          <a:cs typeface="Arial" pitchFamily="34" charset="0"/>
                        </a:rPr>
                        <a:t>%</a:t>
                      </a:r>
                    </a:p>
                  </a:txBody>
                  <a:tcPr anchor="ctr">
                    <a:lnL>
                      <a:noFill/>
                    </a:lnL>
                    <a:lnR>
                      <a:noFill/>
                    </a:lnR>
                    <a:lnT>
                      <a:noFill/>
                    </a:lnT>
                    <a:lnB>
                      <a:noFill/>
                    </a:lnB>
                  </a:tcPr>
                </a:tc>
              </a:tr>
              <a:tr h="444962">
                <a:tc>
                  <a:txBody>
                    <a:bodyPr/>
                    <a:lstStyle/>
                    <a:p>
                      <a:pPr algn="l"/>
                      <a:r>
                        <a:rPr lang="en-US" dirty="0">
                          <a:latin typeface="Arial" pitchFamily="34" charset="0"/>
                          <a:cs typeface="Arial" pitchFamily="34" charset="0"/>
                        </a:rPr>
                        <a:t>Paul von Hindenburg</a:t>
                      </a:r>
                    </a:p>
                  </a:txBody>
                  <a:tcPr anchor="ctr">
                    <a:lnL>
                      <a:noFill/>
                    </a:lnL>
                    <a:lnR>
                      <a:noFill/>
                    </a:lnR>
                    <a:lnT>
                      <a:noFill/>
                    </a:lnT>
                    <a:lnB>
                      <a:noFill/>
                    </a:lnB>
                  </a:tcPr>
                </a:tc>
                <a:tc>
                  <a:txBody>
                    <a:bodyPr/>
                    <a:lstStyle/>
                    <a:p>
                      <a:pPr algn="l"/>
                      <a:r>
                        <a:rPr lang="en-US" dirty="0">
                          <a:latin typeface="Arial" pitchFamily="34" charset="0"/>
                          <a:cs typeface="Arial" pitchFamily="34" charset="0"/>
                        </a:rPr>
                        <a:t>Independent</a:t>
                      </a:r>
                    </a:p>
                  </a:txBody>
                  <a:tcPr anchor="ctr">
                    <a:lnL>
                      <a:noFill/>
                    </a:lnL>
                    <a:lnR>
                      <a:noFill/>
                    </a:lnR>
                    <a:lnT>
                      <a:noFill/>
                    </a:lnT>
                    <a:lnB>
                      <a:noFill/>
                    </a:lnB>
                  </a:tcPr>
                </a:tc>
                <a:tc>
                  <a:txBody>
                    <a:bodyPr/>
                    <a:lstStyle/>
                    <a:p>
                      <a:pPr algn="l"/>
                      <a:r>
                        <a:rPr lang="en-US" dirty="0">
                          <a:latin typeface="Arial" pitchFamily="34" charset="0"/>
                          <a:cs typeface="Arial" pitchFamily="34" charset="0"/>
                        </a:rPr>
                        <a:t>DVP, DNVP, BVP, NSDAP</a:t>
                      </a:r>
                    </a:p>
                  </a:txBody>
                  <a:tcPr anchor="ctr">
                    <a:lnL>
                      <a:noFill/>
                    </a:lnL>
                    <a:lnR>
                      <a:noFill/>
                    </a:lnR>
                    <a:lnT>
                      <a:noFill/>
                    </a:lnT>
                    <a:lnB>
                      <a:noFill/>
                    </a:lnB>
                  </a:tcPr>
                </a:tc>
                <a:tc>
                  <a:txBody>
                    <a:bodyPr/>
                    <a:lstStyle/>
                    <a:p>
                      <a:r>
                        <a:rPr lang="en-US" dirty="0">
                          <a:latin typeface="Arial" pitchFamily="34" charset="0"/>
                          <a:cs typeface="Arial" pitchFamily="34" charset="0"/>
                        </a:rPr>
                        <a:t>14,655,641</a:t>
                      </a:r>
                    </a:p>
                  </a:txBody>
                  <a:tcPr anchor="ctr">
                    <a:lnL>
                      <a:noFill/>
                    </a:lnL>
                    <a:lnR>
                      <a:noFill/>
                    </a:lnR>
                    <a:lnT>
                      <a:noFill/>
                    </a:lnT>
                    <a:lnB>
                      <a:noFill/>
                    </a:lnB>
                  </a:tcPr>
                </a:tc>
                <a:tc>
                  <a:txBody>
                    <a:bodyPr/>
                    <a:lstStyle/>
                    <a:p>
                      <a:r>
                        <a:rPr lang="en-US">
                          <a:latin typeface="Arial" pitchFamily="34" charset="0"/>
                          <a:cs typeface="Arial" pitchFamily="34" charset="0"/>
                        </a:rPr>
                        <a:t>48.3</a:t>
                      </a:r>
                    </a:p>
                  </a:txBody>
                  <a:tcPr anchor="ctr">
                    <a:lnL>
                      <a:noFill/>
                    </a:lnL>
                    <a:lnR>
                      <a:noFill/>
                    </a:lnR>
                    <a:lnT>
                      <a:noFill/>
                    </a:lnT>
                    <a:lnB>
                      <a:noFill/>
                    </a:lnB>
                  </a:tcPr>
                </a:tc>
              </a:tr>
              <a:tr h="254264">
                <a:tc>
                  <a:txBody>
                    <a:bodyPr/>
                    <a:lstStyle/>
                    <a:p>
                      <a:pPr algn="l"/>
                      <a:r>
                        <a:rPr lang="en-US" dirty="0">
                          <a:latin typeface="Arial" pitchFamily="34" charset="0"/>
                          <a:cs typeface="Arial" pitchFamily="34" charset="0"/>
                        </a:rPr>
                        <a:t>Wilhelm Marx</a:t>
                      </a:r>
                    </a:p>
                  </a:txBody>
                  <a:tcPr anchor="ctr">
                    <a:lnL>
                      <a:noFill/>
                    </a:lnL>
                    <a:lnR>
                      <a:noFill/>
                    </a:lnR>
                    <a:lnT>
                      <a:noFill/>
                    </a:lnT>
                    <a:lnB>
                      <a:noFill/>
                    </a:lnB>
                  </a:tcPr>
                </a:tc>
                <a:tc>
                  <a:txBody>
                    <a:bodyPr/>
                    <a:lstStyle/>
                    <a:p>
                      <a:pPr algn="l"/>
                      <a:r>
                        <a:rPr lang="en-US" dirty="0" smtClean="0">
                          <a:latin typeface="Arial" pitchFamily="34" charset="0"/>
                          <a:cs typeface="Arial" pitchFamily="34" charset="0"/>
                        </a:rPr>
                        <a:t>Center </a:t>
                      </a:r>
                      <a:r>
                        <a:rPr lang="en-US" dirty="0">
                          <a:latin typeface="Arial" pitchFamily="34" charset="0"/>
                          <a:cs typeface="Arial" pitchFamily="34" charset="0"/>
                        </a:rPr>
                        <a:t>Party</a:t>
                      </a:r>
                    </a:p>
                  </a:txBody>
                  <a:tcPr anchor="ctr">
                    <a:lnL>
                      <a:noFill/>
                    </a:lnL>
                    <a:lnR>
                      <a:noFill/>
                    </a:lnR>
                    <a:lnT>
                      <a:noFill/>
                    </a:lnT>
                    <a:lnB>
                      <a:noFill/>
                    </a:lnB>
                  </a:tcPr>
                </a:tc>
                <a:tc>
                  <a:txBody>
                    <a:bodyPr/>
                    <a:lstStyle/>
                    <a:p>
                      <a:pPr algn="l"/>
                      <a:r>
                        <a:rPr lang="en-US" dirty="0">
                          <a:latin typeface="Arial" pitchFamily="34" charset="0"/>
                          <a:cs typeface="Arial" pitchFamily="34" charset="0"/>
                        </a:rPr>
                        <a:t>SPD, DDP</a:t>
                      </a:r>
                    </a:p>
                  </a:txBody>
                  <a:tcPr anchor="ctr">
                    <a:lnL>
                      <a:noFill/>
                    </a:lnL>
                    <a:lnR>
                      <a:noFill/>
                    </a:lnR>
                    <a:lnT>
                      <a:noFill/>
                    </a:lnT>
                    <a:lnB>
                      <a:noFill/>
                    </a:lnB>
                  </a:tcPr>
                </a:tc>
                <a:tc>
                  <a:txBody>
                    <a:bodyPr/>
                    <a:lstStyle/>
                    <a:p>
                      <a:r>
                        <a:rPr lang="en-US">
                          <a:latin typeface="Arial" pitchFamily="34" charset="0"/>
                          <a:cs typeface="Arial" pitchFamily="34" charset="0"/>
                        </a:rPr>
                        <a:t>13,751,605</a:t>
                      </a:r>
                    </a:p>
                  </a:txBody>
                  <a:tcPr anchor="ctr">
                    <a:lnL>
                      <a:noFill/>
                    </a:lnL>
                    <a:lnR>
                      <a:noFill/>
                    </a:lnR>
                    <a:lnT>
                      <a:noFill/>
                    </a:lnT>
                    <a:lnB>
                      <a:noFill/>
                    </a:lnB>
                  </a:tcPr>
                </a:tc>
                <a:tc>
                  <a:txBody>
                    <a:bodyPr/>
                    <a:lstStyle/>
                    <a:p>
                      <a:r>
                        <a:rPr lang="en-US">
                          <a:latin typeface="Arial" pitchFamily="34" charset="0"/>
                          <a:cs typeface="Arial" pitchFamily="34" charset="0"/>
                        </a:rPr>
                        <a:t>45.3</a:t>
                      </a:r>
                    </a:p>
                  </a:txBody>
                  <a:tcPr anchor="ctr">
                    <a:lnL>
                      <a:noFill/>
                    </a:lnL>
                    <a:lnR>
                      <a:noFill/>
                    </a:lnR>
                    <a:lnT>
                      <a:noFill/>
                    </a:lnT>
                    <a:lnB>
                      <a:noFill/>
                    </a:lnB>
                  </a:tcPr>
                </a:tc>
              </a:tr>
              <a:tr h="444962">
                <a:tc>
                  <a:txBody>
                    <a:bodyPr/>
                    <a:lstStyle/>
                    <a:p>
                      <a:pPr algn="l"/>
                      <a:r>
                        <a:rPr lang="en-US" dirty="0">
                          <a:latin typeface="Arial" pitchFamily="34" charset="0"/>
                          <a:cs typeface="Arial" pitchFamily="34" charset="0"/>
                        </a:rPr>
                        <a:t>Ernst </a:t>
                      </a:r>
                      <a:r>
                        <a:rPr lang="en-US" dirty="0" err="1">
                          <a:latin typeface="Arial" pitchFamily="34" charset="0"/>
                          <a:cs typeface="Arial" pitchFamily="34" charset="0"/>
                        </a:rPr>
                        <a:t>Thälmann</a:t>
                      </a:r>
                      <a:endParaRPr lang="en-US" dirty="0">
                        <a:latin typeface="Arial" pitchFamily="34" charset="0"/>
                        <a:cs typeface="Arial" pitchFamily="34" charset="0"/>
                      </a:endParaRPr>
                    </a:p>
                  </a:txBody>
                  <a:tcPr anchor="ctr">
                    <a:lnL>
                      <a:noFill/>
                    </a:lnL>
                    <a:lnR>
                      <a:noFill/>
                    </a:lnR>
                    <a:lnT>
                      <a:noFill/>
                    </a:lnT>
                    <a:lnB>
                      <a:noFill/>
                    </a:lnB>
                  </a:tcPr>
                </a:tc>
                <a:tc>
                  <a:txBody>
                    <a:bodyPr/>
                    <a:lstStyle/>
                    <a:p>
                      <a:pPr algn="l"/>
                      <a:r>
                        <a:rPr lang="en-US" dirty="0" smtClean="0">
                          <a:latin typeface="Arial" pitchFamily="34" charset="0"/>
                          <a:cs typeface="Arial" pitchFamily="34" charset="0"/>
                        </a:rPr>
                        <a:t>Communists</a:t>
                      </a:r>
                      <a:endParaRPr lang="en-US" dirty="0">
                        <a:latin typeface="Arial" pitchFamily="34" charset="0"/>
                        <a:cs typeface="Arial" pitchFamily="34" charset="0"/>
                      </a:endParaRPr>
                    </a:p>
                  </a:txBody>
                  <a:tcPr anchor="ctr">
                    <a:lnL>
                      <a:noFill/>
                    </a:lnL>
                    <a:lnR>
                      <a:noFill/>
                    </a:lnR>
                    <a:lnT>
                      <a:noFill/>
                    </a:lnT>
                    <a:lnB>
                      <a:noFill/>
                    </a:lnB>
                  </a:tcPr>
                </a:tc>
                <a:tc>
                  <a:txBody>
                    <a:bodyPr/>
                    <a:lstStyle/>
                    <a:p>
                      <a:endParaRPr lang="en-US">
                        <a:latin typeface="Arial" pitchFamily="34" charset="0"/>
                        <a:cs typeface="Arial" pitchFamily="34" charset="0"/>
                      </a:endParaRPr>
                    </a:p>
                  </a:txBody>
                  <a:tcPr anchor="ctr">
                    <a:lnL>
                      <a:noFill/>
                    </a:lnL>
                    <a:lnR>
                      <a:noFill/>
                    </a:lnR>
                    <a:lnT>
                      <a:noFill/>
                    </a:lnT>
                    <a:lnB>
                      <a:noFill/>
                    </a:lnB>
                  </a:tcPr>
                </a:tc>
                <a:tc>
                  <a:txBody>
                    <a:bodyPr/>
                    <a:lstStyle/>
                    <a:p>
                      <a:r>
                        <a:rPr lang="en-US">
                          <a:latin typeface="Arial" pitchFamily="34" charset="0"/>
                          <a:cs typeface="Arial" pitchFamily="34" charset="0"/>
                        </a:rPr>
                        <a:t>1,931,151</a:t>
                      </a:r>
                    </a:p>
                  </a:txBody>
                  <a:tcPr anchor="ctr">
                    <a:lnL>
                      <a:noFill/>
                    </a:lnL>
                    <a:lnR>
                      <a:noFill/>
                    </a:lnR>
                    <a:lnT>
                      <a:noFill/>
                    </a:lnT>
                    <a:lnB>
                      <a:noFill/>
                    </a:lnB>
                  </a:tcPr>
                </a:tc>
                <a:tc>
                  <a:txBody>
                    <a:bodyPr/>
                    <a:lstStyle/>
                    <a:p>
                      <a:r>
                        <a:rPr lang="en-US">
                          <a:latin typeface="Arial" pitchFamily="34" charset="0"/>
                          <a:cs typeface="Arial" pitchFamily="34" charset="0"/>
                        </a:rPr>
                        <a:t>6.4</a:t>
                      </a:r>
                    </a:p>
                  </a:txBody>
                  <a:tcPr anchor="ctr">
                    <a:lnL>
                      <a:noFill/>
                    </a:lnL>
                    <a:lnR>
                      <a:noFill/>
                    </a:lnR>
                    <a:lnT>
                      <a:noFill/>
                    </a:lnT>
                    <a:lnB>
                      <a:noFill/>
                    </a:lnB>
                  </a:tcPr>
                </a:tc>
              </a:tr>
              <a:tr h="254264">
                <a:tc gridSpan="3">
                  <a:txBody>
                    <a:bodyPr/>
                    <a:lstStyle/>
                    <a:p>
                      <a:pPr algn="l"/>
                      <a:r>
                        <a:rPr lang="en-US" b="1" dirty="0">
                          <a:latin typeface="Arial" pitchFamily="34" charset="0"/>
                          <a:cs typeface="Arial" pitchFamily="34" charset="0"/>
                        </a:rPr>
                        <a:t>Total</a:t>
                      </a:r>
                      <a:endParaRPr lang="en-US" dirty="0">
                        <a:latin typeface="Arial" pitchFamily="34" charset="0"/>
                        <a:cs typeface="Arial" pitchFamily="34" charset="0"/>
                      </a:endParaRP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b="1">
                          <a:latin typeface="Arial" pitchFamily="34" charset="0"/>
                          <a:cs typeface="Arial" pitchFamily="34" charset="0"/>
                        </a:rPr>
                        <a:t>30,351,813</a:t>
                      </a:r>
                      <a:endParaRPr lang="en-US">
                        <a:latin typeface="Arial" pitchFamily="34" charset="0"/>
                        <a:cs typeface="Arial" pitchFamily="34" charset="0"/>
                      </a:endParaRPr>
                    </a:p>
                  </a:txBody>
                  <a:tcPr anchor="ctr">
                    <a:lnL>
                      <a:noFill/>
                    </a:lnL>
                    <a:lnR>
                      <a:noFill/>
                    </a:lnR>
                    <a:lnT>
                      <a:noFill/>
                    </a:lnT>
                    <a:lnB>
                      <a:noFill/>
                    </a:lnB>
                  </a:tcPr>
                </a:tc>
                <a:tc>
                  <a:txBody>
                    <a:bodyPr/>
                    <a:lstStyle/>
                    <a:p>
                      <a:r>
                        <a:rPr lang="en-US" b="1">
                          <a:latin typeface="Arial" pitchFamily="34" charset="0"/>
                          <a:cs typeface="Arial" pitchFamily="34" charset="0"/>
                        </a:rPr>
                        <a:t>100</a:t>
                      </a:r>
                      <a:endParaRPr lang="en-US">
                        <a:latin typeface="Arial" pitchFamily="34" charset="0"/>
                        <a:cs typeface="Arial" pitchFamily="34" charset="0"/>
                      </a:endParaRPr>
                    </a:p>
                  </a:txBody>
                  <a:tcPr anchor="ctr">
                    <a:lnL>
                      <a:noFill/>
                    </a:lnL>
                    <a:lnR>
                      <a:noFill/>
                    </a:lnR>
                    <a:lnT>
                      <a:noFill/>
                    </a:lnT>
                    <a:lnB>
                      <a:noFill/>
                    </a:lnB>
                  </a:tcPr>
                </a:tc>
              </a:tr>
              <a:tr h="254264">
                <a:tc gridSpan="3">
                  <a:txBody>
                    <a:bodyPr/>
                    <a:lstStyle/>
                    <a:p>
                      <a:pPr algn="l"/>
                      <a:r>
                        <a:rPr lang="en-US" dirty="0">
                          <a:latin typeface="Arial" pitchFamily="34" charset="0"/>
                          <a:cs typeface="Arial" pitchFamily="34" charset="0"/>
                        </a:rPr>
                        <a:t>Registered voters/turnout</a:t>
                      </a: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a:latin typeface="Arial" pitchFamily="34" charset="0"/>
                          <a:cs typeface="Arial" pitchFamily="34" charset="0"/>
                        </a:rPr>
                        <a:t>39,414,316</a:t>
                      </a:r>
                    </a:p>
                  </a:txBody>
                  <a:tcPr anchor="ctr">
                    <a:lnL>
                      <a:noFill/>
                    </a:lnL>
                    <a:lnR>
                      <a:noFill/>
                    </a:lnR>
                    <a:lnT>
                      <a:noFill/>
                    </a:lnT>
                    <a:lnB>
                      <a:noFill/>
                    </a:lnB>
                  </a:tcPr>
                </a:tc>
                <a:tc>
                  <a:txBody>
                    <a:bodyPr/>
                    <a:lstStyle/>
                    <a:p>
                      <a:r>
                        <a:rPr lang="en-US" dirty="0">
                          <a:latin typeface="Arial" pitchFamily="34" charset="0"/>
                          <a:cs typeface="Arial" pitchFamily="34" charset="0"/>
                        </a:rPr>
                        <a:t>77.0</a:t>
                      </a:r>
                    </a:p>
                  </a:txBody>
                  <a:tcPr anchor="ctr">
                    <a:lnL>
                      <a:noFill/>
                    </a:lnL>
                    <a:lnR>
                      <a:noFill/>
                    </a:lnR>
                    <a:lnT>
                      <a:noFill/>
                    </a:lnT>
                    <a:lnB>
                      <a:noFill/>
                    </a:lnB>
                  </a:tcPr>
                </a:tc>
              </a:tr>
              <a:tr h="254264">
                <a:tc gridSpan="5">
                  <a:txBody>
                    <a:bodyPr/>
                    <a:lstStyle/>
                    <a:p>
                      <a:pPr algn="l"/>
                      <a:endParaRPr lang="en-US" dirty="0">
                        <a:latin typeface="Arial" pitchFamily="34" charset="0"/>
                        <a:cs typeface="Arial" pitchFamily="34" charset="0"/>
                      </a:endParaRP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2764370" y="3231955"/>
            <a:ext cx="4641273"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1925 Presidential Election </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482235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de-DE"/>
          </a:p>
        </p:txBody>
      </p:sp>
      <p:sp>
        <p:nvSpPr>
          <p:cNvPr id="4" name="Content Placeholder 3"/>
          <p:cNvSpPr>
            <a:spLocks noGrp="1"/>
          </p:cNvSpPr>
          <p:nvPr>
            <p:ph idx="1"/>
          </p:nvPr>
        </p:nvSpPr>
        <p:spPr/>
        <p:txBody>
          <a:bodyPr>
            <a:normAutofit fontScale="77500" lnSpcReduction="20000"/>
          </a:bodyPr>
          <a:lstStyle/>
          <a:p>
            <a:r>
              <a:rPr lang="en-US" dirty="0" smtClean="0"/>
              <a:t>Jan 1932</a:t>
            </a:r>
            <a:r>
              <a:rPr lang="en-US" dirty="0"/>
              <a:t>, at the age of 84, Hindenburg </a:t>
            </a:r>
            <a:r>
              <a:rPr lang="en-US" dirty="0" smtClean="0"/>
              <a:t>was senile. Ran for President again. ‘The only man who could defeat Hitler’</a:t>
            </a:r>
          </a:p>
          <a:p>
            <a:r>
              <a:rPr lang="en-US" dirty="0" smtClean="0"/>
              <a:t>Nov 1932, </a:t>
            </a:r>
            <a:r>
              <a:rPr lang="en-US" dirty="0"/>
              <a:t>Hindenburg stated his fears that "a presidential cabinet led by Hitler would necessarily develop into a party dictatorship with all its consequences for an extreme aggravation of the conflicts within the German people"</a:t>
            </a:r>
            <a:endParaRPr lang="en-US" dirty="0" smtClean="0"/>
          </a:p>
          <a:p>
            <a:r>
              <a:rPr lang="en-US" dirty="0" smtClean="0"/>
              <a:t>Jan </a:t>
            </a:r>
            <a:r>
              <a:rPr lang="en-US" dirty="0"/>
              <a:t>1933, Hindenburg privately told a group of his friends: "Gentlemen, I hope you will not hold me capable of appointing this Austrian corporal to be Reich </a:t>
            </a:r>
            <a:r>
              <a:rPr lang="en-US" dirty="0" smtClean="0"/>
              <a:t>Chancellor“…Hitler was sworn in 30 Jan 1933</a:t>
            </a:r>
          </a:p>
          <a:p>
            <a:r>
              <a:rPr lang="en-US" dirty="0"/>
              <a:t>March 1933, Hindenburg signed the Enabling </a:t>
            </a:r>
            <a:r>
              <a:rPr lang="en-US" dirty="0" smtClean="0"/>
              <a:t>Act</a:t>
            </a:r>
            <a:r>
              <a:rPr lang="en-US" dirty="0"/>
              <a:t> into law, which gave </a:t>
            </a:r>
            <a:r>
              <a:rPr lang="en-US"/>
              <a:t>decrees </a:t>
            </a:r>
            <a:r>
              <a:rPr lang="en-US" smtClean="0"/>
              <a:t>the </a:t>
            </a:r>
            <a:r>
              <a:rPr lang="en-US" dirty="0"/>
              <a:t>force of law.</a:t>
            </a:r>
            <a:endParaRPr lang="en-US" dirty="0" smtClean="0"/>
          </a:p>
          <a:p>
            <a:endParaRPr lang="en-US" dirty="0" smtClean="0"/>
          </a:p>
          <a:p>
            <a:endParaRPr lang="en-US" dirty="0" smtClean="0"/>
          </a:p>
          <a:p>
            <a:endParaRPr lang="de-DE" dirty="0"/>
          </a:p>
        </p:txBody>
      </p:sp>
    </p:spTree>
    <p:extLst>
      <p:ext uri="{BB962C8B-B14F-4D97-AF65-F5344CB8AC3E}">
        <p14:creationId xmlns:p14="http://schemas.microsoft.com/office/powerpoint/2010/main" val="26433660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6548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GB" dirty="0" smtClean="0">
                <a:latin typeface="Arial" pitchFamily="34" charset="0"/>
                <a:cs typeface="Arial" pitchFamily="34" charset="0"/>
              </a:rPr>
              <a:t>Conclusions</a:t>
            </a:r>
          </a:p>
        </p:txBody>
      </p:sp>
      <p:sp>
        <p:nvSpPr>
          <p:cNvPr id="44035" name="Rectangle 3"/>
          <p:cNvSpPr>
            <a:spLocks noGrp="1" noChangeArrowheads="1"/>
          </p:cNvSpPr>
          <p:nvPr>
            <p:ph type="body" idx="1"/>
          </p:nvPr>
        </p:nvSpPr>
        <p:spPr/>
        <p:txBody>
          <a:bodyPr>
            <a:normAutofit lnSpcReduction="10000"/>
          </a:bodyPr>
          <a:lstStyle/>
          <a:p>
            <a:pPr algn="just" eaLnBrk="1" hangingPunct="1">
              <a:defRPr/>
            </a:pPr>
            <a:r>
              <a:rPr lang="en-GB" sz="2000" b="1" dirty="0" smtClean="0">
                <a:latin typeface="Arial" charset="0"/>
              </a:rPr>
              <a:t>German politics were radicalized by the experience of war and defeat.</a:t>
            </a:r>
          </a:p>
          <a:p>
            <a:pPr algn="just" eaLnBrk="1" hangingPunct="1">
              <a:defRPr/>
            </a:pPr>
            <a:r>
              <a:rPr lang="en-GB" sz="2000" b="1" dirty="0" smtClean="0">
                <a:latin typeface="Arial" charset="0"/>
              </a:rPr>
              <a:t>But the vast majority of Germans were primarily concerned with their material well-being, not political reform.</a:t>
            </a:r>
          </a:p>
          <a:p>
            <a:pPr algn="just" eaLnBrk="1" hangingPunct="1">
              <a:defRPr/>
            </a:pPr>
            <a:r>
              <a:rPr lang="en-GB" sz="2000" b="1" dirty="0" smtClean="0">
                <a:latin typeface="Arial" charset="0"/>
              </a:rPr>
              <a:t>The circumstances of its birth hampered the Weimar Republic – revolution and counter-revolution, economic crisis and the bitter legacy of defeat all helped to undermine faith in the new democracy.</a:t>
            </a:r>
          </a:p>
          <a:p>
            <a:pPr algn="just" eaLnBrk="1" hangingPunct="1">
              <a:defRPr/>
            </a:pPr>
            <a:r>
              <a:rPr lang="en-GB" sz="2000" b="1" dirty="0" smtClean="0">
                <a:latin typeface="Arial" charset="0"/>
              </a:rPr>
              <a:t>The Weimar constitution achieved much (a democratic system, welfare state etc.), but did little to solve deep divisions within German society and left key institutions (military </a:t>
            </a:r>
            <a:r>
              <a:rPr lang="en-GB" sz="2000" b="1" smtClean="0">
                <a:latin typeface="Arial" charset="0"/>
              </a:rPr>
              <a:t>and judiciary) </a:t>
            </a:r>
            <a:r>
              <a:rPr lang="en-GB" sz="2000" b="1" dirty="0" smtClean="0">
                <a:latin typeface="Arial" charset="0"/>
              </a:rPr>
              <a:t>unreformed.</a:t>
            </a:r>
          </a:p>
          <a:p>
            <a:pPr algn="just" eaLnBrk="1" hangingPunct="1">
              <a:defRPr/>
            </a:pPr>
            <a:r>
              <a:rPr lang="en-GB" sz="2000" b="1" dirty="0" smtClean="0">
                <a:latin typeface="Arial" charset="0"/>
              </a:rPr>
              <a:t>But the Republic weathered the storm – which should indicate that it had more popular support and stronger institutions than has sometimes been suggested.</a:t>
            </a:r>
          </a:p>
        </p:txBody>
      </p:sp>
    </p:spTree>
    <p:extLst>
      <p:ext uri="{BB962C8B-B14F-4D97-AF65-F5344CB8AC3E}">
        <p14:creationId xmlns:p14="http://schemas.microsoft.com/office/powerpoint/2010/main" val="12839599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fade">
                                      <p:cBhvr>
                                        <p:cTn id="10" dur="2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n-GB" sz="2800" dirty="0" smtClean="0">
                <a:latin typeface="Arial" pitchFamily="34" charset="0"/>
                <a:cs typeface="Arial" pitchFamily="34" charset="0"/>
              </a:rPr>
              <a:t>Discussion </a:t>
            </a:r>
            <a:endParaRPr lang="en-GB" sz="2800" dirty="0">
              <a:latin typeface="Arial" pitchFamily="34" charset="0"/>
              <a:cs typeface="Arial" pitchFamily="34" charset="0"/>
            </a:endParaRPr>
          </a:p>
        </p:txBody>
      </p:sp>
      <p:sp>
        <p:nvSpPr>
          <p:cNvPr id="95235" name="Rectangle 3"/>
          <p:cNvSpPr>
            <a:spLocks noGrp="1" noChangeArrowheads="1"/>
          </p:cNvSpPr>
          <p:nvPr>
            <p:ph type="body" idx="1"/>
          </p:nvPr>
        </p:nvSpPr>
        <p:spPr>
          <a:xfrm>
            <a:off x="228600" y="1295400"/>
            <a:ext cx="8458200" cy="5257800"/>
          </a:xfrm>
        </p:spPr>
        <p:txBody>
          <a:bodyPr>
            <a:noAutofit/>
          </a:bodyPr>
          <a:lstStyle/>
          <a:p>
            <a:r>
              <a:rPr lang="en-GB" sz="2400" dirty="0" smtClean="0">
                <a:latin typeface="Arial" pitchFamily="34" charset="0"/>
                <a:cs typeface="Arial" pitchFamily="34" charset="0"/>
              </a:rPr>
              <a:t>Was Weimar doomed from the start?</a:t>
            </a:r>
            <a:endParaRPr lang="en-GB" sz="2400" dirty="0">
              <a:latin typeface="Arial" pitchFamily="34" charset="0"/>
              <a:cs typeface="Arial" pitchFamily="34" charset="0"/>
            </a:endParaRPr>
          </a:p>
          <a:p>
            <a:r>
              <a:rPr lang="en-GB" sz="2400" dirty="0">
                <a:latin typeface="Arial" pitchFamily="34" charset="0"/>
                <a:cs typeface="Arial" pitchFamily="34" charset="0"/>
              </a:rPr>
              <a:t>Which of the following posed the greatest threat to Democracy taking root in </a:t>
            </a:r>
            <a:r>
              <a:rPr lang="en-GB" sz="2400" dirty="0" smtClean="0">
                <a:latin typeface="Arial" pitchFamily="34" charset="0"/>
                <a:cs typeface="Arial" pitchFamily="34" charset="0"/>
              </a:rPr>
              <a:t>Germany?</a:t>
            </a:r>
            <a:endParaRPr lang="en-GB" sz="2400" dirty="0">
              <a:latin typeface="Arial" pitchFamily="34" charset="0"/>
              <a:cs typeface="Arial" pitchFamily="34" charset="0"/>
            </a:endParaRPr>
          </a:p>
          <a:p>
            <a:pPr lvl="1"/>
            <a:r>
              <a:rPr lang="en-GB" sz="2400" dirty="0">
                <a:latin typeface="Arial" pitchFamily="34" charset="0"/>
                <a:cs typeface="Arial" pitchFamily="34" charset="0"/>
              </a:rPr>
              <a:t>Place them in an order of greatest threat to democracy:</a:t>
            </a:r>
          </a:p>
          <a:p>
            <a:pPr lvl="2"/>
            <a:r>
              <a:rPr lang="en-GB" dirty="0">
                <a:latin typeface="Arial" pitchFamily="34" charset="0"/>
                <a:cs typeface="Arial" pitchFamily="34" charset="0"/>
              </a:rPr>
              <a:t>Limited Nature of the 1918 German Revolution</a:t>
            </a:r>
          </a:p>
          <a:p>
            <a:pPr lvl="2"/>
            <a:r>
              <a:rPr lang="en-GB" dirty="0" smtClean="0">
                <a:latin typeface="Arial" pitchFamily="34" charset="0"/>
                <a:cs typeface="Arial" pitchFamily="34" charset="0"/>
              </a:rPr>
              <a:t>Weimar </a:t>
            </a:r>
            <a:r>
              <a:rPr lang="en-GB" dirty="0">
                <a:latin typeface="Arial" pitchFamily="34" charset="0"/>
                <a:cs typeface="Arial" pitchFamily="34" charset="0"/>
              </a:rPr>
              <a:t>Constitution</a:t>
            </a:r>
          </a:p>
          <a:p>
            <a:pPr lvl="2"/>
            <a:r>
              <a:rPr lang="en-GB" dirty="0" smtClean="0">
                <a:latin typeface="Arial" pitchFamily="34" charset="0"/>
                <a:cs typeface="Arial" pitchFamily="34" charset="0"/>
              </a:rPr>
              <a:t>Treaty </a:t>
            </a:r>
            <a:r>
              <a:rPr lang="en-GB" dirty="0">
                <a:latin typeface="Arial" pitchFamily="34" charset="0"/>
                <a:cs typeface="Arial" pitchFamily="34" charset="0"/>
              </a:rPr>
              <a:t>of Versailles</a:t>
            </a:r>
          </a:p>
          <a:p>
            <a:pPr lvl="2"/>
            <a:r>
              <a:rPr lang="en-GB" dirty="0">
                <a:latin typeface="Arial" pitchFamily="34" charset="0"/>
                <a:cs typeface="Arial" pitchFamily="34" charset="0"/>
              </a:rPr>
              <a:t>Right Wing Extremism</a:t>
            </a:r>
          </a:p>
          <a:p>
            <a:pPr lvl="2"/>
            <a:r>
              <a:rPr lang="en-GB" dirty="0">
                <a:latin typeface="Arial" pitchFamily="34" charset="0"/>
                <a:cs typeface="Arial" pitchFamily="34" charset="0"/>
              </a:rPr>
              <a:t>Left Wing Extremism</a:t>
            </a:r>
          </a:p>
          <a:p>
            <a:pPr lvl="2"/>
            <a:r>
              <a:rPr lang="en-GB" dirty="0">
                <a:latin typeface="Arial" pitchFamily="34" charset="0"/>
                <a:cs typeface="Arial" pitchFamily="34" charset="0"/>
              </a:rPr>
              <a:t>The Economic Crisis</a:t>
            </a:r>
          </a:p>
          <a:p>
            <a:pPr lvl="2"/>
            <a:r>
              <a:rPr lang="en-GB" dirty="0">
                <a:latin typeface="Arial" pitchFamily="34" charset="0"/>
                <a:cs typeface="Arial" pitchFamily="34" charset="0"/>
              </a:rPr>
              <a:t>Attitudes of the German elite</a:t>
            </a:r>
          </a:p>
          <a:p>
            <a:pPr lvl="2"/>
            <a:r>
              <a:rPr lang="en-GB" dirty="0">
                <a:latin typeface="Arial" pitchFamily="34" charset="0"/>
                <a:cs typeface="Arial" pitchFamily="34" charset="0"/>
              </a:rPr>
              <a:t>Attitudes of ordinary Germans</a:t>
            </a:r>
          </a:p>
        </p:txBody>
      </p:sp>
    </p:spTree>
    <p:extLst>
      <p:ext uri="{BB962C8B-B14F-4D97-AF65-F5344CB8AC3E}">
        <p14:creationId xmlns:p14="http://schemas.microsoft.com/office/powerpoint/2010/main" val="357414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8676" name="Rectangle 4"/>
          <p:cNvSpPr>
            <a:spLocks noGrp="1" noRot="1" noChangeArrowheads="1"/>
          </p:cNvSpPr>
          <p:nvPr>
            <p:ph type="title"/>
          </p:nvPr>
        </p:nvSpPr>
        <p:spPr/>
        <p:txBody>
          <a:bodyPr/>
          <a:lstStyle/>
          <a:p>
            <a:pPr>
              <a:defRPr/>
            </a:pPr>
            <a:r>
              <a:rPr lang="en-US" dirty="0">
                <a:latin typeface="Arial" pitchFamily="34" charset="0"/>
                <a:cs typeface="Arial" pitchFamily="34" charset="0"/>
              </a:rPr>
              <a:t>Weimar: Born of Crisis</a:t>
            </a:r>
            <a:endParaRPr lang="en-GB" dirty="0" smtClean="0"/>
          </a:p>
        </p:txBody>
      </p:sp>
      <p:sp>
        <p:nvSpPr>
          <p:cNvPr id="28678" name="Rectangle 6"/>
          <p:cNvSpPr>
            <a:spLocks noGrp="1" noChangeArrowheads="1"/>
          </p:cNvSpPr>
          <p:nvPr>
            <p:ph type="body" sz="half" idx="2"/>
          </p:nvPr>
        </p:nvSpPr>
        <p:spPr>
          <a:xfrm>
            <a:off x="4648200" y="1600200"/>
            <a:ext cx="4038600" cy="4924425"/>
          </a:xfrm>
        </p:spPr>
        <p:txBody>
          <a:bodyPr>
            <a:noAutofit/>
          </a:bodyPr>
          <a:lstStyle/>
          <a:p>
            <a:pPr eaLnBrk="1" hangingPunct="1">
              <a:lnSpc>
                <a:spcPct val="90000"/>
              </a:lnSpc>
              <a:defRPr/>
            </a:pPr>
            <a:r>
              <a:rPr lang="en-GB" sz="2000" b="1" dirty="0" smtClean="0">
                <a:latin typeface="Arial" charset="0"/>
              </a:rPr>
              <a:t>High Command argued the Allies would deal more leniently with a parliamentary </a:t>
            </a:r>
            <a:r>
              <a:rPr lang="en-GB" sz="2000" b="1" dirty="0" err="1" smtClean="0">
                <a:latin typeface="Arial" charset="0"/>
              </a:rPr>
              <a:t>gov</a:t>
            </a:r>
            <a:endParaRPr lang="en-GB" sz="2000" b="1" dirty="0" smtClean="0">
              <a:latin typeface="Arial" charset="0"/>
            </a:endParaRPr>
          </a:p>
          <a:p>
            <a:pPr eaLnBrk="1" hangingPunct="1">
              <a:lnSpc>
                <a:spcPct val="90000"/>
              </a:lnSpc>
              <a:defRPr/>
            </a:pPr>
            <a:r>
              <a:rPr lang="en-GB" sz="2000" b="1" dirty="0" smtClean="0">
                <a:latin typeface="Arial" charset="0"/>
              </a:rPr>
              <a:t>3 Oct 1918: </a:t>
            </a:r>
            <a:r>
              <a:rPr lang="en-GB" sz="2000" b="1" dirty="0" smtClean="0">
                <a:solidFill>
                  <a:srgbClr val="FF0000"/>
                </a:solidFill>
                <a:latin typeface="Arial" charset="0"/>
              </a:rPr>
              <a:t>Prince Max von Baden</a:t>
            </a:r>
            <a:r>
              <a:rPr lang="en-GB" sz="2000" b="1" dirty="0" smtClean="0">
                <a:latin typeface="Arial" charset="0"/>
              </a:rPr>
              <a:t> made Chancellor</a:t>
            </a:r>
          </a:p>
          <a:p>
            <a:pPr eaLnBrk="1" hangingPunct="1">
              <a:lnSpc>
                <a:spcPct val="90000"/>
              </a:lnSpc>
              <a:defRPr/>
            </a:pPr>
            <a:r>
              <a:rPr lang="en-GB" sz="2000" b="1" dirty="0" smtClean="0">
                <a:latin typeface="Arial" charset="0"/>
              </a:rPr>
              <a:t>26 October: Reform of the Constitution. Announced:</a:t>
            </a:r>
          </a:p>
          <a:p>
            <a:pPr lvl="1" eaLnBrk="1" hangingPunct="1">
              <a:lnSpc>
                <a:spcPct val="90000"/>
              </a:lnSpc>
              <a:defRPr/>
            </a:pPr>
            <a:r>
              <a:rPr lang="en-GB" sz="2000" b="1" dirty="0" smtClean="0">
                <a:latin typeface="Arial" charset="0"/>
              </a:rPr>
              <a:t>3 class franchise abolished</a:t>
            </a:r>
          </a:p>
          <a:p>
            <a:pPr lvl="1" eaLnBrk="1" hangingPunct="1">
              <a:lnSpc>
                <a:spcPct val="90000"/>
              </a:lnSpc>
              <a:defRPr/>
            </a:pPr>
            <a:r>
              <a:rPr lang="en-GB" sz="2000" b="1" dirty="0" smtClean="0">
                <a:latin typeface="Arial" charset="0"/>
              </a:rPr>
              <a:t>Kaiser’s powers over the army and appointments curtailed</a:t>
            </a:r>
          </a:p>
          <a:p>
            <a:pPr lvl="1" eaLnBrk="1" hangingPunct="1">
              <a:lnSpc>
                <a:spcPct val="90000"/>
              </a:lnSpc>
              <a:defRPr/>
            </a:pPr>
            <a:r>
              <a:rPr lang="en-GB" sz="2000" b="1" dirty="0" smtClean="0">
                <a:latin typeface="Arial" charset="0"/>
              </a:rPr>
              <a:t>Chancellor and the Government made accountable to Reichstag</a:t>
            </a:r>
          </a:p>
          <a:p>
            <a:pPr eaLnBrk="1" hangingPunct="1">
              <a:lnSpc>
                <a:spcPct val="90000"/>
              </a:lnSpc>
              <a:defRPr/>
            </a:pPr>
            <a:r>
              <a:rPr lang="en-GB" sz="2000" b="1" dirty="0" smtClean="0">
                <a:solidFill>
                  <a:srgbClr val="FF0000"/>
                </a:solidFill>
                <a:latin typeface="Arial" charset="0"/>
              </a:rPr>
              <a:t>‘Revolution from above’?</a:t>
            </a:r>
          </a:p>
        </p:txBody>
      </p:sp>
      <p:pic>
        <p:nvPicPr>
          <p:cNvPr id="5124" name="Picture 7" descr="MaxvonBade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1188" y="1600200"/>
            <a:ext cx="34496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8"/>
          <p:cNvSpPr txBox="1">
            <a:spLocks noChangeArrowheads="1"/>
          </p:cNvSpPr>
          <p:nvPr/>
        </p:nvSpPr>
        <p:spPr bwMode="auto">
          <a:xfrm>
            <a:off x="395288" y="6126163"/>
            <a:ext cx="3902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sz="1600" dirty="0">
                <a:latin typeface="Arial" pitchFamily="34" charset="0"/>
                <a:cs typeface="Arial" pitchFamily="34" charset="0"/>
              </a:rPr>
              <a:t>Prince Maximilian of Baden (1867-1929)</a:t>
            </a:r>
          </a:p>
        </p:txBody>
      </p:sp>
    </p:spTree>
    <p:extLst>
      <p:ext uri="{BB962C8B-B14F-4D97-AF65-F5344CB8AC3E}">
        <p14:creationId xmlns:p14="http://schemas.microsoft.com/office/powerpoint/2010/main" val="9242215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68313" y="115888"/>
            <a:ext cx="8229600" cy="1027112"/>
          </a:xfrm>
        </p:spPr>
        <p:txBody>
          <a:bodyPr>
            <a:normAutofit/>
          </a:bodyPr>
          <a:lstStyle/>
          <a:p>
            <a:pPr>
              <a:defRPr/>
            </a:pPr>
            <a:r>
              <a:rPr lang="en-GB" sz="3200" dirty="0" smtClean="0">
                <a:latin typeface="Arial" pitchFamily="34" charset="0"/>
                <a:cs typeface="Arial" pitchFamily="34" charset="0"/>
              </a:rPr>
              <a:t>Crisis: November Revolution</a:t>
            </a:r>
          </a:p>
        </p:txBody>
      </p:sp>
      <p:sp>
        <p:nvSpPr>
          <p:cNvPr id="26627" name="Rectangle 3"/>
          <p:cNvSpPr>
            <a:spLocks noGrp="1" noChangeArrowheads="1"/>
          </p:cNvSpPr>
          <p:nvPr>
            <p:ph type="body" idx="1"/>
          </p:nvPr>
        </p:nvSpPr>
        <p:spPr>
          <a:xfrm>
            <a:off x="457200" y="1196975"/>
            <a:ext cx="8229600" cy="5400675"/>
          </a:xfrm>
        </p:spPr>
        <p:txBody>
          <a:bodyPr>
            <a:normAutofit/>
          </a:bodyPr>
          <a:lstStyle/>
          <a:p>
            <a:pPr eaLnBrk="1" hangingPunct="1">
              <a:lnSpc>
                <a:spcPct val="110000"/>
              </a:lnSpc>
              <a:defRPr/>
            </a:pPr>
            <a:r>
              <a:rPr lang="en-GB" sz="2000" i="1" dirty="0" smtClean="0">
                <a:latin typeface="Arial" pitchFamily="34" charset="0"/>
                <a:cs typeface="Arial" pitchFamily="34" charset="0"/>
              </a:rPr>
              <a:t>3 Nov 1918</a:t>
            </a:r>
            <a:r>
              <a:rPr lang="en-GB" sz="2000" dirty="0" smtClean="0">
                <a:latin typeface="Arial" pitchFamily="34" charset="0"/>
                <a:cs typeface="Arial" pitchFamily="34" charset="0"/>
              </a:rPr>
              <a:t>: Sailors at the naval base in </a:t>
            </a:r>
            <a:r>
              <a:rPr lang="en-GB" sz="2000" dirty="0" smtClean="0">
                <a:solidFill>
                  <a:srgbClr val="FF0000"/>
                </a:solidFill>
                <a:latin typeface="Arial" pitchFamily="34" charset="0"/>
                <a:cs typeface="Arial" pitchFamily="34" charset="0"/>
              </a:rPr>
              <a:t>Kiel mutiny</a:t>
            </a:r>
            <a:r>
              <a:rPr lang="en-GB" sz="2000" dirty="0" smtClean="0">
                <a:latin typeface="Arial" pitchFamily="34" charset="0"/>
                <a:cs typeface="Arial" pitchFamily="34" charset="0"/>
              </a:rPr>
              <a:t>. The unrest rapidly spreads to Wilhelmshaven, Hamburg, </a:t>
            </a:r>
            <a:r>
              <a:rPr lang="en-GB" sz="2000" dirty="0" smtClean="0">
                <a:latin typeface="Arial" pitchFamily="34" charset="0"/>
                <a:cs typeface="Arial" pitchFamily="34" charset="0"/>
              </a:rPr>
              <a:t>Bremen, </a:t>
            </a:r>
            <a:r>
              <a:rPr lang="en-GB" sz="2000" dirty="0" smtClean="0">
                <a:latin typeface="Arial" pitchFamily="34" charset="0"/>
                <a:cs typeface="Arial" pitchFamily="34" charset="0"/>
              </a:rPr>
              <a:t>and Berlin. Dockworkers and Soldiers join the mutineers.</a:t>
            </a:r>
          </a:p>
          <a:p>
            <a:pPr eaLnBrk="1" hangingPunct="1">
              <a:lnSpc>
                <a:spcPct val="110000"/>
              </a:lnSpc>
              <a:defRPr/>
            </a:pPr>
            <a:r>
              <a:rPr lang="en-GB" sz="2000" i="1" dirty="0" smtClean="0">
                <a:latin typeface="Arial" pitchFamily="34" charset="0"/>
                <a:cs typeface="Arial" pitchFamily="34" charset="0"/>
              </a:rPr>
              <a:t>6 Nov</a:t>
            </a:r>
            <a:r>
              <a:rPr lang="en-GB" sz="2000" dirty="0" smtClean="0">
                <a:latin typeface="Arial" pitchFamily="34" charset="0"/>
                <a:cs typeface="Arial" pitchFamily="34" charset="0"/>
              </a:rPr>
              <a:t>: Workers’ and Soldiers’ Councils est.</a:t>
            </a:r>
          </a:p>
          <a:p>
            <a:pPr eaLnBrk="1" hangingPunct="1">
              <a:lnSpc>
                <a:spcPct val="110000"/>
              </a:lnSpc>
              <a:defRPr/>
            </a:pPr>
            <a:r>
              <a:rPr lang="en-GB" sz="2000" i="1" dirty="0" smtClean="0">
                <a:latin typeface="Arial" pitchFamily="34" charset="0"/>
                <a:cs typeface="Arial" pitchFamily="34" charset="0"/>
              </a:rPr>
              <a:t>7-8 Nov</a:t>
            </a:r>
            <a:r>
              <a:rPr lang="en-GB" sz="2000" dirty="0" smtClean="0">
                <a:latin typeface="Arial" pitchFamily="34" charset="0"/>
                <a:cs typeface="Arial" pitchFamily="34" charset="0"/>
              </a:rPr>
              <a:t>: </a:t>
            </a:r>
            <a:r>
              <a:rPr lang="en-GB" sz="2000" dirty="0" smtClean="0">
                <a:solidFill>
                  <a:srgbClr val="FF0000"/>
                </a:solidFill>
                <a:latin typeface="Arial" pitchFamily="34" charset="0"/>
                <a:cs typeface="Arial" pitchFamily="34" charset="0"/>
              </a:rPr>
              <a:t>Revolution in Munich</a:t>
            </a:r>
            <a:r>
              <a:rPr lang="en-GB" sz="2000" dirty="0" smtClean="0">
                <a:latin typeface="Arial" pitchFamily="34" charset="0"/>
                <a:cs typeface="Arial" pitchFamily="34" charset="0"/>
              </a:rPr>
              <a:t>—</a:t>
            </a:r>
            <a:r>
              <a:rPr lang="en-GB" sz="2000" dirty="0" err="1" smtClean="0">
                <a:latin typeface="Arial" pitchFamily="34" charset="0"/>
                <a:cs typeface="Arial" pitchFamily="34" charset="0"/>
              </a:rPr>
              <a:t>Wittelsbach</a:t>
            </a:r>
            <a:r>
              <a:rPr lang="en-GB" sz="2000" dirty="0" smtClean="0">
                <a:latin typeface="Arial" pitchFamily="34" charset="0"/>
                <a:cs typeface="Arial" pitchFamily="34" charset="0"/>
              </a:rPr>
              <a:t> dynasty deposed. Republic proclaimed.</a:t>
            </a:r>
          </a:p>
          <a:p>
            <a:pPr eaLnBrk="1" hangingPunct="1">
              <a:lnSpc>
                <a:spcPct val="110000"/>
              </a:lnSpc>
              <a:defRPr/>
            </a:pPr>
            <a:r>
              <a:rPr lang="en-GB" sz="2000" i="1" dirty="0" smtClean="0">
                <a:latin typeface="Arial" pitchFamily="34" charset="0"/>
                <a:cs typeface="Arial" pitchFamily="34" charset="0"/>
              </a:rPr>
              <a:t>9 Nov</a:t>
            </a:r>
            <a:r>
              <a:rPr lang="en-GB" sz="2000" dirty="0" smtClean="0">
                <a:latin typeface="Arial" pitchFamily="34" charset="0"/>
                <a:cs typeface="Arial" pitchFamily="34" charset="0"/>
              </a:rPr>
              <a:t>: </a:t>
            </a:r>
            <a:r>
              <a:rPr lang="en-GB" sz="2000" dirty="0">
                <a:latin typeface="Arial" pitchFamily="34" charset="0"/>
                <a:cs typeface="Arial" pitchFamily="34" charset="0"/>
              </a:rPr>
              <a:t>A</a:t>
            </a:r>
            <a:r>
              <a:rPr lang="en-GB" sz="2000" dirty="0" smtClean="0">
                <a:latin typeface="Arial" pitchFamily="34" charset="0"/>
                <a:cs typeface="Arial" pitchFamily="34" charset="0"/>
              </a:rPr>
              <a:t>bdication of Kaiser &amp; Max von Baden resigns</a:t>
            </a:r>
          </a:p>
          <a:p>
            <a:pPr lvl="1">
              <a:lnSpc>
                <a:spcPct val="110000"/>
              </a:lnSpc>
              <a:defRPr/>
            </a:pPr>
            <a:r>
              <a:rPr lang="en-GB" sz="2000" dirty="0">
                <a:solidFill>
                  <a:srgbClr val="FF0000"/>
                </a:solidFill>
                <a:latin typeface="Arial" pitchFamily="34" charset="0"/>
                <a:cs typeface="Arial" pitchFamily="34" charset="0"/>
              </a:rPr>
              <a:t>Republic declared </a:t>
            </a:r>
            <a:r>
              <a:rPr lang="en-GB" sz="2000" dirty="0">
                <a:latin typeface="Arial" pitchFamily="34" charset="0"/>
                <a:cs typeface="Arial" pitchFamily="34" charset="0"/>
              </a:rPr>
              <a:t>by SPD’s Philip </a:t>
            </a:r>
            <a:r>
              <a:rPr lang="en-GB" sz="2000" dirty="0" err="1">
                <a:latin typeface="Arial" pitchFamily="34" charset="0"/>
                <a:cs typeface="Arial" pitchFamily="34" charset="0"/>
              </a:rPr>
              <a:t>Scheidemann</a:t>
            </a:r>
            <a:endParaRPr lang="en-GB" sz="2000" dirty="0">
              <a:latin typeface="Arial" pitchFamily="34" charset="0"/>
              <a:cs typeface="Arial" pitchFamily="34" charset="0"/>
            </a:endParaRPr>
          </a:p>
          <a:p>
            <a:pPr lvl="1">
              <a:lnSpc>
                <a:spcPct val="110000"/>
              </a:lnSpc>
              <a:defRPr/>
            </a:pPr>
            <a:r>
              <a:rPr lang="en-GB" sz="2000" dirty="0" smtClean="0">
                <a:solidFill>
                  <a:srgbClr val="FF0000"/>
                </a:solidFill>
                <a:latin typeface="Arial" pitchFamily="34" charset="0"/>
                <a:cs typeface="Arial" pitchFamily="34" charset="0"/>
              </a:rPr>
              <a:t>Friedrich </a:t>
            </a:r>
            <a:r>
              <a:rPr lang="en-GB" sz="2000" dirty="0" smtClean="0">
                <a:solidFill>
                  <a:srgbClr val="FF0000"/>
                </a:solidFill>
                <a:latin typeface="Arial" pitchFamily="34" charset="0"/>
                <a:cs typeface="Arial" pitchFamily="34" charset="0"/>
              </a:rPr>
              <a:t>Ebert </a:t>
            </a:r>
            <a:r>
              <a:rPr lang="en-GB" sz="2000" dirty="0" smtClean="0">
                <a:latin typeface="Arial" pitchFamily="34" charset="0"/>
                <a:cs typeface="Arial" pitchFamily="34" charset="0"/>
              </a:rPr>
              <a:t>becomes Chancellor</a:t>
            </a:r>
          </a:p>
          <a:p>
            <a:pPr eaLnBrk="1" hangingPunct="1">
              <a:lnSpc>
                <a:spcPct val="110000"/>
              </a:lnSpc>
              <a:defRPr/>
            </a:pPr>
            <a:r>
              <a:rPr lang="en-GB" sz="2000" i="1" dirty="0" smtClean="0">
                <a:latin typeface="Arial" pitchFamily="34" charset="0"/>
                <a:cs typeface="Arial" pitchFamily="34" charset="0"/>
              </a:rPr>
              <a:t>10 </a:t>
            </a:r>
            <a:r>
              <a:rPr lang="en-GB" sz="2000" i="1" dirty="0" smtClean="0">
                <a:latin typeface="Arial" pitchFamily="34" charset="0"/>
                <a:cs typeface="Arial" pitchFamily="34" charset="0"/>
              </a:rPr>
              <a:t>Nov</a:t>
            </a:r>
            <a:r>
              <a:rPr lang="en-GB" sz="2000" dirty="0" smtClean="0">
                <a:latin typeface="Arial" pitchFamily="34" charset="0"/>
                <a:cs typeface="Arial" pitchFamily="34" charset="0"/>
              </a:rPr>
              <a:t>: </a:t>
            </a:r>
            <a:r>
              <a:rPr lang="en-GB" sz="2000" dirty="0" smtClean="0">
                <a:solidFill>
                  <a:srgbClr val="FF0000"/>
                </a:solidFill>
                <a:latin typeface="Arial" pitchFamily="34" charset="0"/>
                <a:cs typeface="Arial" pitchFamily="34" charset="0"/>
              </a:rPr>
              <a:t>Ebert-</a:t>
            </a:r>
            <a:r>
              <a:rPr lang="en-GB" sz="2000" dirty="0" err="1" smtClean="0">
                <a:solidFill>
                  <a:srgbClr val="FF0000"/>
                </a:solidFill>
                <a:latin typeface="Arial" pitchFamily="34" charset="0"/>
                <a:cs typeface="Arial" pitchFamily="34" charset="0"/>
              </a:rPr>
              <a:t>Groener</a:t>
            </a:r>
            <a:r>
              <a:rPr lang="en-GB" sz="2000" dirty="0" smtClean="0">
                <a:solidFill>
                  <a:srgbClr val="FF0000"/>
                </a:solidFill>
                <a:latin typeface="Arial" pitchFamily="34" charset="0"/>
                <a:cs typeface="Arial" pitchFamily="34" charset="0"/>
              </a:rPr>
              <a:t> Pact </a:t>
            </a:r>
            <a:r>
              <a:rPr lang="en-GB" sz="2000" dirty="0" smtClean="0">
                <a:latin typeface="Arial" pitchFamily="34" charset="0"/>
                <a:cs typeface="Arial" pitchFamily="34" charset="0"/>
              </a:rPr>
              <a:t>- army agrees to support the new regime in return for:</a:t>
            </a:r>
          </a:p>
          <a:p>
            <a:pPr lvl="1">
              <a:lnSpc>
                <a:spcPct val="110000"/>
              </a:lnSpc>
              <a:defRPr/>
            </a:pPr>
            <a:r>
              <a:rPr lang="en-GB" sz="2000" dirty="0" smtClean="0">
                <a:latin typeface="Arial" pitchFamily="34" charset="0"/>
                <a:cs typeface="Arial" pitchFamily="34" charset="0"/>
              </a:rPr>
              <a:t>Promise of Army’s independence</a:t>
            </a:r>
          </a:p>
          <a:p>
            <a:pPr lvl="1">
              <a:lnSpc>
                <a:spcPct val="110000"/>
              </a:lnSpc>
              <a:defRPr/>
            </a:pPr>
            <a:r>
              <a:rPr lang="en-GB" sz="2000" dirty="0" smtClean="0">
                <a:latin typeface="Arial" pitchFamily="34" charset="0"/>
                <a:cs typeface="Arial" pitchFamily="34" charset="0"/>
              </a:rPr>
              <a:t>Ebert </a:t>
            </a:r>
            <a:r>
              <a:rPr lang="en-GB" sz="2000" dirty="0" smtClean="0">
                <a:latin typeface="Arial" pitchFamily="34" charset="0"/>
                <a:cs typeface="Arial" pitchFamily="34" charset="0"/>
              </a:rPr>
              <a:t>stand against Communists </a:t>
            </a:r>
            <a:endParaRPr lang="en-GB" sz="2000" dirty="0" smtClean="0">
              <a:latin typeface="Arial" pitchFamily="34" charset="0"/>
              <a:cs typeface="Arial" pitchFamily="34" charset="0"/>
            </a:endParaRPr>
          </a:p>
          <a:p>
            <a:pPr eaLnBrk="1" hangingPunct="1">
              <a:lnSpc>
                <a:spcPct val="110000"/>
              </a:lnSpc>
              <a:defRPr/>
            </a:pPr>
            <a:r>
              <a:rPr lang="en-GB" sz="2000" dirty="0" smtClean="0">
                <a:latin typeface="Arial" pitchFamily="34" charset="0"/>
                <a:cs typeface="Arial" pitchFamily="34" charset="0"/>
              </a:rPr>
              <a:t>11/11 at 11am: </a:t>
            </a:r>
            <a:r>
              <a:rPr lang="en-GB" sz="2000" dirty="0" smtClean="0">
                <a:solidFill>
                  <a:srgbClr val="FF0000"/>
                </a:solidFill>
                <a:latin typeface="Arial" pitchFamily="34" charset="0"/>
                <a:cs typeface="Arial" pitchFamily="34" charset="0"/>
              </a:rPr>
              <a:t>Armistice</a:t>
            </a:r>
            <a:r>
              <a:rPr lang="en-GB" sz="2000" dirty="0" smtClean="0">
                <a:latin typeface="Arial" pitchFamily="34" charset="0"/>
                <a:cs typeface="Arial" pitchFamily="34" charset="0"/>
              </a:rPr>
              <a:t> signed</a:t>
            </a:r>
          </a:p>
        </p:txBody>
      </p:sp>
    </p:spTree>
    <p:extLst>
      <p:ext uri="{BB962C8B-B14F-4D97-AF65-F5344CB8AC3E}">
        <p14:creationId xmlns:p14="http://schemas.microsoft.com/office/powerpoint/2010/main" val="29049892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170" name="Picture 5" descr="munich_sailors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14375"/>
            <a:ext cx="862965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158750" y="6126163"/>
            <a:ext cx="8734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Revolutionary Sailors at Kiel, November 1918</a:t>
            </a:r>
          </a:p>
        </p:txBody>
      </p:sp>
    </p:spTree>
    <p:extLst>
      <p:ext uri="{BB962C8B-B14F-4D97-AF65-F5344CB8AC3E}">
        <p14:creationId xmlns:p14="http://schemas.microsoft.com/office/powerpoint/2010/main" val="326745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4058</Words>
  <Application>Microsoft Office PowerPoint</Application>
  <PresentationFormat>On-screen Show (4:3)</PresentationFormat>
  <Paragraphs>635</Paragraphs>
  <Slides>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 Unicode MS</vt:lpstr>
      <vt:lpstr>Arial</vt:lpstr>
      <vt:lpstr>Calibri</vt:lpstr>
      <vt:lpstr>Times New Roman</vt:lpstr>
      <vt:lpstr>Wingdings</vt:lpstr>
      <vt:lpstr>Office Theme</vt:lpstr>
      <vt:lpstr>The Weimar Republic: The Constitution, Political Parties, and Early Threats to the Republic</vt:lpstr>
      <vt:lpstr>Lecture Outline </vt:lpstr>
      <vt:lpstr>The Weimar Republic</vt:lpstr>
      <vt:lpstr>Weimar: Born of Crises</vt:lpstr>
      <vt:lpstr>Weimar: Born of Crisis</vt:lpstr>
      <vt:lpstr>Weimar: Born of Crisis</vt:lpstr>
      <vt:lpstr>Weimar: Born of Crisis</vt:lpstr>
      <vt:lpstr>Crisis: November Revolution</vt:lpstr>
      <vt:lpstr>PowerPoint Presentation</vt:lpstr>
      <vt:lpstr>Crisis: Abdication</vt:lpstr>
      <vt:lpstr>PowerPoint Presentation</vt:lpstr>
      <vt:lpstr>Inflation Crisis</vt:lpstr>
      <vt:lpstr>Inflation Crisis</vt:lpstr>
      <vt:lpstr>PowerPoint Presentation</vt:lpstr>
      <vt:lpstr>Crisis: Challenge from the Left</vt:lpstr>
      <vt:lpstr>Years of Crisis: Threats from the Left</vt:lpstr>
      <vt:lpstr>Crisis: Revolution in Bavaria</vt:lpstr>
      <vt:lpstr>Crisis: Revolution in Bavaria</vt:lpstr>
      <vt:lpstr>Crisis: Revolution in Bavaria</vt:lpstr>
      <vt:lpstr>Crisis: Winter 1918-19</vt:lpstr>
      <vt:lpstr>Crisis: Winter 1918-19</vt:lpstr>
      <vt:lpstr>Crisis: Revolution in Bavaria</vt:lpstr>
      <vt:lpstr>PowerPoint Presentation</vt:lpstr>
      <vt:lpstr>Crisis: Threats from the Right</vt:lpstr>
      <vt:lpstr>Crisis: Rightwing Paramilitaries</vt:lpstr>
      <vt:lpstr>Crisis: Threats from the Right</vt:lpstr>
      <vt:lpstr>Crisis: Threats from the Right Kapp-Lüttwitz Putsch</vt:lpstr>
      <vt:lpstr>Crisis: Threats from the Right Kapp-Lüttwitz Putsch</vt:lpstr>
      <vt:lpstr>Crisis: Threats from the Right The Munich ‘Beer Hall’ Putsch (1923)</vt:lpstr>
      <vt:lpstr>PowerPoint Presentation</vt:lpstr>
      <vt:lpstr>Years of Crisis: Threats from the Right</vt:lpstr>
      <vt:lpstr>PowerPoint Presentation</vt:lpstr>
      <vt:lpstr>PowerPoint Presentation</vt:lpstr>
      <vt:lpstr>1923 Ruhr Occupation </vt:lpstr>
      <vt:lpstr>1923 Ruhr Occupation </vt:lpstr>
      <vt:lpstr>PowerPoint Presentation</vt:lpstr>
      <vt:lpstr>Friedrich Ebert (1871-1925)</vt:lpstr>
      <vt:lpstr>Ebert tries to stabilize Germany</vt:lpstr>
      <vt:lpstr>PowerPoint Presentation</vt:lpstr>
      <vt:lpstr>PowerPoint Presentation</vt:lpstr>
      <vt:lpstr>PowerPoint Presentation</vt:lpstr>
      <vt:lpstr>Structure of Weimar Constitution   </vt:lpstr>
      <vt:lpstr>Weimar Constitution</vt:lpstr>
      <vt:lpstr>Weimar Constitution</vt:lpstr>
      <vt:lpstr>Weimar Constitution</vt:lpstr>
      <vt:lpstr>Weimar Constitution</vt:lpstr>
      <vt:lpstr>Weimar Constitution: Basic Rights </vt:lpstr>
      <vt:lpstr>Weimar Constitution: Basic Rights </vt:lpstr>
      <vt:lpstr>Weimar Constitution: Economic Rights </vt:lpstr>
      <vt:lpstr>Weimar Constitution: Economic Rights </vt:lpstr>
      <vt:lpstr>PowerPoint Presentation</vt:lpstr>
      <vt:lpstr>PowerPoint Presentation</vt:lpstr>
      <vt:lpstr>PowerPoint Presentation</vt:lpstr>
      <vt:lpstr>PowerPoint Presentation</vt:lpstr>
      <vt:lpstr>Weimar Constitution: From the Record</vt:lpstr>
      <vt:lpstr>Weimar Constitution: From the Record</vt:lpstr>
      <vt:lpstr>Weimar Constitution: From the Record</vt:lpstr>
      <vt:lpstr>PowerPoint Presentation</vt:lpstr>
      <vt:lpstr>Weimar Political Parties</vt:lpstr>
      <vt:lpstr>Split in the Left</vt:lpstr>
      <vt:lpstr>PowerPoint Presentation</vt:lpstr>
      <vt:lpstr>Evolution of Party Power</vt:lpstr>
      <vt:lpstr>PowerPoint Presentation</vt:lpstr>
      <vt:lpstr>PowerPoint Presentation</vt:lpstr>
      <vt:lpstr>Presidents of Weimar Republic </vt:lpstr>
      <vt:lpstr>PowerPoint Presentation</vt:lpstr>
      <vt:lpstr>PowerPoint Presentation</vt:lpstr>
      <vt:lpstr>Conclusions</vt:lpstr>
      <vt:lpstr>Discussion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77</cp:revision>
  <dcterms:created xsi:type="dcterms:W3CDTF">2012-12-31T14:37:55Z</dcterms:created>
  <dcterms:modified xsi:type="dcterms:W3CDTF">2017-03-24T06:28:08Z</dcterms:modified>
</cp:coreProperties>
</file>