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21" r:id="rId3"/>
    <p:sldId id="318" r:id="rId4"/>
    <p:sldId id="317" r:id="rId5"/>
    <p:sldId id="257" r:id="rId6"/>
    <p:sldId id="259" r:id="rId7"/>
    <p:sldId id="260" r:id="rId8"/>
    <p:sldId id="271" r:id="rId9"/>
    <p:sldId id="269" r:id="rId10"/>
    <p:sldId id="319" r:id="rId11"/>
    <p:sldId id="311" r:id="rId12"/>
    <p:sldId id="261" r:id="rId13"/>
    <p:sldId id="272" r:id="rId14"/>
    <p:sldId id="262" r:id="rId15"/>
    <p:sldId id="264" r:id="rId16"/>
    <p:sldId id="265" r:id="rId17"/>
    <p:sldId id="263" r:id="rId18"/>
    <p:sldId id="266" r:id="rId19"/>
    <p:sldId id="280" r:id="rId20"/>
    <p:sldId id="279" r:id="rId21"/>
    <p:sldId id="281" r:id="rId22"/>
    <p:sldId id="310" r:id="rId23"/>
    <p:sldId id="313" r:id="rId24"/>
    <p:sldId id="274" r:id="rId25"/>
    <p:sldId id="275" r:id="rId26"/>
    <p:sldId id="276" r:id="rId27"/>
    <p:sldId id="314" r:id="rId28"/>
    <p:sldId id="312" r:id="rId29"/>
    <p:sldId id="277" r:id="rId30"/>
    <p:sldId id="283" r:id="rId31"/>
    <p:sldId id="282" r:id="rId32"/>
    <p:sldId id="278" r:id="rId33"/>
    <p:sldId id="284" r:id="rId34"/>
    <p:sldId id="315" r:id="rId35"/>
    <p:sldId id="306" r:id="rId36"/>
    <p:sldId id="288" r:id="rId37"/>
    <p:sldId id="307" r:id="rId38"/>
    <p:sldId id="308" r:id="rId39"/>
    <p:sldId id="309" r:id="rId40"/>
    <p:sldId id="289" r:id="rId41"/>
    <p:sldId id="292" r:id="rId42"/>
    <p:sldId id="293" r:id="rId43"/>
    <p:sldId id="294" r:id="rId44"/>
    <p:sldId id="296" r:id="rId45"/>
    <p:sldId id="320" r:id="rId46"/>
    <p:sldId id="295" r:id="rId47"/>
    <p:sldId id="305" r:id="rId48"/>
    <p:sldId id="304" r:id="rId49"/>
    <p:sldId id="303" r:id="rId50"/>
    <p:sldId id="297" r:id="rId51"/>
    <p:sldId id="302" r:id="rId52"/>
    <p:sldId id="298" r:id="rId53"/>
    <p:sldId id="299" r:id="rId54"/>
    <p:sldId id="30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09E97-8D72-4C2C-ACA4-8C0DEEC84B5A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B0C4F-49F8-4BF9-A157-EF377ED3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185FF-1333-4311-9FC9-7CF8C161EFD4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East India Company recruiting poster from 1810.</a:t>
            </a:r>
          </a:p>
          <a:p>
            <a:pPr eaLnBrk="1" hangingPunct="1"/>
            <a:r>
              <a:rPr lang="en-US" altLang="en-US" smtClean="0"/>
              <a:t>SOURCE: Lawrence James, _RAJ: The Making and Unmaking of British India_ (New York, 1997), following p. 178.</a:t>
            </a:r>
          </a:p>
        </p:txBody>
      </p:sp>
    </p:spTree>
    <p:extLst>
      <p:ext uri="{BB962C8B-B14F-4D97-AF65-F5344CB8AC3E}">
        <p14:creationId xmlns:p14="http://schemas.microsoft.com/office/powerpoint/2010/main" val="323301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397F3-C9F1-45E9-8BC3-C15B337BA80A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A3C1CB5-2CE2-4C9F-ACB1-5A10E96A9B93}" type="slidenum">
              <a:rPr lang="en-US" altLang="en-US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Sepoy mutineers in India suffer a mass execution by the British at Peshawar in 1857.  From http://academic.brooklyn.cuny.edu/history/core/pics/</a:t>
            </a:r>
          </a:p>
        </p:txBody>
      </p:sp>
    </p:spTree>
    <p:extLst>
      <p:ext uri="{BB962C8B-B14F-4D97-AF65-F5344CB8AC3E}">
        <p14:creationId xmlns:p14="http://schemas.microsoft.com/office/powerpoint/2010/main" val="64300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FCD324-CECE-41F8-9543-113CDCBBA115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217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AC7227-0871-4FFB-BE5E-14D87E662EE6}" type="slidenum">
              <a:rPr lang="en-US" altLang="en-US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A255792-520D-4212-9992-59F14602CF51}" type="slidenum">
              <a:rPr lang="en-US" altLang="en-US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India in 1857, at the time of the Great Mutiny.  From www.britishempire.co.uk/maproom/india.</a:t>
            </a:r>
          </a:p>
        </p:txBody>
      </p:sp>
    </p:spTree>
    <p:extLst>
      <p:ext uri="{BB962C8B-B14F-4D97-AF65-F5344CB8AC3E}">
        <p14:creationId xmlns:p14="http://schemas.microsoft.com/office/powerpoint/2010/main" val="216417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8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1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6853-BD7B-4974-934E-21DDA713360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854D-3164-4B55-A5DD-EC76E6D5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British </a:t>
            </a:r>
            <a:r>
              <a:rPr lang="en-US" b="1" dirty="0"/>
              <a:t>India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the </a:t>
            </a:r>
            <a:br>
              <a:rPr lang="en-US" b="1" dirty="0" smtClean="0"/>
            </a:br>
            <a:r>
              <a:rPr lang="en-US" b="1" dirty="0" smtClean="0"/>
              <a:t>Indian </a:t>
            </a:r>
            <a:r>
              <a:rPr lang="en-US" b="1" dirty="0"/>
              <a:t>Resistance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Mr. Daniel Lazar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26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/>
              <a:t>The Suez </a:t>
            </a:r>
            <a:r>
              <a:rPr lang="en-US" altLang="en-US" sz="4000" dirty="0" smtClean="0"/>
              <a:t>Canal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33074" y="5775158"/>
            <a:ext cx="527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Opened in 1869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448"/>
          <a:stretch/>
        </p:blipFill>
        <p:spPr>
          <a:xfrm>
            <a:off x="2547585" y="1219200"/>
            <a:ext cx="4029678" cy="42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12291" name="Picture 4" descr="1810_recruitment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27026"/>
            <a:ext cx="6336632" cy="512926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219200" y="5839326"/>
            <a:ext cx="633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</a:rPr>
              <a:t>East India Company recruiting poster, England, 1810:</a:t>
            </a:r>
            <a:br>
              <a:rPr lang="en-US" altLang="en-US" sz="2000" dirty="0" smtClean="0">
                <a:latin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</a:rPr>
              <a:t>In 1836 there were about 17,000 British troops in India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7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Britain Expanded Control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Regulating Act of 1773 </a:t>
            </a:r>
            <a:r>
              <a:rPr lang="en-US" dirty="0"/>
              <a:t>- Parliament imposed a series of administrative and economic reforms which established its sovereignty </a:t>
            </a:r>
            <a:r>
              <a:rPr lang="en-US" dirty="0" smtClean="0"/>
              <a:t>and ultimate control over </a:t>
            </a:r>
            <a:r>
              <a:rPr lang="en-US" dirty="0"/>
              <a:t>BEIC. “The acquisition of sovereignty by the subjects of the Crown is on behalf of the Crown and not in its own right</a:t>
            </a:r>
            <a:r>
              <a:rPr lang="en-US" dirty="0" smtClean="0"/>
              <a:t>.“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Warren </a:t>
            </a:r>
            <a:r>
              <a:rPr lang="en-US" b="1" dirty="0">
                <a:solidFill>
                  <a:srgbClr val="7030A0"/>
                </a:solidFill>
              </a:rPr>
              <a:t>Hastings </a:t>
            </a:r>
            <a:r>
              <a:rPr lang="en-US" dirty="0"/>
              <a:t>became the first </a:t>
            </a:r>
            <a:r>
              <a:rPr lang="en-US" b="1" dirty="0">
                <a:solidFill>
                  <a:srgbClr val="7030A0"/>
                </a:solidFill>
              </a:rPr>
              <a:t>Governor-General</a:t>
            </a:r>
            <a:r>
              <a:rPr lang="en-US" dirty="0"/>
              <a:t> of </a:t>
            </a:r>
            <a:r>
              <a:rPr lang="en-US" dirty="0" smtClean="0"/>
              <a:t>Bengal </a:t>
            </a:r>
            <a:r>
              <a:rPr lang="en-US" dirty="0"/>
              <a:t>and had administrative powers over all of British India</a:t>
            </a:r>
          </a:p>
          <a:p>
            <a:r>
              <a:rPr lang="en-US" b="1" dirty="0">
                <a:solidFill>
                  <a:srgbClr val="7030A0"/>
                </a:solidFill>
              </a:rPr>
              <a:t>Board of </a:t>
            </a:r>
            <a:r>
              <a:rPr lang="en-US" b="1" dirty="0" smtClean="0">
                <a:solidFill>
                  <a:srgbClr val="7030A0"/>
                </a:solidFill>
              </a:rPr>
              <a:t>Control</a:t>
            </a:r>
            <a:r>
              <a:rPr lang="en-US" dirty="0" smtClean="0"/>
              <a:t>: Chancellor </a:t>
            </a:r>
            <a:r>
              <a:rPr lang="en-US" dirty="0"/>
              <a:t>of the Exchequer, </a:t>
            </a:r>
            <a:r>
              <a:rPr lang="en-US" dirty="0" smtClean="0"/>
              <a:t>Secretary </a:t>
            </a:r>
            <a:r>
              <a:rPr lang="en-US" dirty="0"/>
              <a:t>of State, and four Privy </a:t>
            </a:r>
            <a:r>
              <a:rPr lang="en-US" dirty="0" err="1"/>
              <a:t>Councillors</a:t>
            </a:r>
            <a:r>
              <a:rPr lang="en-US" dirty="0"/>
              <a:t>, nominated by the King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7030A0"/>
                </a:solidFill>
              </a:rPr>
              <a:t>Internal Administration of British </a:t>
            </a:r>
            <a:r>
              <a:rPr lang="en-US" b="1" dirty="0" smtClean="0">
                <a:solidFill>
                  <a:srgbClr val="7030A0"/>
                </a:solidFill>
              </a:rPr>
              <a:t>India</a:t>
            </a:r>
            <a:r>
              <a:rPr lang="en-US" dirty="0" smtClean="0"/>
              <a:t> </a:t>
            </a:r>
            <a:r>
              <a:rPr lang="en-US" dirty="0"/>
              <a:t>bill laid the foundation for the </a:t>
            </a:r>
            <a:r>
              <a:rPr lang="en-US" dirty="0" smtClean="0"/>
              <a:t>centralized </a:t>
            </a:r>
            <a:r>
              <a:rPr lang="en-US" dirty="0"/>
              <a:t>and bureaucratic British administration of </a:t>
            </a:r>
            <a:r>
              <a:rPr lang="en-US" dirty="0" smtClean="0"/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37646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Warren </a:t>
            </a:r>
            <a:r>
              <a:rPr lang="en-US" b="1" dirty="0" smtClean="0"/>
              <a:t>Hastings, </a:t>
            </a:r>
            <a:r>
              <a:rPr lang="en-US" dirty="0"/>
              <a:t>first Governor-General of </a:t>
            </a:r>
            <a:r>
              <a:rPr lang="en-US" dirty="0" smtClean="0"/>
              <a:t>Bengal 1773-84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842" y="1954923"/>
            <a:ext cx="3451058" cy="41412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825625"/>
            <a:ext cx="42481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Hastings respected Indian customs but was loyal to the British mission. </a:t>
            </a:r>
          </a:p>
          <a:p>
            <a:r>
              <a:rPr lang="en-US" dirty="0" smtClean="0"/>
              <a:t>Thus he was </a:t>
            </a:r>
            <a:r>
              <a:rPr lang="en-US" dirty="0"/>
              <a:t>both the "architect of British India and the one ruler of British India to whom the creation of such an entity was anathema</a:t>
            </a:r>
            <a:r>
              <a:rPr lang="en-US" dirty="0" smtClean="0"/>
              <a:t>.“ </a:t>
            </a:r>
          </a:p>
          <a:p>
            <a:pPr marL="457200" lvl="1" indent="0">
              <a:buNone/>
            </a:pPr>
            <a:r>
              <a:rPr lang="en-US" dirty="0"/>
              <a:t>-</a:t>
            </a:r>
            <a:r>
              <a:rPr lang="en-US" i="1" dirty="0" smtClean="0"/>
              <a:t>The </a:t>
            </a:r>
            <a:r>
              <a:rPr lang="en-US" i="1" dirty="0" err="1" smtClean="0"/>
              <a:t>Honourable</a:t>
            </a:r>
            <a:r>
              <a:rPr lang="en-US" i="1" dirty="0" smtClean="0"/>
              <a:t> Company: </a:t>
            </a:r>
            <a:r>
              <a:rPr lang="en-US" i="1" dirty="0"/>
              <a:t> History of the English East India </a:t>
            </a:r>
            <a:r>
              <a:rPr lang="en-US" i="1" dirty="0" smtClean="0"/>
              <a:t>Company</a:t>
            </a:r>
            <a:r>
              <a:rPr lang="en-US" dirty="0" smtClean="0"/>
              <a:t>. John </a:t>
            </a:r>
            <a:r>
              <a:rPr lang="en-US" dirty="0" err="1" smtClean="0"/>
              <a:t>Keay</a:t>
            </a:r>
            <a:r>
              <a:rPr lang="en-US" dirty="0" smtClean="0"/>
              <a:t>, 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Britain Expanded Control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acts </a:t>
            </a:r>
            <a:r>
              <a:rPr lang="en-US" dirty="0" smtClean="0"/>
              <a:t>followed the 1773 Act </a:t>
            </a:r>
            <a:r>
              <a:rPr lang="en-US" dirty="0"/>
              <a:t>to clarify the relationship, all of which led to more Crown control. </a:t>
            </a:r>
          </a:p>
          <a:p>
            <a:r>
              <a:rPr lang="en-US" dirty="0" smtClean="0"/>
              <a:t>The most notable was the </a:t>
            </a:r>
            <a:r>
              <a:rPr lang="en-US" b="1" dirty="0" smtClean="0">
                <a:solidFill>
                  <a:srgbClr val="7030A0"/>
                </a:solidFill>
              </a:rPr>
              <a:t>Charter Act of 1813</a:t>
            </a:r>
          </a:p>
          <a:p>
            <a:pPr lvl="1"/>
            <a:r>
              <a:rPr lang="en-US" dirty="0" smtClean="0"/>
              <a:t>asserted </a:t>
            </a:r>
            <a:r>
              <a:rPr lang="en-US" dirty="0"/>
              <a:t>sovereignty of </a:t>
            </a:r>
            <a:r>
              <a:rPr lang="en-US" dirty="0" smtClean="0"/>
              <a:t>Crown over BEIC territory </a:t>
            </a:r>
            <a:endParaRPr lang="en-US" dirty="0"/>
          </a:p>
          <a:p>
            <a:pPr lvl="1"/>
            <a:r>
              <a:rPr lang="en-US" dirty="0"/>
              <a:t>renewed the charter of the company for a further </a:t>
            </a:r>
            <a:r>
              <a:rPr lang="en-US" dirty="0" smtClean="0"/>
              <a:t>20 years</a:t>
            </a:r>
          </a:p>
          <a:p>
            <a:pPr lvl="1"/>
            <a:r>
              <a:rPr lang="en-US" dirty="0" smtClean="0"/>
              <a:t>deprived </a:t>
            </a:r>
            <a:r>
              <a:rPr lang="en-US" dirty="0"/>
              <a:t>the company of its Indian trade monopoly </a:t>
            </a:r>
            <a:endParaRPr lang="en-US" dirty="0" smtClean="0"/>
          </a:p>
          <a:p>
            <a:pPr lvl="1"/>
            <a:r>
              <a:rPr lang="en-US" dirty="0"/>
              <a:t>provided education </a:t>
            </a:r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opened </a:t>
            </a:r>
            <a:r>
              <a:rPr lang="en-US" dirty="0"/>
              <a:t>India to missionaries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to Uplift and Civilize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 </a:t>
            </a:r>
            <a:r>
              <a:rPr lang="en-US" dirty="0"/>
              <a:t>Superiority: its </a:t>
            </a:r>
            <a:r>
              <a:rPr lang="en-US" dirty="0" smtClean="0"/>
              <a:t>all </a:t>
            </a:r>
            <a:r>
              <a:rPr lang="en-US" dirty="0"/>
              <a:t>how you look at it. Either way, </a:t>
            </a:r>
            <a:r>
              <a:rPr lang="en-US" dirty="0" smtClean="0"/>
              <a:t>missionaries sought to “save” 300 million</a:t>
            </a:r>
          </a:p>
          <a:p>
            <a:r>
              <a:rPr lang="en-US" dirty="0" smtClean="0"/>
              <a:t>End slavery</a:t>
            </a:r>
          </a:p>
          <a:p>
            <a:pPr lvl="1"/>
            <a:r>
              <a:rPr lang="en-US" dirty="0" smtClean="0"/>
              <a:t>Slavery in </a:t>
            </a:r>
            <a:r>
              <a:rPr lang="en-US" dirty="0"/>
              <a:t>was different </a:t>
            </a:r>
            <a:r>
              <a:rPr lang="en-US" dirty="0" smtClean="0"/>
              <a:t>than </a:t>
            </a:r>
            <a:r>
              <a:rPr lang="en-US" dirty="0"/>
              <a:t>slavery </a:t>
            </a:r>
            <a:r>
              <a:rPr lang="en-US" dirty="0" smtClean="0"/>
              <a:t>in the West </a:t>
            </a:r>
          </a:p>
          <a:p>
            <a:pPr lvl="1"/>
            <a:r>
              <a:rPr lang="en-US" dirty="0" smtClean="0"/>
              <a:t>Dutch and Portuguese dealt in Indian slaves</a:t>
            </a:r>
            <a:endParaRPr lang="en-US" dirty="0"/>
          </a:p>
          <a:p>
            <a:r>
              <a:rPr lang="en-US" dirty="0"/>
              <a:t>Liberate women </a:t>
            </a:r>
            <a:r>
              <a:rPr lang="en-US" dirty="0" smtClean="0"/>
              <a:t>to </a:t>
            </a:r>
            <a:r>
              <a:rPr lang="en-US" dirty="0"/>
              <a:t>some </a:t>
            </a:r>
            <a:r>
              <a:rPr lang="en-US" dirty="0" smtClean="0"/>
              <a:t>extent</a:t>
            </a:r>
          </a:p>
          <a:p>
            <a:pPr lvl="1"/>
            <a:r>
              <a:rPr lang="en-US" dirty="0" smtClean="0"/>
              <a:t>British </a:t>
            </a:r>
            <a:r>
              <a:rPr lang="en-US" dirty="0"/>
              <a:t>outlawed </a:t>
            </a:r>
            <a:r>
              <a:rPr lang="en-US" b="1" dirty="0">
                <a:solidFill>
                  <a:srgbClr val="7030A0"/>
                </a:solidFill>
              </a:rPr>
              <a:t>sati</a:t>
            </a:r>
            <a:r>
              <a:rPr lang="en-US" dirty="0"/>
              <a:t>—the practice in which a widow joins her husband in death by throwing herself on </a:t>
            </a:r>
            <a:r>
              <a:rPr lang="en-US" dirty="0" smtClean="0"/>
              <a:t>his </a:t>
            </a:r>
            <a:r>
              <a:rPr lang="en-US" dirty="0"/>
              <a:t>funeral </a:t>
            </a:r>
            <a:r>
              <a:rPr lang="en-US" dirty="0" smtClean="0"/>
              <a:t>fire</a:t>
            </a:r>
            <a:r>
              <a:rPr lang="en-US" dirty="0"/>
              <a:t> </a:t>
            </a:r>
            <a:r>
              <a:rPr lang="en-US" dirty="0" smtClean="0"/>
              <a:t>or being buried alive next to him.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to Uplift and </a:t>
            </a:r>
            <a:r>
              <a:rPr lang="en-US" dirty="0" smtClean="0"/>
              <a:t>Civilize: </a:t>
            </a:r>
            <a:r>
              <a:rPr lang="en-US" dirty="0" err="1">
                <a:solidFill>
                  <a:srgbClr val="7030A0"/>
                </a:solidFill>
              </a:rPr>
              <a:t>Rammohan</a:t>
            </a:r>
            <a:r>
              <a:rPr lang="en-US" dirty="0">
                <a:solidFill>
                  <a:srgbClr val="7030A0"/>
                </a:solidFill>
              </a:rPr>
              <a:t> Roy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66524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"Father </a:t>
            </a:r>
            <a:r>
              <a:rPr lang="en-US" dirty="0"/>
              <a:t>of Modern </a:t>
            </a:r>
            <a:r>
              <a:rPr lang="en-US" dirty="0" smtClean="0"/>
              <a:t>India”</a:t>
            </a:r>
          </a:p>
          <a:p>
            <a:r>
              <a:rPr lang="en-US" dirty="0"/>
              <a:t>W</a:t>
            </a:r>
            <a:r>
              <a:rPr lang="en-US" dirty="0" smtClean="0"/>
              <a:t>estern education</a:t>
            </a:r>
          </a:p>
          <a:p>
            <a:r>
              <a:rPr lang="en-US" dirty="0" smtClean="0"/>
              <a:t>Modernization</a:t>
            </a:r>
            <a:r>
              <a:rPr lang="en-US" dirty="0"/>
              <a:t>, free speech, equality, </a:t>
            </a:r>
            <a:r>
              <a:rPr lang="en-US" dirty="0" smtClean="0"/>
              <a:t>intellectualism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reached </a:t>
            </a:r>
            <a:r>
              <a:rPr lang="en-US" dirty="0"/>
              <a:t>about the unity of </a:t>
            </a:r>
            <a:r>
              <a:rPr lang="en-US" dirty="0" smtClean="0"/>
              <a:t>God</a:t>
            </a:r>
            <a:endParaRPr lang="en-US" dirty="0"/>
          </a:p>
          <a:p>
            <a:r>
              <a:rPr lang="en-US" dirty="0" smtClean="0"/>
              <a:t>Translated</a:t>
            </a:r>
            <a:r>
              <a:rPr lang="en-US" dirty="0"/>
              <a:t> </a:t>
            </a:r>
            <a:r>
              <a:rPr lang="en-US" dirty="0" smtClean="0"/>
              <a:t>Vedic scriptures </a:t>
            </a:r>
            <a:r>
              <a:rPr lang="en-US" dirty="0"/>
              <a:t>into </a:t>
            </a:r>
            <a:r>
              <a:rPr lang="en-US" dirty="0" smtClean="0"/>
              <a:t>English</a:t>
            </a:r>
            <a:endParaRPr lang="en-US" dirty="0"/>
          </a:p>
          <a:p>
            <a:r>
              <a:rPr lang="en-US" dirty="0" smtClean="0"/>
              <a:t>Co-founded </a:t>
            </a:r>
            <a:r>
              <a:rPr lang="en-US" dirty="0"/>
              <a:t>the Calcutta Unitarian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Campaigned against sati</a:t>
            </a:r>
          </a:p>
          <a:p>
            <a:r>
              <a:rPr lang="en-US" dirty="0"/>
              <a:t>S</a:t>
            </a:r>
            <a:r>
              <a:rPr lang="en-US" dirty="0" smtClean="0"/>
              <a:t>ought </a:t>
            </a:r>
            <a:r>
              <a:rPr lang="en-US" dirty="0"/>
              <a:t>to integrate Western </a:t>
            </a:r>
            <a:r>
              <a:rPr lang="en-US" dirty="0" smtClean="0"/>
              <a:t>and Indian Cultures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6822" y="1257553"/>
            <a:ext cx="2868528" cy="47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Resistance?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Why </a:t>
            </a:r>
            <a:r>
              <a:rPr lang="en-US" dirty="0" smtClean="0">
                <a:solidFill>
                  <a:srgbClr val="7030A0"/>
                </a:solidFill>
              </a:rPr>
              <a:t>were Indians unable </a:t>
            </a:r>
            <a:r>
              <a:rPr lang="en-US" dirty="0">
                <a:solidFill>
                  <a:srgbClr val="7030A0"/>
                </a:solidFill>
              </a:rPr>
              <a:t>to unite against BEIC?</a:t>
            </a:r>
          </a:p>
          <a:p>
            <a:pPr lvl="1"/>
            <a:r>
              <a:rPr lang="en-US" dirty="0" smtClean="0"/>
              <a:t>remarkable diversity </a:t>
            </a:r>
          </a:p>
          <a:p>
            <a:pPr lvl="1"/>
            <a:r>
              <a:rPr lang="en-US" dirty="0" smtClean="0"/>
              <a:t>mutual suspicion: inter and intra-religious divisions</a:t>
            </a:r>
            <a:endParaRPr lang="en-US" dirty="0"/>
          </a:p>
          <a:p>
            <a:pPr lvl="1"/>
            <a:r>
              <a:rPr lang="en-US" dirty="0" smtClean="0"/>
              <a:t>Unsure of British motives</a:t>
            </a:r>
          </a:p>
          <a:p>
            <a:pPr lvl="2"/>
            <a:r>
              <a:rPr lang="en-US" sz="2400" dirty="0" smtClean="0"/>
              <a:t>hindsight </a:t>
            </a:r>
            <a:r>
              <a:rPr lang="en-US" sz="2400" dirty="0"/>
              <a:t>is </a:t>
            </a:r>
            <a:r>
              <a:rPr lang="en-US" sz="2400" dirty="0" smtClean="0"/>
              <a:t>20/20</a:t>
            </a:r>
          </a:p>
          <a:p>
            <a:pPr lvl="2"/>
            <a:r>
              <a:rPr lang="en-US" sz="2400" dirty="0" smtClean="0"/>
              <a:t>The “Grand Design” hypothesis is uncertain </a:t>
            </a:r>
            <a:endParaRPr lang="en-US" sz="2400" dirty="0"/>
          </a:p>
          <a:p>
            <a:pPr lvl="1"/>
            <a:r>
              <a:rPr lang="en-US" dirty="0" smtClean="0"/>
              <a:t>lacked </a:t>
            </a:r>
            <a:r>
              <a:rPr lang="en-US" dirty="0"/>
              <a:t>a common political vocabulary</a:t>
            </a:r>
          </a:p>
          <a:p>
            <a:pPr lvl="1"/>
            <a:r>
              <a:rPr lang="en-US" dirty="0" smtClean="0"/>
              <a:t>BEIC </a:t>
            </a:r>
            <a:r>
              <a:rPr lang="en-US" dirty="0"/>
              <a:t>military staffed by </a:t>
            </a:r>
            <a:r>
              <a:rPr lang="en-US" b="1" dirty="0" err="1">
                <a:solidFill>
                  <a:srgbClr val="7030A0"/>
                </a:solidFill>
              </a:rPr>
              <a:t>S</a:t>
            </a:r>
            <a:r>
              <a:rPr lang="en-US" b="1" dirty="0" err="1" smtClean="0">
                <a:solidFill>
                  <a:srgbClr val="7030A0"/>
                </a:solidFill>
              </a:rPr>
              <a:t>epoys</a:t>
            </a:r>
            <a:r>
              <a:rPr lang="en-US" dirty="0" smtClean="0"/>
              <a:t> </a:t>
            </a:r>
            <a:r>
              <a:rPr lang="en-US" dirty="0"/>
              <a:t>(Indian officers in British Army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…Perhaps just enough Indians benefitted from British rule?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Or perhaps not…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Sepoy</a:t>
            </a:r>
            <a:r>
              <a:rPr lang="en-US" dirty="0"/>
              <a:t> Revolt, 1857-58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Causes </a:t>
            </a:r>
            <a:r>
              <a:rPr lang="en-US" sz="2000" b="1" dirty="0">
                <a:solidFill>
                  <a:srgbClr val="7030A0"/>
                </a:solidFill>
              </a:rPr>
              <a:t>for discontent:</a:t>
            </a:r>
          </a:p>
          <a:p>
            <a:pPr lvl="1"/>
            <a:r>
              <a:rPr lang="en-US" sz="2000" dirty="0"/>
              <a:t>300,000 </a:t>
            </a:r>
            <a:r>
              <a:rPr lang="en-US" sz="2000" dirty="0" err="1"/>
              <a:t>S</a:t>
            </a:r>
            <a:r>
              <a:rPr lang="en-US" sz="2000" dirty="0" err="1" smtClean="0"/>
              <a:t>epoys</a:t>
            </a:r>
            <a:r>
              <a:rPr lang="en-US" sz="2000" dirty="0" smtClean="0"/>
              <a:t> </a:t>
            </a:r>
            <a:r>
              <a:rPr lang="en-US" sz="2000" dirty="0"/>
              <a:t>in the </a:t>
            </a:r>
            <a:r>
              <a:rPr lang="en-US" sz="2000" dirty="0" smtClean="0"/>
              <a:t>army; about </a:t>
            </a:r>
            <a:r>
              <a:rPr lang="en-US" sz="2000" dirty="0"/>
              <a:t>50,000 British </a:t>
            </a:r>
            <a:endParaRPr lang="en-US" sz="2000" dirty="0"/>
          </a:p>
          <a:p>
            <a:pPr lvl="1"/>
            <a:r>
              <a:rPr lang="en-US" sz="2000" dirty="0" smtClean="0"/>
              <a:t>Class tension: domination </a:t>
            </a:r>
            <a:r>
              <a:rPr lang="en-US" sz="2000" dirty="0"/>
              <a:t>of higher castes in the Bengal Army </a:t>
            </a:r>
            <a:r>
              <a:rPr lang="en-US" sz="2000" dirty="0" smtClean="0"/>
              <a:t> angered some. Segregated mess halls.</a:t>
            </a:r>
          </a:p>
          <a:p>
            <a:pPr lvl="1"/>
            <a:r>
              <a:rPr lang="en-US" sz="2000" dirty="0" smtClean="0"/>
              <a:t>Rise in conversions. Increasing suspicion of Anglican motivations. </a:t>
            </a:r>
          </a:p>
          <a:p>
            <a:pPr lvl="1"/>
            <a:r>
              <a:rPr lang="en-US" sz="2000" dirty="0"/>
              <a:t>British encouraged widow remarriage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 err="1" smtClean="0"/>
              <a:t>Sepoy</a:t>
            </a:r>
            <a:r>
              <a:rPr lang="en-US" sz="2000" dirty="0" smtClean="0"/>
              <a:t> soldiers denied pensions, older </a:t>
            </a:r>
            <a:r>
              <a:rPr lang="en-US" sz="2000" dirty="0" err="1" smtClean="0"/>
              <a:t>Sepoys</a:t>
            </a:r>
            <a:r>
              <a:rPr lang="en-US" sz="2000" dirty="0" smtClean="0"/>
              <a:t> feared this would later be applied to them. 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General Service Enlistment Act of </a:t>
            </a:r>
            <a:r>
              <a:rPr lang="en-US" sz="2000" b="1" dirty="0" smtClean="0">
                <a:solidFill>
                  <a:srgbClr val="7030A0"/>
                </a:solidFill>
              </a:rPr>
              <a:t>1856 </a:t>
            </a:r>
            <a:r>
              <a:rPr lang="en-US" sz="2000" dirty="0" smtClean="0"/>
              <a:t>demanded foreign service (Burma, China). Overseas </a:t>
            </a:r>
            <a:r>
              <a:rPr lang="en-US" sz="2000" dirty="0"/>
              <a:t>travel was a religious offense to high-caste </a:t>
            </a:r>
            <a:r>
              <a:rPr lang="en-US" sz="2000" dirty="0" smtClean="0"/>
              <a:t>Hindus</a:t>
            </a:r>
            <a:endParaRPr lang="en-US" sz="2000" dirty="0"/>
          </a:p>
          <a:p>
            <a:pPr lvl="1"/>
            <a:r>
              <a:rPr lang="en-US" sz="2000" dirty="0" smtClean="0"/>
              <a:t>The Spark: </a:t>
            </a:r>
            <a:r>
              <a:rPr lang="en-US" sz="2000" dirty="0" err="1" smtClean="0"/>
              <a:t>Sepoys</a:t>
            </a:r>
            <a:r>
              <a:rPr lang="en-US" sz="2000" dirty="0" smtClean="0"/>
              <a:t> </a:t>
            </a:r>
            <a:r>
              <a:rPr lang="en-US" sz="2000" dirty="0"/>
              <a:t>found out that rifle cartridges were sealed with fat from beef (Hindus) and pork (Muslims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dirty="0" err="1" smtClean="0"/>
              <a:t>Sepoy</a:t>
            </a:r>
            <a:r>
              <a:rPr lang="en-US" sz="2000" dirty="0" smtClean="0"/>
              <a:t> discontent spread to the people…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53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Sepoy</a:t>
            </a:r>
            <a:r>
              <a:rPr lang="en-US" dirty="0"/>
              <a:t> Revolt, </a:t>
            </a:r>
            <a:r>
              <a:rPr lang="en-US" dirty="0" smtClean="0"/>
              <a:t>1857-58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9411"/>
            <a:ext cx="7886700" cy="4877552"/>
          </a:xfrm>
        </p:spPr>
        <p:txBody>
          <a:bodyPr>
            <a:noAutofit/>
          </a:bodyPr>
          <a:lstStyle/>
          <a:p>
            <a:r>
              <a:rPr lang="en-US" dirty="0" smtClean="0"/>
              <a:t>1753-1856 </a:t>
            </a:r>
            <a:r>
              <a:rPr lang="en-US" dirty="0"/>
              <a:t>there were </a:t>
            </a:r>
            <a:r>
              <a:rPr lang="en-US" dirty="0" smtClean="0"/>
              <a:t>40+ </a:t>
            </a:r>
            <a:r>
              <a:rPr lang="en-US" dirty="0"/>
              <a:t>armed revolts </a:t>
            </a:r>
          </a:p>
          <a:p>
            <a:r>
              <a:rPr lang="en-US" dirty="0" smtClean="0"/>
              <a:t>Scores of peaceful protests, especially </a:t>
            </a:r>
            <a:r>
              <a:rPr lang="en-US" b="1" dirty="0" smtClean="0">
                <a:solidFill>
                  <a:srgbClr val="7030A0"/>
                </a:solidFill>
              </a:rPr>
              <a:t>boycotts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Feudal </a:t>
            </a:r>
            <a:r>
              <a:rPr lang="en-US" dirty="0"/>
              <a:t>nobility, rural landlords </a:t>
            </a:r>
            <a:r>
              <a:rPr lang="en-US" dirty="0" smtClean="0"/>
              <a:t>and peasants rebelled </a:t>
            </a:r>
          </a:p>
          <a:p>
            <a:pPr lvl="1"/>
            <a:r>
              <a:rPr lang="en-US" dirty="0"/>
              <a:t>Old Aristocratic power was eroded by BEIC</a:t>
            </a:r>
          </a:p>
          <a:p>
            <a:pPr lvl="1"/>
            <a:r>
              <a:rPr lang="en-US" dirty="0" smtClean="0"/>
              <a:t>To promote equality, BEIC interfered </a:t>
            </a:r>
            <a:r>
              <a:rPr lang="en-US" dirty="0"/>
              <a:t>with a traditional system of </a:t>
            </a:r>
            <a:r>
              <a:rPr lang="en-US" dirty="0" smtClean="0"/>
              <a:t>inheritance</a:t>
            </a:r>
          </a:p>
          <a:p>
            <a:pPr lvl="2"/>
            <a:r>
              <a:rPr lang="en-US" sz="2400" dirty="0" smtClean="0"/>
              <a:t>Landlords lost parts of estates to peasants</a:t>
            </a:r>
          </a:p>
          <a:p>
            <a:pPr lvl="1"/>
            <a:r>
              <a:rPr lang="en-US" dirty="0"/>
              <a:t>Rent increases by British landlords</a:t>
            </a:r>
          </a:p>
          <a:p>
            <a:pPr lvl="1"/>
            <a:r>
              <a:rPr lang="en-US" dirty="0" smtClean="0"/>
              <a:t>Aristocrats feared “moral dangers” resultant from “religious pollution” (female education, more math than religious education)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Mughal Dynasty</a:t>
            </a:r>
          </a:p>
          <a:p>
            <a:r>
              <a:rPr lang="en-US" dirty="0" smtClean="0"/>
              <a:t>British East Indian Company Rule</a:t>
            </a:r>
          </a:p>
          <a:p>
            <a:r>
              <a:rPr lang="en-US" dirty="0" smtClean="0"/>
              <a:t>Resistance to BEIC Rule</a:t>
            </a:r>
          </a:p>
          <a:p>
            <a:r>
              <a:rPr lang="en-US" dirty="0" smtClean="0"/>
              <a:t>The Raj</a:t>
            </a:r>
          </a:p>
          <a:p>
            <a:pPr lvl="1"/>
            <a:r>
              <a:rPr lang="en-US" dirty="0" smtClean="0"/>
              <a:t>Raj Methods </a:t>
            </a:r>
          </a:p>
          <a:p>
            <a:pPr lvl="1"/>
            <a:r>
              <a:rPr lang="en-US" dirty="0" smtClean="0"/>
              <a:t>Benefits of the Raj </a:t>
            </a:r>
          </a:p>
          <a:p>
            <a:pPr lvl="1"/>
            <a:r>
              <a:rPr lang="en-US" dirty="0" smtClean="0"/>
              <a:t>Detriments of the Raj </a:t>
            </a:r>
          </a:p>
          <a:p>
            <a:r>
              <a:rPr lang="en-US" dirty="0" smtClean="0"/>
              <a:t>Resistance to the Raj </a:t>
            </a:r>
          </a:p>
        </p:txBody>
      </p:sp>
    </p:spTree>
    <p:extLst>
      <p:ext uri="{BB962C8B-B14F-4D97-AF65-F5344CB8AC3E}">
        <p14:creationId xmlns:p14="http://schemas.microsoft.com/office/powerpoint/2010/main" val="284099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5/5c/Indian_Rebellion_of_1857.jpg/640px-Indian_Rebellion_of_1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" y="160422"/>
            <a:ext cx="7812505" cy="65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0/07/Indian_revolt_of_1857_states_map.svg/640px-Indian_revolt_of_1857_states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49" y="118145"/>
            <a:ext cx="5651667" cy="63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Sepoy</a:t>
            </a:r>
            <a:r>
              <a:rPr lang="en-US" altLang="en-US" dirty="0"/>
              <a:t> </a:t>
            </a:r>
            <a:r>
              <a:rPr lang="en-US" altLang="en-US" dirty="0" smtClean="0"/>
              <a:t>Rebellion of 1857</a:t>
            </a:r>
            <a:endParaRPr lang="en-US" altLang="en-US" dirty="0"/>
          </a:p>
        </p:txBody>
      </p:sp>
      <p:pic>
        <p:nvPicPr>
          <p:cNvPr id="25608" name="Picture 8" descr="00012CBE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340363"/>
            <a:ext cx="8041941" cy="5262719"/>
          </a:xfrm>
        </p:spPr>
      </p:pic>
    </p:spTree>
    <p:extLst>
      <p:ext uri="{BB962C8B-B14F-4D97-AF65-F5344CB8AC3E}">
        <p14:creationId xmlns:p14="http://schemas.microsoft.com/office/powerpoint/2010/main" val="42574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315200" cy="914400"/>
          </a:xfrm>
        </p:spPr>
        <p:txBody>
          <a:bodyPr/>
          <a:lstStyle/>
          <a:p>
            <a:pPr algn="ctr" eaLnBrk="1" hangingPunct="1"/>
            <a:r>
              <a:rPr lang="en-US" altLang="en-US" sz="2400" dirty="0">
                <a:latin typeface="Arial" panose="020B0604020202020204" pitchFamily="34" charset="0"/>
              </a:rPr>
              <a:t>M</a:t>
            </a:r>
            <a:r>
              <a:rPr lang="en-US" altLang="en-US" sz="2400" dirty="0" smtClean="0">
                <a:latin typeface="Arial" panose="020B0604020202020204" pitchFamily="34" charset="0"/>
              </a:rPr>
              <a:t>ass </a:t>
            </a:r>
            <a:r>
              <a:rPr lang="en-US" altLang="en-US" sz="2400" dirty="0" smtClean="0">
                <a:latin typeface="Arial" panose="020B0604020202020204" pitchFamily="34" charset="0"/>
              </a:rPr>
              <a:t>execution of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Sepoy</a:t>
            </a:r>
            <a:r>
              <a:rPr lang="en-US" altLang="en-US" sz="2400" dirty="0" smtClean="0">
                <a:latin typeface="Arial" panose="020B0604020202020204" pitchFamily="34" charset="0"/>
              </a:rPr>
              <a:t> rebels by the </a:t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dirty="0" smtClean="0">
                <a:latin typeface="Arial" panose="020B0604020202020204" pitchFamily="34" charset="0"/>
              </a:rPr>
              <a:t>British in Peshawar, 1857 </a:t>
            </a:r>
          </a:p>
        </p:txBody>
      </p:sp>
      <p:pic>
        <p:nvPicPr>
          <p:cNvPr id="30723" name="Picture 3" descr="1857_mutiny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3" y="914400"/>
            <a:ext cx="8478253" cy="56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en-US" sz="3600" dirty="0"/>
              <a:t>Legacy of </a:t>
            </a:r>
            <a:r>
              <a:rPr lang="en-US" sz="3600" dirty="0" err="1"/>
              <a:t>Sepoy</a:t>
            </a:r>
            <a:r>
              <a:rPr lang="en-US" sz="3600" dirty="0"/>
              <a:t>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Rebels </a:t>
            </a:r>
            <a:r>
              <a:rPr lang="en-US" dirty="0"/>
              <a:t>massacred British men, women and children across northern India for almost a year. </a:t>
            </a:r>
            <a:endParaRPr lang="en-US" dirty="0" smtClean="0"/>
          </a:p>
          <a:p>
            <a:pPr lvl="0"/>
            <a:r>
              <a:rPr lang="en-US" dirty="0"/>
              <a:t>British massacres in response. </a:t>
            </a:r>
            <a:endParaRPr lang="en-US" dirty="0" smtClean="0"/>
          </a:p>
          <a:p>
            <a:pPr lvl="1"/>
            <a:r>
              <a:rPr lang="en-US" sz="2800" dirty="0"/>
              <a:t>100,000+ Indians killed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dirty="0"/>
              <a:t>prisoners policy in some areas. </a:t>
            </a:r>
            <a:endParaRPr lang="en-US" sz="2800" dirty="0" smtClean="0"/>
          </a:p>
          <a:p>
            <a:pPr lvl="1"/>
            <a:r>
              <a:rPr lang="en-US" sz="2800" dirty="0" smtClean="0"/>
              <a:t>British </a:t>
            </a:r>
            <a:r>
              <a:rPr lang="en-US" sz="2800" dirty="0"/>
              <a:t>had some rebels "blown from cannon</a:t>
            </a:r>
            <a:r>
              <a:rPr lang="en-US" sz="2800" dirty="0" smtClean="0"/>
              <a:t>“</a:t>
            </a:r>
            <a:endParaRPr lang="en-US" dirty="0"/>
          </a:p>
          <a:p>
            <a:r>
              <a:rPr lang="en-US" dirty="0" smtClean="0"/>
              <a:t>Brits </a:t>
            </a:r>
            <a:r>
              <a:rPr lang="en-US" dirty="0"/>
              <a:t>conquer in part due to </a:t>
            </a:r>
            <a:r>
              <a:rPr lang="en-US" b="1" dirty="0">
                <a:solidFill>
                  <a:srgbClr val="7030A0"/>
                </a:solidFill>
              </a:rPr>
              <a:t>Hindu/Muslim tension </a:t>
            </a:r>
            <a:r>
              <a:rPr lang="en-US" dirty="0"/>
              <a:t>over who would rule (should the rebellion succeed)</a:t>
            </a:r>
          </a:p>
          <a:p>
            <a:pPr lvl="0"/>
            <a:r>
              <a:rPr lang="en-US" dirty="0" smtClean="0"/>
              <a:t>Distrust</a:t>
            </a:r>
            <a:r>
              <a:rPr lang="en-US" dirty="0"/>
              <a:t>, fear and </a:t>
            </a:r>
            <a:r>
              <a:rPr lang="en-US" dirty="0" smtClean="0"/>
              <a:t>hatred. The British press…</a:t>
            </a:r>
          </a:p>
          <a:p>
            <a:r>
              <a:rPr lang="en-US" dirty="0" smtClean="0"/>
              <a:t>End </a:t>
            </a:r>
            <a:r>
              <a:rPr lang="en-US" dirty="0"/>
              <a:t>of the Mughal and Maratha </a:t>
            </a:r>
            <a:r>
              <a:rPr lang="en-US" dirty="0" smtClean="0"/>
              <a:t>Empires</a:t>
            </a:r>
            <a:endParaRPr lang="en-US" dirty="0"/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Parliament </a:t>
            </a:r>
            <a:r>
              <a:rPr lang="en-US" b="1" dirty="0" smtClean="0">
                <a:solidFill>
                  <a:srgbClr val="7030A0"/>
                </a:solidFill>
              </a:rPr>
              <a:t>ended BEIC rule; The </a:t>
            </a:r>
            <a:r>
              <a:rPr lang="en-US" b="1" dirty="0">
                <a:solidFill>
                  <a:srgbClr val="7030A0"/>
                </a:solidFill>
              </a:rPr>
              <a:t>Crown took </a:t>
            </a:r>
            <a:r>
              <a:rPr lang="en-US" b="1" dirty="0" smtClean="0">
                <a:solidFill>
                  <a:srgbClr val="7030A0"/>
                </a:solidFill>
              </a:rPr>
              <a:t>over…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of </a:t>
            </a:r>
            <a:r>
              <a:rPr lang="en-US" dirty="0" err="1"/>
              <a:t>Sepoy</a:t>
            </a:r>
            <a:r>
              <a:rPr lang="en-US" dirty="0"/>
              <a:t>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“For many years the British in India had successfully avoided entanglements, because entanglements led to responsibility, and responsibility interfered with </a:t>
            </a:r>
            <a:r>
              <a:rPr lang="en-US" dirty="0" smtClean="0"/>
              <a:t>profit.” </a:t>
            </a:r>
            <a:r>
              <a:rPr lang="en-US" dirty="0"/>
              <a:t>(Read and Fisher)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Government </a:t>
            </a:r>
            <a:r>
              <a:rPr lang="en-US" b="1" dirty="0">
                <a:solidFill>
                  <a:srgbClr val="7030A0"/>
                </a:solidFill>
              </a:rPr>
              <a:t>of India Act 1858</a:t>
            </a:r>
            <a:r>
              <a:rPr lang="en-US" dirty="0"/>
              <a:t>:  BEIC dissolved and its ruling powers over India were transferred to the British Crown. The Raj</a:t>
            </a:r>
            <a:endParaRPr lang="en-US" baseline="30000" dirty="0"/>
          </a:p>
          <a:p>
            <a:pPr lvl="0"/>
            <a:r>
              <a:rPr lang="en-US" dirty="0" smtClean="0"/>
              <a:t>British reorganized </a:t>
            </a:r>
            <a:r>
              <a:rPr lang="en-US" dirty="0"/>
              <a:t>the army, the financial </a:t>
            </a:r>
            <a:r>
              <a:rPr lang="en-US" dirty="0" smtClean="0"/>
              <a:t>system, </a:t>
            </a:r>
            <a:r>
              <a:rPr lang="en-US" dirty="0"/>
              <a:t>and the administration in India.</a:t>
            </a:r>
            <a:r>
              <a:rPr lang="en-US" baseline="30000" dirty="0"/>
              <a:t> </a:t>
            </a:r>
          </a:p>
          <a:p>
            <a:pPr lvl="0"/>
            <a:r>
              <a:rPr lang="en-US" dirty="0" smtClean="0"/>
              <a:t>Semantic Dilemma: </a:t>
            </a:r>
            <a:r>
              <a:rPr lang="en-US" dirty="0">
                <a:solidFill>
                  <a:srgbClr val="7030A0"/>
                </a:solidFill>
              </a:rPr>
              <a:t>Mutiny? Revolt? First War of Independence?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8394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The British Raj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</a:rPr>
              <a:t>1858–1947</a:t>
            </a:r>
          </a:p>
          <a:p>
            <a:pPr algn="ctr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285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Queen Victoria, Proclamation of November 1, </a:t>
            </a:r>
            <a:r>
              <a:rPr lang="en-US" altLang="en-US" dirty="0" smtClean="0">
                <a:latin typeface="Arial" panose="020B0604020202020204" pitchFamily="34" charset="0"/>
              </a:rPr>
              <a:t>1858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251284"/>
            <a:ext cx="8763000" cy="55305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dirty="0" smtClean="0"/>
              <a:t>“We hold ourselves bound to the natives of our Indian territories by the </a:t>
            </a:r>
            <a:r>
              <a:rPr lang="en-US" altLang="en-US" dirty="0" smtClean="0">
                <a:solidFill>
                  <a:srgbClr val="7030A0"/>
                </a:solidFill>
              </a:rPr>
              <a:t>same obligations of duty </a:t>
            </a:r>
            <a:r>
              <a:rPr lang="en-US" altLang="en-US" dirty="0" smtClean="0"/>
              <a:t>which bind us to all our other subjects</a:t>
            </a:r>
            <a:r>
              <a:rPr lang="en-US" altLang="en-US" dirty="0" smtClean="0"/>
              <a:t>…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“Firmly relying ourselves on the </a:t>
            </a:r>
            <a:r>
              <a:rPr lang="en-US" altLang="en-US" dirty="0" smtClean="0">
                <a:solidFill>
                  <a:srgbClr val="7030A0"/>
                </a:solidFill>
              </a:rPr>
              <a:t>truth of Christianity</a:t>
            </a:r>
            <a:r>
              <a:rPr lang="en-US" altLang="en-US" dirty="0" smtClean="0"/>
              <a:t>, …we disclaim alike the right and desire to impose our convictions on any of our subjects.  We declare it to be our royal will and pleasure that </a:t>
            </a:r>
            <a:r>
              <a:rPr lang="en-US" altLang="en-US" dirty="0" smtClean="0">
                <a:solidFill>
                  <a:srgbClr val="7030A0"/>
                </a:solidFill>
              </a:rPr>
              <a:t>none be in anywise </a:t>
            </a:r>
            <a:r>
              <a:rPr lang="en-US" altLang="en-US" dirty="0" err="1" smtClean="0">
                <a:solidFill>
                  <a:srgbClr val="7030A0"/>
                </a:solidFill>
              </a:rPr>
              <a:t>favoured</a:t>
            </a:r>
            <a:r>
              <a:rPr lang="en-US" altLang="en-US" dirty="0" smtClean="0"/>
              <a:t>, none molested or disquieted, by reason of their religious faith or observances, but that all alike shall enjoy the </a:t>
            </a:r>
            <a:r>
              <a:rPr lang="en-US" altLang="en-US" dirty="0" smtClean="0">
                <a:solidFill>
                  <a:srgbClr val="7030A0"/>
                </a:solidFill>
              </a:rPr>
              <a:t>equal and impartial protection of the law</a:t>
            </a:r>
            <a:r>
              <a:rPr lang="en-US" altLang="en-US" dirty="0" smtClean="0"/>
              <a:t>...</a:t>
            </a: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“And it is our further will that, so far as may be, our subjects, of </a:t>
            </a:r>
            <a:r>
              <a:rPr lang="en-US" altLang="en-US" dirty="0" smtClean="0">
                <a:solidFill>
                  <a:srgbClr val="7030A0"/>
                </a:solidFill>
              </a:rPr>
              <a:t>whatever race or creed</a:t>
            </a:r>
            <a:r>
              <a:rPr lang="en-US" altLang="en-US" dirty="0" smtClean="0"/>
              <a:t>, be freely and impartially admitted to offices in our service, the duties of which they may be qualified, by their education, ability, and integrity, duly to discharge.”</a:t>
            </a:r>
          </a:p>
        </p:txBody>
      </p:sp>
    </p:spTree>
    <p:extLst>
      <p:ext uri="{BB962C8B-B14F-4D97-AF65-F5344CB8AC3E}">
        <p14:creationId xmlns:p14="http://schemas.microsoft.com/office/powerpoint/2010/main" val="26378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652" y="1600200"/>
            <a:ext cx="2667000" cy="2286000"/>
          </a:xfrm>
        </p:spPr>
        <p:txBody>
          <a:bodyPr/>
          <a:lstStyle/>
          <a:p>
            <a:pPr algn="ctr" eaLnBrk="1" hangingPunct="1"/>
            <a:r>
              <a:rPr lang="en-US" altLang="en-US" sz="2400" b="1" dirty="0" smtClean="0">
                <a:latin typeface="+mn-lt"/>
              </a:rPr>
              <a:t>British dominions in 1857, </a:t>
            </a:r>
            <a:br>
              <a:rPr lang="en-US" altLang="en-US" sz="2400" b="1" dirty="0" smtClean="0">
                <a:latin typeface="+mn-lt"/>
              </a:rPr>
            </a:br>
            <a:r>
              <a:rPr lang="en-US" altLang="en-US" sz="2400" b="1" dirty="0" smtClean="0">
                <a:latin typeface="+mn-lt"/>
              </a:rPr>
              <a:t>on the eve of the “Great Mutiny” </a:t>
            </a:r>
            <a:br>
              <a:rPr lang="en-US" altLang="en-US" sz="2400" b="1" dirty="0" smtClean="0">
                <a:latin typeface="+mn-lt"/>
              </a:rPr>
            </a:br>
            <a:endParaRPr lang="en-US" altLang="en-US" sz="2400" b="1" dirty="0" smtClean="0">
              <a:latin typeface="+mn-lt"/>
            </a:endParaRPr>
          </a:p>
        </p:txBody>
      </p:sp>
      <p:pic>
        <p:nvPicPr>
          <p:cNvPr id="22531" name="Picture 4" descr="map_1857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4463" y="0"/>
            <a:ext cx="546233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045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The British conquered India with Indian manpower, paid for with Indian revenues and with information they acquired through Indian </a:t>
            </a:r>
            <a:r>
              <a:rPr lang="en-US" dirty="0" smtClean="0"/>
              <a:t>sources.” 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	-Read </a:t>
            </a:r>
            <a:r>
              <a:rPr lang="en-US" dirty="0"/>
              <a:t>and </a:t>
            </a:r>
            <a:r>
              <a:rPr lang="en-US" dirty="0" smtClean="0"/>
              <a:t>Fisher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65126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ctr"/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1" y="721896"/>
            <a:ext cx="8122918" cy="52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British Colonial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All-India Census </a:t>
            </a:r>
            <a:r>
              <a:rPr lang="en-US" dirty="0" smtClean="0"/>
              <a:t>1868-1871. Conquered them, now count and control them</a:t>
            </a:r>
          </a:p>
          <a:p>
            <a:pPr lvl="0"/>
            <a:r>
              <a:rPr lang="en-US" dirty="0" smtClean="0"/>
              <a:t>Stability first</a:t>
            </a:r>
            <a:endParaRPr lang="en-US" dirty="0"/>
          </a:p>
          <a:p>
            <a:pPr lvl="0"/>
            <a:r>
              <a:rPr lang="en-US" dirty="0"/>
              <a:t>Demilitarize local leaders and warlords</a:t>
            </a:r>
          </a:p>
          <a:p>
            <a:pPr lvl="0"/>
            <a:r>
              <a:rPr lang="en-US" dirty="0"/>
              <a:t>Co-opt local leaders and warlords</a:t>
            </a:r>
          </a:p>
          <a:p>
            <a:pPr lvl="0"/>
            <a:r>
              <a:rPr lang="en-US" dirty="0"/>
              <a:t>Criminalize threatening practices</a:t>
            </a:r>
          </a:p>
          <a:p>
            <a:pPr lvl="0"/>
            <a:r>
              <a:rPr lang="en-US" dirty="0"/>
              <a:t>Knowledge and Surveillance</a:t>
            </a:r>
          </a:p>
          <a:p>
            <a:pPr lvl="0"/>
            <a:r>
              <a:rPr lang="en-US" dirty="0"/>
              <a:t>Ensure steady revenue </a:t>
            </a:r>
            <a:r>
              <a:rPr lang="en-US" dirty="0" smtClean="0"/>
              <a:t>supply: fund Raj, employ Indians </a:t>
            </a:r>
            <a:endParaRPr lang="en-US" dirty="0"/>
          </a:p>
          <a:p>
            <a:pPr lvl="0"/>
            <a:r>
              <a:rPr lang="en-US" dirty="0"/>
              <a:t>Keep costs down</a:t>
            </a:r>
          </a:p>
          <a:p>
            <a:pPr lvl="0"/>
            <a:r>
              <a:rPr lang="en-US" dirty="0"/>
              <a:t>Promote British Settlement</a:t>
            </a:r>
          </a:p>
          <a:p>
            <a:pPr lvl="0"/>
            <a:r>
              <a:rPr lang="en-US" dirty="0"/>
              <a:t>Propaganda </a:t>
            </a:r>
            <a:r>
              <a:rPr lang="en-US" dirty="0" smtClean="0"/>
              <a:t>Wars: in </a:t>
            </a:r>
            <a:r>
              <a:rPr lang="en-US" dirty="0"/>
              <a:t>Britain and in India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Ruthless Raj Bureaucracy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662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Government of India Act </a:t>
            </a:r>
            <a:r>
              <a:rPr lang="en-US" sz="2400" b="1" dirty="0" smtClean="0">
                <a:solidFill>
                  <a:srgbClr val="7030A0"/>
                </a:solidFill>
              </a:rPr>
              <a:t>1858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– “Double Governance”: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1. Imperial </a:t>
            </a:r>
            <a:r>
              <a:rPr lang="en-US" dirty="0"/>
              <a:t>government in </a:t>
            </a:r>
            <a:r>
              <a:rPr lang="en-US" dirty="0" smtClean="0"/>
              <a:t>London </a:t>
            </a:r>
          </a:p>
          <a:p>
            <a:pPr lvl="2"/>
            <a:r>
              <a:rPr lang="en-US" sz="2400" dirty="0" smtClean="0"/>
              <a:t>27 Secretaries of State from 1858-1947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2. Central </a:t>
            </a:r>
            <a:r>
              <a:rPr lang="en-US" dirty="0"/>
              <a:t>government in </a:t>
            </a:r>
            <a:r>
              <a:rPr lang="en-US" dirty="0" smtClean="0"/>
              <a:t>Calcutta</a:t>
            </a:r>
          </a:p>
          <a:p>
            <a:pPr lvl="2"/>
            <a:r>
              <a:rPr lang="en-US" sz="2400" dirty="0" smtClean="0"/>
              <a:t>Led by Viceroy</a:t>
            </a:r>
          </a:p>
          <a:p>
            <a:pPr lvl="2"/>
            <a:r>
              <a:rPr lang="en-US" sz="2400" dirty="0" smtClean="0"/>
              <a:t>Direct control over much of India</a:t>
            </a:r>
          </a:p>
          <a:p>
            <a:pPr lvl="2"/>
            <a:r>
              <a:rPr lang="en-US" sz="2400" dirty="0" smtClean="0"/>
              <a:t>Indirect </a:t>
            </a:r>
            <a:r>
              <a:rPr lang="en-US" sz="2400" b="1" dirty="0" smtClean="0">
                <a:solidFill>
                  <a:srgbClr val="7030A0"/>
                </a:solidFill>
              </a:rPr>
              <a:t>Suzerainty</a:t>
            </a:r>
            <a:r>
              <a:rPr lang="en-US" sz="2400" dirty="0" smtClean="0"/>
              <a:t> over 600ish </a:t>
            </a:r>
            <a:r>
              <a:rPr lang="en-US" sz="2400" dirty="0"/>
              <a:t>princely </a:t>
            </a:r>
            <a:r>
              <a:rPr lang="en-US" sz="2400" dirty="0" smtClean="0"/>
              <a:t>states</a:t>
            </a:r>
          </a:p>
          <a:p>
            <a:pPr lvl="3"/>
            <a:r>
              <a:rPr lang="en-US" sz="2400" dirty="0" smtClean="0"/>
              <a:t>200 states &lt; 10 </a:t>
            </a:r>
            <a:r>
              <a:rPr lang="en-US" sz="2400" dirty="0" err="1" smtClean="0"/>
              <a:t>sq</a:t>
            </a:r>
            <a:r>
              <a:rPr lang="en-US" sz="2400" dirty="0" smtClean="0"/>
              <a:t> miles (</a:t>
            </a:r>
            <a:r>
              <a:rPr lang="en-US" sz="2400" dirty="0" err="1" smtClean="0"/>
              <a:t>Steglitz-Zehlendorf</a:t>
            </a:r>
            <a:r>
              <a:rPr lang="en-US" sz="2400" dirty="0" smtClean="0"/>
              <a:t> is 40 </a:t>
            </a:r>
            <a:r>
              <a:rPr lang="en-US" sz="2400" dirty="0" err="1" smtClean="0"/>
              <a:t>sq</a:t>
            </a:r>
            <a:r>
              <a:rPr lang="en-US" sz="2400" dirty="0" smtClean="0"/>
              <a:t> miles)</a:t>
            </a:r>
          </a:p>
          <a:p>
            <a:pPr lvl="3"/>
            <a:r>
              <a:rPr lang="en-US" sz="2400" dirty="0"/>
              <a:t>N</a:t>
            </a:r>
            <a:r>
              <a:rPr lang="en-US" sz="2400" dirty="0" smtClean="0"/>
              <a:t>ominally </a:t>
            </a:r>
            <a:r>
              <a:rPr lang="en-US" sz="2400" dirty="0"/>
              <a:t>sovereign entity with an indigenous Indian </a:t>
            </a:r>
            <a:r>
              <a:rPr lang="en-US" sz="2400" dirty="0" smtClean="0"/>
              <a:t>ruler</a:t>
            </a:r>
          </a:p>
          <a:p>
            <a:pPr lvl="3"/>
            <a:r>
              <a:rPr lang="en-US" sz="2400" dirty="0" smtClean="0"/>
              <a:t>Dependent on Britain 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…had authority over provincial </a:t>
            </a:r>
            <a:r>
              <a:rPr lang="en-US" dirty="0"/>
              <a:t>governments</a:t>
            </a:r>
          </a:p>
        </p:txBody>
      </p:sp>
    </p:spTree>
    <p:extLst>
      <p:ext uri="{BB962C8B-B14F-4D97-AF65-F5344CB8AC3E}">
        <p14:creationId xmlns:p14="http://schemas.microsoft.com/office/powerpoint/2010/main" val="14659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344580"/>
              </p:ext>
            </p:extLst>
          </p:nvPr>
        </p:nvGraphicFramePr>
        <p:xfrm>
          <a:off x="144378" y="128338"/>
          <a:ext cx="8791075" cy="657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90"/>
                <a:gridCol w="7471185"/>
              </a:tblGrid>
              <a:tr h="55507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Structure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Function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  <a:tr h="958075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Viceroy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-Head of State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-Ruled in the name of the Crown</a:t>
                      </a:r>
                      <a:endParaRPr lang="en-US" sz="2000" b="1" dirty="0"/>
                    </a:p>
                  </a:txBody>
                  <a:tcPr/>
                </a:tc>
              </a:tr>
              <a:tr h="95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 Council </a:t>
                      </a:r>
                      <a:endParaRPr lang="en-US" sz="20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Departments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of: home, revenue, finance,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military, communication, commerce,  post,  supply, 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law…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68679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Legislative Council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 Members: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British (voting members) and 6 Indian (advisory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members)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each department for 2 year term.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000" b="1" dirty="0" smtClean="0"/>
                        <a:t>-All decisions required approval of Sec of State in London </a:t>
                      </a:r>
                      <a:endParaRPr lang="en-US" sz="2000" b="1" dirty="0"/>
                    </a:p>
                  </a:txBody>
                  <a:tcPr/>
                </a:tc>
              </a:tr>
              <a:tr h="958075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Officers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-Could be hard and lonely or beautiful and mysterious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-Sometimes men as young as 20 ruling tens of thousands of Indians </a:t>
                      </a:r>
                      <a:endParaRPr lang="en-US" sz="2000" b="1" dirty="0"/>
                    </a:p>
                  </a:txBody>
                  <a:tcPr/>
                </a:tc>
              </a:tr>
              <a:tr h="1779283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 Civil Service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-By 1880, 100,000 Brits in India 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-In beginning, Top 1000 were Oxbridge Brits; by 1947 32%</a:t>
                      </a:r>
                      <a:r>
                        <a:rPr lang="en-US" sz="2000" b="1" baseline="0" dirty="0" smtClean="0"/>
                        <a:t> were Indians. </a:t>
                      </a:r>
                    </a:p>
                    <a:p>
                      <a:r>
                        <a:rPr lang="en-US" sz="2000" b="1" dirty="0" smtClean="0"/>
                        <a:t>-Civil Service exams then 2 years training in Oxbridge </a:t>
                      </a:r>
                    </a:p>
                    <a:p>
                      <a:r>
                        <a:rPr lang="en-US" sz="2000" b="1" dirty="0" smtClean="0"/>
                        <a:t>-“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Neither Indian, nor civil, nor a service“ (first PM, Nehru in 1949)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7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58" y="770800"/>
            <a:ext cx="7455206" cy="4555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682" y="5743818"/>
            <a:ext cx="821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British </a:t>
            </a:r>
            <a:r>
              <a:rPr lang="en-US" sz="2400" dirty="0"/>
              <a:t>Army officer during the early days of </a:t>
            </a:r>
            <a:r>
              <a:rPr lang="en-US" sz="2400" dirty="0" smtClean="0"/>
              <a:t>the Raj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NLE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55" y="401053"/>
            <a:ext cx="70008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01516" y="6019800"/>
            <a:ext cx="48326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Image of Imperial Administration</a:t>
            </a:r>
          </a:p>
          <a:p>
            <a:pPr algn="ctr" eaLnBrk="1" hangingPunct="1"/>
            <a:r>
              <a:rPr lang="en-US" altLang="en-US" sz="2000" dirty="0">
                <a:latin typeface="+mn-lt"/>
              </a:rPr>
              <a:t>Queen Victoria: Empress of India in 1876</a:t>
            </a:r>
          </a:p>
        </p:txBody>
      </p:sp>
    </p:spTree>
    <p:extLst>
      <p:ext uri="{BB962C8B-B14F-4D97-AF65-F5344CB8AC3E}">
        <p14:creationId xmlns:p14="http://schemas.microsoft.com/office/powerpoint/2010/main" val="41332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253610"/>
              </p:ext>
            </p:extLst>
          </p:nvPr>
        </p:nvGraphicFramePr>
        <p:xfrm>
          <a:off x="192503" y="208546"/>
          <a:ext cx="8839202" cy="6445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1"/>
                <a:gridCol w="4419601"/>
              </a:tblGrid>
              <a:tr h="148563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n-lt"/>
                        </a:rPr>
                        <a:t>Orientalists</a:t>
                      </a:r>
                    </a:p>
                    <a:p>
                      <a:pPr algn="ctr"/>
                      <a:endParaRPr lang="en-US" sz="4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+mn-lt"/>
                        </a:rPr>
                        <a:t>Anglicists</a:t>
                      </a:r>
                      <a:endParaRPr lang="en-US" sz="4000" b="1" dirty="0" smtClean="0">
                        <a:latin typeface="+mn-lt"/>
                      </a:endParaRPr>
                    </a:p>
                    <a:p>
                      <a:pPr algn="ctr"/>
                      <a:endParaRPr lang="en-US" sz="4000" b="1" dirty="0">
                        <a:latin typeface="+mn-lt"/>
                      </a:endParaRPr>
                    </a:p>
                  </a:txBody>
                  <a:tcPr/>
                </a:tc>
              </a:tr>
              <a:tr h="79464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n-lt"/>
                        </a:rPr>
                        <a:t>Cultural Relativists </a:t>
                      </a: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+mn-lt"/>
                        </a:rPr>
                        <a:t>Ethnocentrists</a:t>
                      </a:r>
                      <a:endParaRPr lang="en-US" sz="2000" b="1" dirty="0" smtClean="0">
                        <a:latin typeface="+mn-lt"/>
                      </a:endParaRP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1145557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+mn-lt"/>
                        </a:rPr>
                        <a:t>Intellectually curious </a:t>
                      </a:r>
                      <a:r>
                        <a:rPr lang="en-US" sz="2000" b="1" baseline="0" dirty="0" err="1" smtClean="0">
                          <a:latin typeface="+mn-lt"/>
                        </a:rPr>
                        <a:t>romanticization</a:t>
                      </a:r>
                      <a:r>
                        <a:rPr lang="en-US" sz="2000" b="1" baseline="0" dirty="0" smtClean="0">
                          <a:latin typeface="+mn-lt"/>
                        </a:rPr>
                        <a:t> of  </a:t>
                      </a:r>
                      <a:r>
                        <a:rPr lang="en-US" sz="2000" b="1" dirty="0" smtClean="0">
                          <a:latin typeface="+mn-lt"/>
                        </a:rPr>
                        <a:t>India</a:t>
                      </a: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Saw Indian society as degraded and stagnant and backwards. India needed reform imposed from outside</a:t>
                      </a:r>
                    </a:p>
                  </a:txBody>
                  <a:tcPr/>
                </a:tc>
              </a:tr>
              <a:tr h="79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Gradual change via reason</a:t>
                      </a: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Immediate change via force if necessary</a:t>
                      </a: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2164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“My first rule, and it certainly was the wisest, was to leave everything as I found it.”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-Governor of Mumbai </a:t>
                      </a:r>
                      <a:r>
                        <a:rPr lang="en-US" sz="2000" b="1" dirty="0" err="1" smtClean="0">
                          <a:latin typeface="+mn-lt"/>
                        </a:rPr>
                        <a:t>Mountstuart</a:t>
                      </a:r>
                      <a:r>
                        <a:rPr lang="en-US" sz="2000" b="1" dirty="0" smtClean="0">
                          <a:latin typeface="+mn-lt"/>
                        </a:rPr>
                        <a:t> </a:t>
                      </a:r>
                      <a:r>
                        <a:rPr lang="en-US" sz="2000" b="1" dirty="0" err="1" smtClean="0">
                          <a:latin typeface="+mn-lt"/>
                        </a:rPr>
                        <a:t>Elphinstone</a:t>
                      </a:r>
                      <a:r>
                        <a:rPr lang="en-US" sz="2000" b="1" dirty="0" smtClean="0">
                          <a:latin typeface="+mn-lt"/>
                        </a:rPr>
                        <a:t>: </a:t>
                      </a: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“A single shelf of a good European library is worth the whole native literature of India and Arabia”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-Governor General’s Council member, later Secretary of War, Lord Macaulay </a:t>
                      </a: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British Rule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infrastructure (with Indian labor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Roads, canals, and bridges, telegraph </a:t>
            </a:r>
            <a:r>
              <a:rPr lang="en-US" dirty="0" smtClean="0"/>
              <a:t>lines, irrigation systems</a:t>
            </a:r>
          </a:p>
          <a:p>
            <a:pPr lvl="1"/>
            <a:r>
              <a:rPr lang="en-US" dirty="0"/>
              <a:t>Central India Spinning, Weaving, and Manufacturing Company in </a:t>
            </a:r>
            <a:r>
              <a:rPr lang="en-US" dirty="0" smtClean="0"/>
              <a:t>Bombay</a:t>
            </a:r>
          </a:p>
          <a:p>
            <a:pPr lvl="1"/>
            <a:r>
              <a:rPr lang="en-US" dirty="0"/>
              <a:t> Tata Iron and Steel </a:t>
            </a:r>
            <a:r>
              <a:rPr lang="en-US" dirty="0" smtClean="0"/>
              <a:t>Company had 120,000 employees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largest railway network in the world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52" y="433137"/>
            <a:ext cx="694076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British Rule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Agricultural revolution: ended small farming and pushed cash </a:t>
            </a:r>
            <a:r>
              <a:rPr lang="en-US" dirty="0" smtClean="0"/>
              <a:t>crops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ass deforestation</a:t>
            </a:r>
            <a:endParaRPr lang="en-US" dirty="0"/>
          </a:p>
          <a:p>
            <a:r>
              <a:rPr lang="en-US" dirty="0"/>
              <a:t>Health care and modern </a:t>
            </a:r>
            <a:r>
              <a:rPr lang="en-US" dirty="0" smtClean="0"/>
              <a:t>medicine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elped</a:t>
            </a:r>
            <a:r>
              <a:rPr lang="en-US" dirty="0"/>
              <a:t>, </a:t>
            </a:r>
            <a:r>
              <a:rPr lang="en-US" dirty="0" smtClean="0"/>
              <a:t>but Ag Rev </a:t>
            </a:r>
            <a:r>
              <a:rPr lang="en-US" dirty="0" smtClean="0">
                <a:sym typeface="Wingdings" panose="05000000000000000000" pitchFamily="2" charset="2"/>
              </a:rPr>
              <a:t> po</a:t>
            </a:r>
            <a:r>
              <a:rPr lang="en-US" dirty="0" smtClean="0"/>
              <a:t>pulation </a:t>
            </a:r>
            <a:r>
              <a:rPr lang="en-US" dirty="0"/>
              <a:t>boom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famine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starvation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British Rule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Education: Brahmins were encouraged to go to British schools</a:t>
            </a:r>
          </a:p>
          <a:p>
            <a:pPr lvl="1"/>
            <a:r>
              <a:rPr lang="en-US" sz="2800" dirty="0"/>
              <a:t>Main aims: Anglicization &amp; training civil servants</a:t>
            </a:r>
          </a:p>
          <a:p>
            <a:pPr lvl="1"/>
            <a:r>
              <a:rPr lang="en-US" sz="2800" dirty="0"/>
              <a:t>In 1947 21 universities and 496 colleges </a:t>
            </a:r>
            <a:endParaRPr lang="en-US" sz="2800" dirty="0" smtClean="0"/>
          </a:p>
          <a:p>
            <a:pPr lvl="1"/>
            <a:r>
              <a:rPr lang="en-US" sz="2800" dirty="0" smtClean="0"/>
              <a:t>By </a:t>
            </a:r>
            <a:r>
              <a:rPr lang="en-US" sz="2800" dirty="0"/>
              <a:t>1887 of 21,000 </a:t>
            </a:r>
            <a:r>
              <a:rPr lang="en-US" sz="2800" i="1" dirty="0"/>
              <a:t>mid-level </a:t>
            </a:r>
            <a:r>
              <a:rPr lang="en-US" sz="2800" dirty="0"/>
              <a:t>civil service </a:t>
            </a:r>
            <a:r>
              <a:rPr lang="en-US" sz="2800" dirty="0" smtClean="0"/>
              <a:t>appointments:</a:t>
            </a:r>
            <a:endParaRPr lang="en-US" sz="2800" dirty="0"/>
          </a:p>
          <a:p>
            <a:pPr lvl="2"/>
            <a:r>
              <a:rPr lang="en-US" sz="2400" dirty="0" smtClean="0"/>
              <a:t>45</a:t>
            </a:r>
            <a:r>
              <a:rPr lang="en-US" sz="2400" dirty="0"/>
              <a:t>% </a:t>
            </a:r>
            <a:r>
              <a:rPr lang="en-US" sz="2400" dirty="0" smtClean="0"/>
              <a:t> Hindus</a:t>
            </a:r>
          </a:p>
          <a:p>
            <a:pPr lvl="2"/>
            <a:r>
              <a:rPr lang="en-US" sz="2400" dirty="0" smtClean="0"/>
              <a:t>7</a:t>
            </a:r>
            <a:r>
              <a:rPr lang="en-US" sz="2400" dirty="0"/>
              <a:t>% </a:t>
            </a:r>
            <a:r>
              <a:rPr lang="en-US" sz="2400" dirty="0" smtClean="0"/>
              <a:t>   Muslims</a:t>
            </a:r>
          </a:p>
          <a:p>
            <a:pPr lvl="2"/>
            <a:r>
              <a:rPr lang="en-US" sz="2400" dirty="0" smtClean="0"/>
              <a:t>19</a:t>
            </a:r>
            <a:r>
              <a:rPr lang="en-US" sz="2400" dirty="0"/>
              <a:t>% </a:t>
            </a:r>
            <a:r>
              <a:rPr lang="en-US" sz="2400" dirty="0" smtClean="0"/>
              <a:t> </a:t>
            </a:r>
            <a:r>
              <a:rPr lang="en-US" sz="2400" dirty="0"/>
              <a:t>Eurasians (European father and Indian mother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29</a:t>
            </a:r>
            <a:r>
              <a:rPr lang="en-US" sz="2400" dirty="0"/>
              <a:t>%  </a:t>
            </a:r>
            <a:r>
              <a:rPr lang="en-US" sz="2400" dirty="0" smtClean="0"/>
              <a:t>Europeans </a:t>
            </a:r>
          </a:p>
          <a:p>
            <a:pPr marL="91440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it-IT" sz="2400" dirty="0"/>
              <a:t>Robin J. Moore, "Imperial India, 1858-1914)</a:t>
            </a: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62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9708" cy="1325563"/>
          </a:xfrm>
        </p:spPr>
        <p:txBody>
          <a:bodyPr/>
          <a:lstStyle/>
          <a:p>
            <a:pPr algn="ctr"/>
            <a:endParaRPr lang="en-US" altLang="en-US" sz="4000" dirty="0"/>
          </a:p>
        </p:txBody>
      </p:sp>
      <p:pic>
        <p:nvPicPr>
          <p:cNvPr id="43013" name="Picture 5" descr="20map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8"/>
          <a:stretch/>
        </p:blipFill>
        <p:spPr bwMode="auto">
          <a:xfrm>
            <a:off x="2056619" y="365126"/>
            <a:ext cx="5033769" cy="624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British Rule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Equality: </a:t>
            </a:r>
            <a:r>
              <a:rPr lang="en-US" dirty="0" smtClean="0"/>
              <a:t>reformed legal </a:t>
            </a:r>
            <a:r>
              <a:rPr lang="en-US" dirty="0"/>
              <a:t>system that </a:t>
            </a:r>
            <a:r>
              <a:rPr lang="en-US" dirty="0" smtClean="0"/>
              <a:t>attacked </a:t>
            </a:r>
            <a:r>
              <a:rPr lang="en-US" dirty="0"/>
              <a:t>caste distinctions</a:t>
            </a:r>
          </a:p>
          <a:p>
            <a:r>
              <a:rPr lang="en-US" dirty="0" smtClean="0"/>
              <a:t>Women’s Rights: </a:t>
            </a:r>
            <a:r>
              <a:rPr lang="en-US" dirty="0"/>
              <a:t>discouraged </a:t>
            </a:r>
            <a:r>
              <a:rPr lang="en-US" b="1" dirty="0" smtClean="0">
                <a:solidFill>
                  <a:srgbClr val="7030A0"/>
                </a:solidFill>
              </a:rPr>
              <a:t>purdah</a:t>
            </a:r>
            <a:r>
              <a:rPr lang="en-US" dirty="0" smtClean="0"/>
              <a:t> (</a:t>
            </a:r>
            <a:r>
              <a:rPr lang="en-US" dirty="0"/>
              <a:t>isolation of women in separate quarters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Unity: the British united India under one rule (though it wasn’t </a:t>
            </a:r>
            <a:r>
              <a:rPr lang="en-US" dirty="0" smtClean="0"/>
              <a:t>pretty)</a:t>
            </a:r>
            <a:endParaRPr lang="en-US" dirty="0"/>
          </a:p>
          <a:p>
            <a:r>
              <a:rPr lang="en-US" dirty="0"/>
              <a:t>Stability: Lord Thomas </a:t>
            </a:r>
            <a:r>
              <a:rPr lang="en-US" dirty="0" smtClean="0"/>
              <a:t>Macaulay </a:t>
            </a:r>
            <a:r>
              <a:rPr lang="en-US" dirty="0"/>
              <a:t>felt that post-Mughal India was like post-Rome Europe. He </a:t>
            </a:r>
            <a:r>
              <a:rPr lang="en-US" dirty="0" smtClean="0"/>
              <a:t>wanted </a:t>
            </a:r>
            <a:r>
              <a:rPr lang="en-US" dirty="0"/>
              <a:t>a code of </a:t>
            </a:r>
            <a:r>
              <a:rPr lang="en-US" dirty="0" smtClean="0"/>
              <a:t>laws. “Uniformity </a:t>
            </a:r>
            <a:r>
              <a:rPr lang="en-US" dirty="0"/>
              <a:t>where you can have it, diversity where you must have it; but in all cases certainty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India is now the world’s largest democracy. But…?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Detriments of British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Enlightenment Ideal: Self-Determination</a:t>
            </a:r>
            <a:r>
              <a:rPr lang="en-US" dirty="0"/>
              <a:t>?</a:t>
            </a:r>
            <a:endParaRPr lang="en-US" dirty="0"/>
          </a:p>
          <a:p>
            <a:r>
              <a:rPr lang="en-US" dirty="0" smtClean="0"/>
              <a:t>Capitalist </a:t>
            </a:r>
            <a:r>
              <a:rPr lang="en-US" dirty="0"/>
              <a:t>Ideal of Invisible </a:t>
            </a:r>
            <a:r>
              <a:rPr lang="en-US" dirty="0" smtClean="0"/>
              <a:t>Hand?</a:t>
            </a:r>
            <a:endParaRPr lang="en-US" dirty="0"/>
          </a:p>
          <a:p>
            <a:r>
              <a:rPr lang="en-US" dirty="0" smtClean="0"/>
              <a:t>Censorship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Vernacular Press Act of </a:t>
            </a:r>
            <a:r>
              <a:rPr lang="en-US" b="1" dirty="0" smtClean="0">
                <a:solidFill>
                  <a:srgbClr val="7030A0"/>
                </a:solidFill>
              </a:rPr>
              <a:t>1878 </a:t>
            </a:r>
            <a:r>
              <a:rPr lang="en-US" dirty="0" smtClean="0"/>
              <a:t>censored Indian language papers</a:t>
            </a:r>
          </a:p>
          <a:p>
            <a:pPr lvl="2"/>
            <a:r>
              <a:rPr lang="en-US" sz="2400" dirty="0" smtClean="0"/>
              <a:t>confiscated </a:t>
            </a:r>
            <a:r>
              <a:rPr lang="en-US" sz="2400" dirty="0"/>
              <a:t>any printed material it deemed </a:t>
            </a:r>
            <a:r>
              <a:rPr lang="en-US" sz="2400" dirty="0" smtClean="0"/>
              <a:t>objectionable</a:t>
            </a:r>
          </a:p>
          <a:p>
            <a:pPr lvl="2"/>
            <a:r>
              <a:rPr lang="en-US" sz="2400" dirty="0" smtClean="0"/>
              <a:t>repealed </a:t>
            </a:r>
            <a:r>
              <a:rPr lang="en-US" sz="2400" dirty="0"/>
              <a:t>in 1882 by Lord </a:t>
            </a:r>
            <a:r>
              <a:rPr lang="en-US" sz="2400" dirty="0" smtClean="0"/>
              <a:t>Ripon</a:t>
            </a:r>
          </a:p>
          <a:p>
            <a:pPr lvl="1"/>
            <a:r>
              <a:rPr lang="en-US" dirty="0"/>
              <a:t>Newspaper Act </a:t>
            </a:r>
            <a:r>
              <a:rPr lang="en-US" dirty="0" smtClean="0"/>
              <a:t>of 1908 </a:t>
            </a:r>
            <a:r>
              <a:rPr lang="en-US" dirty="0"/>
              <a:t>and the Indian Press Act </a:t>
            </a:r>
            <a:r>
              <a:rPr lang="en-US" dirty="0" smtClean="0"/>
              <a:t>of 1910 to quell Nationalist Sentiment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Detriments of British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British flooded the market with machine-made, lower quality textiles to India, thereby destroying their once-prosperous </a:t>
            </a:r>
            <a:r>
              <a:rPr lang="en-US" dirty="0" smtClean="0"/>
              <a:t>hand-weaving </a:t>
            </a:r>
            <a:r>
              <a:rPr lang="en-US" dirty="0"/>
              <a:t>tradition.</a:t>
            </a:r>
          </a:p>
          <a:p>
            <a:r>
              <a:rPr lang="en-US" dirty="0"/>
              <a:t>Fueled religious and cultural divisions </a:t>
            </a:r>
          </a:p>
          <a:p>
            <a:r>
              <a:rPr lang="en-US" dirty="0" smtClean="0"/>
              <a:t>Ethnocentrism (</a:t>
            </a:r>
            <a:r>
              <a:rPr lang="en-US" dirty="0" err="1" smtClean="0"/>
              <a:t>Macaulayism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Reaction </a:t>
            </a:r>
            <a:r>
              <a:rPr lang="en-US" sz="4800" b="1" dirty="0">
                <a:solidFill>
                  <a:srgbClr val="7030A0"/>
                </a:solidFill>
              </a:rPr>
              <a:t>and Resistance</a:t>
            </a:r>
            <a:r>
              <a:rPr lang="en-US" sz="4800" b="1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</a:rPr>
              <a:t/>
            </a: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7030A0"/>
                </a:solidFill>
              </a:rPr>
              <a:t>Roots of Indian Nationalism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Reaction and Resistance:</a:t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Indian National </a:t>
            </a:r>
            <a:r>
              <a:rPr lang="en-US" b="1" dirty="0" smtClean="0">
                <a:solidFill>
                  <a:srgbClr val="7030A0"/>
                </a:solidFill>
              </a:rPr>
              <a:t>Congress </a:t>
            </a:r>
            <a:r>
              <a:rPr lang="en-US" b="1" dirty="0" smtClean="0"/>
              <a:t>(</a:t>
            </a:r>
            <a:r>
              <a:rPr lang="en-US" b="1" dirty="0" err="1" smtClean="0"/>
              <a:t>est</a:t>
            </a:r>
            <a:r>
              <a:rPr lang="en-US" b="1" dirty="0" smtClean="0"/>
              <a:t> 1885)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Founded by Brits and Indians, most </a:t>
            </a:r>
            <a:r>
              <a:rPr lang="en-US" sz="3600" dirty="0"/>
              <a:t>notably Scotsman, A.O. </a:t>
            </a:r>
            <a:r>
              <a:rPr lang="en-US" sz="3600" dirty="0" smtClean="0"/>
              <a:t>Hume and Indian </a:t>
            </a:r>
            <a:r>
              <a:rPr lang="en-US" sz="3600" dirty="0" err="1">
                <a:solidFill>
                  <a:srgbClr val="7030A0"/>
                </a:solidFill>
              </a:rPr>
              <a:t>Dadabhai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Naoroji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/>
              <a:t>Promoted Indian-British dialogue </a:t>
            </a:r>
          </a:p>
          <a:p>
            <a:r>
              <a:rPr lang="en-US" sz="3600" dirty="0" smtClean="0"/>
              <a:t>Wanted </a:t>
            </a:r>
            <a:r>
              <a:rPr lang="en-US" sz="3600" dirty="0"/>
              <a:t>self-rule but advocated Western </a:t>
            </a:r>
            <a:r>
              <a:rPr lang="en-US" sz="3600" dirty="0" smtClean="0"/>
              <a:t>modernization</a:t>
            </a:r>
          </a:p>
          <a:p>
            <a:r>
              <a:rPr lang="en-US" sz="3600" dirty="0" smtClean="0"/>
              <a:t>Schisms emerged in INC…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29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Reaction and Resistance:</a:t>
            </a:r>
            <a:br>
              <a:rPr lang="en-US" b="1" dirty="0"/>
            </a:br>
            <a:r>
              <a:rPr lang="en-US" b="1" dirty="0"/>
              <a:t>Indian National Congress (</a:t>
            </a:r>
            <a:r>
              <a:rPr lang="en-US" b="1" dirty="0" err="1"/>
              <a:t>est</a:t>
            </a:r>
            <a:r>
              <a:rPr lang="en-US" b="1" dirty="0"/>
              <a:t> 1885)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Moderate, middle </a:t>
            </a:r>
            <a:r>
              <a:rPr lang="en-US" sz="2400" dirty="0"/>
              <a:t>class, conservative, professional and industrial </a:t>
            </a:r>
            <a:r>
              <a:rPr lang="en-US" sz="2400" dirty="0" smtClean="0"/>
              <a:t>men </a:t>
            </a:r>
            <a:r>
              <a:rPr lang="en-US" sz="2400" dirty="0"/>
              <a:t>stood a lot to lose </a:t>
            </a:r>
            <a:r>
              <a:rPr lang="en-US" sz="2400" dirty="0" smtClean="0"/>
              <a:t>by radicalism and </a:t>
            </a:r>
            <a:r>
              <a:rPr lang="en-US" sz="2400" dirty="0"/>
              <a:t>violence.</a:t>
            </a:r>
          </a:p>
          <a:p>
            <a:r>
              <a:rPr lang="en-US" sz="2400" dirty="0" smtClean="0"/>
              <a:t>INC became </a:t>
            </a:r>
            <a:r>
              <a:rPr lang="en-US" sz="2400" dirty="0"/>
              <a:t>increasingly extremist and violent over time </a:t>
            </a:r>
          </a:p>
          <a:p>
            <a:pPr lvl="1"/>
            <a:r>
              <a:rPr lang="en-US" dirty="0"/>
              <a:t> By 1907, the party was split into two-halves</a:t>
            </a:r>
          </a:p>
          <a:p>
            <a:pPr lvl="2"/>
            <a:r>
              <a:rPr lang="en-US" sz="2400" i="1" dirty="0" err="1">
                <a:solidFill>
                  <a:srgbClr val="7030A0"/>
                </a:solidFill>
              </a:rPr>
              <a:t>Garam</a:t>
            </a:r>
            <a:r>
              <a:rPr lang="en-US" sz="2400" i="1" dirty="0">
                <a:solidFill>
                  <a:srgbClr val="7030A0"/>
                </a:solidFill>
              </a:rPr>
              <a:t> dal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("hot faction") of Bal </a:t>
            </a:r>
            <a:r>
              <a:rPr lang="en-US" sz="2400" dirty="0" err="1"/>
              <a:t>Gangadhar</a:t>
            </a:r>
            <a:r>
              <a:rPr lang="en-US" sz="2400" dirty="0"/>
              <a:t> </a:t>
            </a:r>
            <a:r>
              <a:rPr lang="en-US" sz="2400" dirty="0" err="1"/>
              <a:t>Tilak</a:t>
            </a:r>
            <a:endParaRPr lang="en-US" sz="2400" dirty="0"/>
          </a:p>
          <a:p>
            <a:pPr lvl="2"/>
            <a:r>
              <a:rPr lang="en-US" sz="2400" i="1" dirty="0" err="1">
                <a:solidFill>
                  <a:srgbClr val="7030A0"/>
                </a:solidFill>
              </a:rPr>
              <a:t>Naram</a:t>
            </a:r>
            <a:r>
              <a:rPr lang="en-US" sz="2400" i="1" dirty="0">
                <a:solidFill>
                  <a:srgbClr val="7030A0"/>
                </a:solidFill>
              </a:rPr>
              <a:t> Dal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(“soft faction")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“The Congress is tottering to its fall, and one of my greatest ambitions while in India is to assist it to a peaceful demise” (Lord Curzon, 1899)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INC is now the dominant political party in India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4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Reaction and Resistance:</a:t>
            </a:r>
            <a:br>
              <a:rPr lang="en-US" b="1" dirty="0" smtClean="0"/>
            </a:br>
            <a:r>
              <a:rPr lang="en-US" b="1" dirty="0" err="1">
                <a:solidFill>
                  <a:srgbClr val="7030A0"/>
                </a:solidFill>
              </a:rPr>
              <a:t>Dadabhai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Naoroji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(1825–1917)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Indian National Congress Founder </a:t>
            </a:r>
          </a:p>
          <a:p>
            <a:r>
              <a:rPr lang="en-US" i="1" dirty="0"/>
              <a:t>Poverty and Un-British Rule in </a:t>
            </a:r>
            <a:r>
              <a:rPr lang="en-US" i="1" dirty="0" smtClean="0"/>
              <a:t>India, </a:t>
            </a:r>
            <a:r>
              <a:rPr lang="en-US" dirty="0" smtClean="0"/>
              <a:t>1901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Drain Theory</a:t>
            </a:r>
          </a:p>
          <a:p>
            <a:pPr lvl="1"/>
            <a:r>
              <a:rPr lang="en-US" dirty="0" smtClean="0"/>
              <a:t>“British Vampires” sucking 200-300 million pounds from India </a:t>
            </a:r>
          </a:p>
          <a:p>
            <a:pPr lvl="1"/>
            <a:r>
              <a:rPr lang="en-US" dirty="0"/>
              <a:t>Second class citizens in their own </a:t>
            </a:r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Indians paid </a:t>
            </a:r>
            <a:r>
              <a:rPr lang="en-US" dirty="0"/>
              <a:t>taxes for internal </a:t>
            </a:r>
            <a:r>
              <a:rPr lang="en-US" dirty="0" smtClean="0"/>
              <a:t>improvements; </a:t>
            </a:r>
            <a:r>
              <a:rPr lang="en-US" dirty="0"/>
              <a:t>Brits capitalized on </a:t>
            </a:r>
            <a:r>
              <a:rPr lang="en-US" dirty="0" smtClean="0"/>
              <a:t>trade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Asian to be </a:t>
            </a:r>
            <a:r>
              <a:rPr lang="en-US" dirty="0" smtClean="0"/>
              <a:t>a British MP</a:t>
            </a:r>
          </a:p>
          <a:p>
            <a:r>
              <a:rPr lang="en-US" dirty="0" smtClean="0"/>
              <a:t>Many British </a:t>
            </a:r>
            <a:r>
              <a:rPr lang="en-US" dirty="0"/>
              <a:t>educated intellectuals came to despise British rule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Reaction and Resistance:</a:t>
            </a:r>
            <a:br>
              <a:rPr lang="en-US" b="1" dirty="0"/>
            </a:br>
            <a:r>
              <a:rPr lang="en-US" b="1" dirty="0" err="1"/>
              <a:t>Dadabhai</a:t>
            </a:r>
            <a:r>
              <a:rPr lang="en-US" b="1" dirty="0"/>
              <a:t> </a:t>
            </a:r>
            <a:r>
              <a:rPr lang="en-US" b="1" dirty="0" err="1"/>
              <a:t>Naoroji</a:t>
            </a:r>
            <a:r>
              <a:rPr lang="en-US" b="1" dirty="0"/>
              <a:t> (1825–1917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Mahatma Gandhi wrote to </a:t>
            </a:r>
            <a:r>
              <a:rPr lang="en-US" dirty="0" err="1"/>
              <a:t>Naoroji</a:t>
            </a:r>
            <a:r>
              <a:rPr lang="en-US" dirty="0"/>
              <a:t> </a:t>
            </a:r>
            <a:r>
              <a:rPr lang="en-US" dirty="0" smtClean="0"/>
              <a:t>in 1894 that: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"The </a:t>
            </a:r>
            <a:r>
              <a:rPr lang="en-US" dirty="0"/>
              <a:t>Indians look up to you as children to the father. Such is really the feeling here."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7846" y="1825625"/>
            <a:ext cx="29304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59927"/>
          </a:xfrm>
        </p:spPr>
        <p:txBody>
          <a:bodyPr>
            <a:normAutofit/>
          </a:bodyPr>
          <a:lstStyle/>
          <a:p>
            <a:r>
              <a:rPr lang="en-US" sz="3600" b="1" dirty="0"/>
              <a:t>Reaction and </a:t>
            </a:r>
            <a:r>
              <a:rPr lang="en-US" sz="3600" b="1" dirty="0" smtClean="0"/>
              <a:t>Resistance: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Society </a:t>
            </a:r>
            <a:r>
              <a:rPr lang="en-US" sz="3600" b="1" dirty="0">
                <a:solidFill>
                  <a:srgbClr val="7030A0"/>
                </a:solidFill>
              </a:rPr>
              <a:t>for the Promotion of Indian </a:t>
            </a:r>
            <a:r>
              <a:rPr lang="en-US" sz="3600" b="1" dirty="0" smtClean="0">
                <a:solidFill>
                  <a:srgbClr val="7030A0"/>
                </a:solidFill>
              </a:rPr>
              <a:t>Feeling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3389"/>
            <a:ext cx="7886700" cy="3689685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Prospectus of a Society for the Promotion of National Feeling among the Educated Natives of </a:t>
            </a:r>
            <a:r>
              <a:rPr lang="en-US" i="1" dirty="0" smtClean="0"/>
              <a:t>Bengal</a:t>
            </a:r>
            <a:r>
              <a:rPr lang="en-US" dirty="0"/>
              <a:t> by </a:t>
            </a:r>
            <a:r>
              <a:rPr lang="en-US" dirty="0" err="1">
                <a:solidFill>
                  <a:srgbClr val="7030A0"/>
                </a:solidFill>
              </a:rPr>
              <a:t>Rajnarayan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Basu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Restoration of traditional values, customs, and culture: festivals, etiquette, diet, medicine, Sanskrit language, history, education, sports and games, music, poetry, </a:t>
            </a:r>
          </a:p>
          <a:p>
            <a:r>
              <a:rPr lang="en-US" dirty="0" smtClean="0"/>
              <a:t>“If </a:t>
            </a:r>
            <a:r>
              <a:rPr lang="en-US" dirty="0"/>
              <a:t>we at all imitate other nations, we should not do so slavishly. We should chalk out a path of our own</a:t>
            </a:r>
            <a:r>
              <a:rPr lang="en-US" dirty="0" smtClean="0"/>
              <a:t>.” (</a:t>
            </a:r>
            <a:r>
              <a:rPr lang="en-US" dirty="0" err="1" smtClean="0"/>
              <a:t>Basu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Reaction </a:t>
            </a:r>
            <a:r>
              <a:rPr lang="en-US" b="1" dirty="0"/>
              <a:t>and Resistance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>
                <a:solidFill>
                  <a:srgbClr val="7030A0"/>
                </a:solidFill>
              </a:rPr>
              <a:t>Bal </a:t>
            </a:r>
            <a:r>
              <a:rPr lang="en-US" b="1" dirty="0" err="1">
                <a:solidFill>
                  <a:srgbClr val="7030A0"/>
                </a:solidFill>
              </a:rPr>
              <a:t>Gangadhar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Tilak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23210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"Father of </a:t>
            </a:r>
            <a:r>
              <a:rPr lang="en-US" dirty="0"/>
              <a:t>Indian unrest."</a:t>
            </a:r>
          </a:p>
          <a:p>
            <a:r>
              <a:rPr lang="en-US" dirty="0" smtClean="0"/>
              <a:t>English educated at </a:t>
            </a:r>
            <a:r>
              <a:rPr lang="en-US" dirty="0"/>
              <a:t>Government Law College</a:t>
            </a:r>
            <a:endParaRPr lang="en-US" dirty="0" smtClean="0"/>
          </a:p>
          <a:p>
            <a:r>
              <a:rPr lang="en-US" dirty="0"/>
              <a:t>Indian nationalist, journalist, teacher, social reformer, lawyer  </a:t>
            </a:r>
          </a:p>
          <a:p>
            <a:r>
              <a:rPr lang="en-US" i="1" dirty="0" err="1" smtClean="0">
                <a:solidFill>
                  <a:srgbClr val="7030A0"/>
                </a:solidFill>
              </a:rPr>
              <a:t>Swadeshi</a:t>
            </a:r>
            <a:r>
              <a:rPr lang="en-US" i="1" dirty="0" smtClean="0">
                <a:solidFill>
                  <a:srgbClr val="7030A0"/>
                </a:solidFill>
              </a:rPr>
              <a:t> Movement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smtClean="0"/>
              <a:t>“of our own country”</a:t>
            </a:r>
          </a:p>
          <a:p>
            <a:pPr lvl="1"/>
            <a:r>
              <a:rPr lang="en-US" sz="2600" i="1" dirty="0" err="1" smtClean="0"/>
              <a:t>Swaraj</a:t>
            </a:r>
            <a:r>
              <a:rPr lang="en-US" sz="2600" i="1" dirty="0" smtClean="0"/>
              <a:t> </a:t>
            </a:r>
            <a:r>
              <a:rPr lang="en-US" sz="2600" dirty="0" smtClean="0"/>
              <a:t>– self-rule </a:t>
            </a:r>
          </a:p>
          <a:p>
            <a:pPr lvl="1"/>
            <a:r>
              <a:rPr lang="en-US" sz="2600" dirty="0"/>
              <a:t>"</a:t>
            </a:r>
            <a:r>
              <a:rPr lang="en-US" sz="2600" dirty="0" err="1"/>
              <a:t>Swaraj</a:t>
            </a:r>
            <a:r>
              <a:rPr lang="en-US" sz="2600" dirty="0"/>
              <a:t> is my birthright, and I shall have it!" </a:t>
            </a:r>
            <a:endParaRPr lang="en-US" sz="26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9408" y="2010569"/>
            <a:ext cx="27432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dirty="0" smtClean="0"/>
              <a:t>Mughal </a:t>
            </a:r>
            <a:r>
              <a:rPr lang="en-US" sz="4800" b="1" dirty="0"/>
              <a:t>Disintegration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India was not a country. It was a vast and diverse territory ruled by </a:t>
            </a:r>
            <a:r>
              <a:rPr lang="en-US" dirty="0" smtClean="0"/>
              <a:t>the once epic, now fading, corrupt </a:t>
            </a:r>
            <a:r>
              <a:rPr lang="en-US" b="1" dirty="0" smtClean="0">
                <a:solidFill>
                  <a:srgbClr val="7030A0"/>
                </a:solidFill>
              </a:rPr>
              <a:t>Mughal </a:t>
            </a:r>
            <a:r>
              <a:rPr lang="en-US" b="1" dirty="0">
                <a:solidFill>
                  <a:srgbClr val="7030A0"/>
                </a:solidFill>
              </a:rPr>
              <a:t>Dynasty </a:t>
            </a:r>
            <a:r>
              <a:rPr lang="en-US" dirty="0"/>
              <a:t>(</a:t>
            </a:r>
            <a:r>
              <a:rPr lang="en-US" dirty="0" smtClean="0"/>
              <a:t>1526-1857) -  a systematic</a:t>
            </a:r>
            <a:r>
              <a:rPr lang="en-US" dirty="0"/>
              <a:t>, centralized, </a:t>
            </a:r>
            <a:r>
              <a:rPr lang="en-US" dirty="0" smtClean="0"/>
              <a:t>uniform </a:t>
            </a:r>
            <a:r>
              <a:rPr lang="en-US" dirty="0"/>
              <a:t>Absolute Monarchy which ruled “</a:t>
            </a:r>
            <a:r>
              <a:rPr lang="en-US" dirty="0" smtClean="0"/>
              <a:t>Hindustan”</a:t>
            </a:r>
          </a:p>
          <a:p>
            <a:pPr lvl="2"/>
            <a:r>
              <a:rPr lang="en-US" sz="2400" dirty="0"/>
              <a:t>Road system, uniform currency, shipbuilding, textiles</a:t>
            </a:r>
          </a:p>
          <a:p>
            <a:pPr lvl="2"/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Mahal</a:t>
            </a:r>
            <a:endParaRPr lang="en-US" sz="2400" dirty="0" smtClean="0"/>
          </a:p>
          <a:p>
            <a:pPr lvl="2"/>
            <a:r>
              <a:rPr lang="en-US" sz="2400" dirty="0"/>
              <a:t>War </a:t>
            </a:r>
            <a:r>
              <a:rPr lang="en-US" sz="2400" dirty="0" smtClean="0"/>
              <a:t>elephants</a:t>
            </a:r>
          </a:p>
          <a:p>
            <a:pPr lvl="2"/>
            <a:r>
              <a:rPr lang="en-US" sz="2400" dirty="0" smtClean="0"/>
              <a:t>Astronomy</a:t>
            </a:r>
          </a:p>
          <a:p>
            <a:pPr lvl="2"/>
            <a:r>
              <a:rPr lang="en-US" sz="2400" dirty="0" smtClean="0"/>
              <a:t>Trade </a:t>
            </a:r>
            <a:r>
              <a:rPr lang="en-US" sz="2400" dirty="0" err="1" smtClean="0"/>
              <a:t>trade</a:t>
            </a:r>
            <a:r>
              <a:rPr lang="en-US" sz="2400" dirty="0" smtClean="0"/>
              <a:t> </a:t>
            </a:r>
            <a:r>
              <a:rPr lang="en-US" sz="2400" dirty="0" err="1" smtClean="0"/>
              <a:t>trade</a:t>
            </a:r>
            <a:endParaRPr lang="en-US" sz="24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66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Reaction </a:t>
            </a:r>
            <a:r>
              <a:rPr lang="en-US" b="1" dirty="0"/>
              <a:t>and Resistance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>
                <a:solidFill>
                  <a:srgbClr val="7030A0"/>
                </a:solidFill>
              </a:rPr>
              <a:t>Muslim League</a:t>
            </a:r>
            <a:r>
              <a:rPr lang="en-US" b="1" dirty="0" smtClean="0"/>
              <a:t>, </a:t>
            </a:r>
            <a:r>
              <a:rPr lang="en-US" b="1" dirty="0"/>
              <a:t>1906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Goals </a:t>
            </a:r>
            <a:r>
              <a:rPr lang="en-US" dirty="0"/>
              <a:t>of the Muslim League:</a:t>
            </a:r>
          </a:p>
          <a:p>
            <a:pPr lvl="1"/>
            <a:r>
              <a:rPr lang="en-US" sz="2800" dirty="0"/>
              <a:t>promote unity with the British Crown</a:t>
            </a:r>
          </a:p>
          <a:p>
            <a:pPr lvl="1"/>
            <a:r>
              <a:rPr lang="en-US" sz="2800" dirty="0"/>
              <a:t>advance the rights and interests of Muslims in India</a:t>
            </a:r>
          </a:p>
          <a:p>
            <a:pPr lvl="1"/>
            <a:r>
              <a:rPr lang="en-US" sz="2800" dirty="0"/>
              <a:t>maintain peace in India</a:t>
            </a:r>
          </a:p>
          <a:p>
            <a:r>
              <a:rPr lang="en-US" dirty="0"/>
              <a:t>Division as a ripe time to fight for a separate state</a:t>
            </a:r>
          </a:p>
          <a:p>
            <a:r>
              <a:rPr lang="en-US" dirty="0" smtClean="0"/>
              <a:t>The </a:t>
            </a:r>
            <a:r>
              <a:rPr lang="en-US" dirty="0"/>
              <a:t>League, led by </a:t>
            </a:r>
            <a:r>
              <a:rPr lang="en-US" b="1" dirty="0">
                <a:solidFill>
                  <a:srgbClr val="7030A0"/>
                </a:solidFill>
              </a:rPr>
              <a:t>Mohammed Ali Jinnah</a:t>
            </a:r>
            <a:r>
              <a:rPr lang="en-US" dirty="0" smtClean="0"/>
              <a:t>, </a:t>
            </a:r>
            <a:r>
              <a:rPr lang="en-US" dirty="0"/>
              <a:t>comprised of 400 Muslim </a:t>
            </a:r>
            <a:r>
              <a:rPr lang="en-US" dirty="0" smtClean="0"/>
              <a:t>aristocrats, was </a:t>
            </a:r>
            <a:r>
              <a:rPr lang="en-US" dirty="0"/>
              <a:t>not reflective of popular Muslim </a:t>
            </a:r>
            <a:r>
              <a:rPr lang="en-US" dirty="0" smtClean="0"/>
              <a:t>sentiment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***</a:t>
            </a:r>
            <a:r>
              <a:rPr lang="en-US" dirty="0"/>
              <a:t>The Hindu-Muslim Schism cannot be emphasized enough.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4832" y="355600"/>
            <a:ext cx="7886700" cy="1325563"/>
          </a:xfrm>
        </p:spPr>
        <p:txBody>
          <a:bodyPr/>
          <a:lstStyle/>
          <a:p>
            <a:r>
              <a:rPr lang="en-US" b="1" dirty="0"/>
              <a:t>Reaction and Resistance:</a:t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Muslim League</a:t>
            </a:r>
            <a:r>
              <a:rPr lang="en-US" b="1" dirty="0"/>
              <a:t>, 1906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Muhammad Ali </a:t>
            </a:r>
            <a:r>
              <a:rPr lang="en-US" sz="2800" dirty="0" smtClean="0">
                <a:solidFill>
                  <a:srgbClr val="7030A0"/>
                </a:solidFill>
              </a:rPr>
              <a:t>Jinnah</a:t>
            </a:r>
          </a:p>
          <a:p>
            <a:r>
              <a:rPr lang="en-US" b="0" dirty="0" smtClean="0"/>
              <a:t>(1876-1948</a:t>
            </a:r>
            <a:r>
              <a:rPr lang="en-US" b="0" dirty="0"/>
              <a:t>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46324" y="1980783"/>
            <a:ext cx="2795208" cy="448927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4776347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English trained lawyer</a:t>
            </a:r>
          </a:p>
          <a:p>
            <a:r>
              <a:rPr lang="en-US" dirty="0" smtClean="0"/>
              <a:t>20 years in INC</a:t>
            </a:r>
          </a:p>
          <a:p>
            <a:pPr lvl="1"/>
            <a:r>
              <a:rPr lang="en-US" sz="2800" dirty="0" smtClean="0"/>
              <a:t>Resigned when INC agreed on Gandhi’s non-violent methods </a:t>
            </a:r>
          </a:p>
          <a:p>
            <a:r>
              <a:rPr lang="en-US" dirty="0" smtClean="0"/>
              <a:t>Led Muslim League 1913-47</a:t>
            </a:r>
          </a:p>
          <a:p>
            <a:r>
              <a:rPr lang="en-US" dirty="0" smtClean="0"/>
              <a:t>Founder of </a:t>
            </a:r>
            <a:r>
              <a:rPr lang="en-US" dirty="0" smtClean="0">
                <a:solidFill>
                  <a:srgbClr val="7030A0"/>
                </a:solidFill>
              </a:rPr>
              <a:t>Pakistan</a:t>
            </a:r>
            <a:r>
              <a:rPr lang="en-US" dirty="0"/>
              <a:t> in </a:t>
            </a:r>
            <a:r>
              <a:rPr lang="en-US" dirty="0" smtClean="0"/>
              <a:t>1948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Reaction and </a:t>
            </a:r>
            <a:r>
              <a:rPr lang="en-US" b="1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Was there a political vision behind the Rebellions?</a:t>
            </a:r>
          </a:p>
          <a:p>
            <a:pPr lvl="1"/>
            <a:r>
              <a:rPr lang="en-US" dirty="0" smtClean="0"/>
              <a:t>nascent </a:t>
            </a:r>
            <a:r>
              <a:rPr lang="en-US" dirty="0"/>
              <a:t>forms of political identity seen </a:t>
            </a:r>
            <a:r>
              <a:rPr lang="en-US" dirty="0" smtClean="0"/>
              <a:t>in rebel </a:t>
            </a:r>
            <a:r>
              <a:rPr lang="en-US" dirty="0"/>
              <a:t>statements: “Hindus and Muslim of </a:t>
            </a:r>
            <a:r>
              <a:rPr lang="en-US" dirty="0" smtClean="0"/>
              <a:t>Hindustan”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vidence </a:t>
            </a:r>
            <a:r>
              <a:rPr lang="en-US" dirty="0"/>
              <a:t>of some level of planning and coordination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panchayats</a:t>
            </a:r>
          </a:p>
          <a:p>
            <a:pPr lvl="1"/>
            <a:r>
              <a:rPr lang="en-US" dirty="0"/>
              <a:t>rallying around the figure of the Mughal Emperor</a:t>
            </a:r>
          </a:p>
          <a:p>
            <a:pPr lvl="1"/>
            <a:r>
              <a:rPr lang="en-US" dirty="0"/>
              <a:t>speech, press and petition</a:t>
            </a:r>
          </a:p>
          <a:p>
            <a:pPr lvl="1"/>
            <a:r>
              <a:rPr lang="en-US" dirty="0"/>
              <a:t>boycotts of foreign goods</a:t>
            </a:r>
          </a:p>
          <a:p>
            <a:pPr lvl="1"/>
            <a:r>
              <a:rPr lang="en-US" dirty="0" smtClean="0"/>
              <a:t>rebel </a:t>
            </a:r>
            <a:r>
              <a:rPr lang="en-US" dirty="0"/>
              <a:t>violence was not indiscriminate, it targeted symbols of </a:t>
            </a:r>
            <a:r>
              <a:rPr lang="en-US" dirty="0" smtClean="0"/>
              <a:t>Colonial </a:t>
            </a:r>
            <a:r>
              <a:rPr lang="en-US" dirty="0"/>
              <a:t>rule</a:t>
            </a:r>
          </a:p>
          <a:p>
            <a:pPr lvl="1"/>
            <a:r>
              <a:rPr lang="en-US" dirty="0" smtClean="0"/>
              <a:t>some vision </a:t>
            </a:r>
            <a:r>
              <a:rPr lang="en-US" dirty="0"/>
              <a:t>and </a:t>
            </a:r>
            <a:r>
              <a:rPr lang="en-US" dirty="0" smtClean="0"/>
              <a:t>planning, sometimes from Jail </a:t>
            </a:r>
            <a:endParaRPr lang="en-US" dirty="0"/>
          </a:p>
          <a:p>
            <a:pPr lvl="2"/>
            <a:r>
              <a:rPr lang="en-US" dirty="0" smtClean="0"/>
              <a:t>Bal </a:t>
            </a:r>
            <a:r>
              <a:rPr lang="en-US" dirty="0" err="1"/>
              <a:t>Gangadhar</a:t>
            </a:r>
            <a:r>
              <a:rPr lang="en-US" dirty="0"/>
              <a:t> </a:t>
            </a:r>
            <a:r>
              <a:rPr lang="en-US" dirty="0" err="1"/>
              <a:t>Tilak</a:t>
            </a:r>
            <a:r>
              <a:rPr lang="en-US" dirty="0"/>
              <a:t> in </a:t>
            </a:r>
            <a:r>
              <a:rPr lang="en-US" dirty="0" smtClean="0"/>
              <a:t>1891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Reaction and </a:t>
            </a:r>
            <a:r>
              <a:rPr lang="en-US" b="1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Answer: C</a:t>
            </a:r>
            <a:r>
              <a:rPr lang="en-US" sz="3200" dirty="0" smtClean="0">
                <a:solidFill>
                  <a:srgbClr val="7030A0"/>
                </a:solidFill>
              </a:rPr>
              <a:t>ompeting political visions</a:t>
            </a:r>
            <a:endParaRPr lang="en-US" sz="3200" dirty="0">
              <a:solidFill>
                <a:srgbClr val="7030A0"/>
              </a:solidFill>
            </a:endParaRP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hough united </a:t>
            </a:r>
            <a:r>
              <a:rPr lang="en-US" sz="2800" i="1" dirty="0"/>
              <a:t>against</a:t>
            </a:r>
            <a:r>
              <a:rPr lang="en-US" sz="2800" dirty="0"/>
              <a:t> the </a:t>
            </a:r>
            <a:r>
              <a:rPr lang="en-US" sz="2800" dirty="0" smtClean="0"/>
              <a:t>Raj, India </a:t>
            </a:r>
            <a:r>
              <a:rPr lang="en-US" sz="2800" dirty="0"/>
              <a:t>was still a divided nation </a:t>
            </a:r>
            <a:endParaRPr lang="en-US" sz="2800" dirty="0" smtClean="0"/>
          </a:p>
          <a:p>
            <a:pPr lvl="1"/>
            <a:r>
              <a:rPr lang="en-US" sz="2800" dirty="0" smtClean="0"/>
              <a:t>Uniting </a:t>
            </a:r>
            <a:r>
              <a:rPr lang="en-US" sz="2800" i="1" dirty="0"/>
              <a:t>against</a:t>
            </a:r>
            <a:r>
              <a:rPr lang="en-US" sz="2800" dirty="0"/>
              <a:t> something is different than uniting </a:t>
            </a:r>
            <a:r>
              <a:rPr lang="en-US" sz="2800" i="1" dirty="0"/>
              <a:t>for</a:t>
            </a:r>
            <a:r>
              <a:rPr lang="en-US" sz="2800" dirty="0"/>
              <a:t> something.</a:t>
            </a:r>
          </a:p>
          <a:p>
            <a:pPr lvl="1"/>
            <a:r>
              <a:rPr lang="en-US" sz="2800" dirty="0"/>
              <a:t>Uniting with a common vision proved near </a:t>
            </a:r>
            <a:r>
              <a:rPr lang="en-US" sz="2800" dirty="0" smtClean="0"/>
              <a:t>impossible</a:t>
            </a:r>
            <a:endParaRPr lang="en-US" sz="2800" dirty="0"/>
          </a:p>
          <a:p>
            <a:pPr lvl="1"/>
            <a:r>
              <a:rPr lang="en-US" sz="2800" dirty="0"/>
              <a:t>Uniting with multiple visions overthrew the Raj, but left another power vacuum and an insecure </a:t>
            </a:r>
            <a:r>
              <a:rPr lang="en-US" sz="2800" dirty="0" smtClean="0"/>
              <a:t>fate…..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00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561473"/>
            <a:ext cx="7818470" cy="59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Mughal Disintegration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By </a:t>
            </a:r>
            <a:r>
              <a:rPr lang="en-US" sz="2800" dirty="0"/>
              <a:t>1700, </a:t>
            </a:r>
            <a:r>
              <a:rPr lang="en-US" sz="2800" dirty="0" smtClean="0"/>
              <a:t>Mughal Dynasty </a:t>
            </a:r>
            <a:r>
              <a:rPr lang="en-US" sz="2800" dirty="0"/>
              <a:t>was collapsing under its own diversity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Yeoman Hindu warrior Marathas rebelled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Shah of Afghanistan </a:t>
            </a:r>
            <a:r>
              <a:rPr lang="en-US" sz="2800" dirty="0" smtClean="0"/>
              <a:t>seized power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Ethno-religious Muslim and Sikh states emerged </a:t>
            </a:r>
            <a:endParaRPr lang="en-US" sz="2800" dirty="0"/>
          </a:p>
          <a:p>
            <a:r>
              <a:rPr lang="en-US" dirty="0" smtClean="0"/>
              <a:t>In-fighting </a:t>
            </a:r>
            <a:r>
              <a:rPr lang="en-US" dirty="0"/>
              <a:t>ate away at Mughal capacity to represent </a:t>
            </a:r>
            <a:r>
              <a:rPr lang="en-US" b="1" dirty="0">
                <a:solidFill>
                  <a:srgbClr val="7030A0"/>
                </a:solidFill>
              </a:rPr>
              <a:t>legitimate </a:t>
            </a:r>
            <a:r>
              <a:rPr lang="en-US" b="1" dirty="0" smtClean="0">
                <a:solidFill>
                  <a:srgbClr val="7030A0"/>
                </a:solidFill>
              </a:rPr>
              <a:t>authority</a:t>
            </a: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Power Vacuum </a:t>
            </a:r>
            <a:r>
              <a:rPr lang="en-US" dirty="0"/>
              <a:t>formed. </a:t>
            </a:r>
            <a:r>
              <a:rPr lang="en-US" dirty="0" smtClean="0"/>
              <a:t>BEIC exploited this.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British East India Company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Royally-chartered </a:t>
            </a:r>
            <a:r>
              <a:rPr lang="en-US" b="1" dirty="0" smtClean="0">
                <a:solidFill>
                  <a:srgbClr val="7030A0"/>
                </a:solidFill>
              </a:rPr>
              <a:t>corporation</a:t>
            </a:r>
            <a:r>
              <a:rPr lang="en-US" dirty="0" smtClean="0"/>
              <a:t>, owned by shareholders, indirectly controlled by Crown 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ed </a:t>
            </a:r>
            <a:r>
              <a:rPr lang="en-US" dirty="0"/>
              <a:t>by </a:t>
            </a:r>
            <a:r>
              <a:rPr lang="en-US" dirty="0" smtClean="0"/>
              <a:t>1 </a:t>
            </a:r>
            <a:r>
              <a:rPr lang="en-US" dirty="0"/>
              <a:t>Governor and </a:t>
            </a:r>
            <a:r>
              <a:rPr lang="en-US" dirty="0" smtClean="0"/>
              <a:t>Court </a:t>
            </a:r>
            <a:r>
              <a:rPr lang="en-US" dirty="0"/>
              <a:t>of </a:t>
            </a:r>
            <a:r>
              <a:rPr lang="en-US" dirty="0" smtClean="0"/>
              <a:t>24 Directors</a:t>
            </a:r>
            <a:endParaRPr lang="en-US" dirty="0"/>
          </a:p>
          <a:p>
            <a:r>
              <a:rPr lang="en-US" dirty="0" smtClean="0"/>
              <a:t>BEIC </a:t>
            </a:r>
            <a:r>
              <a:rPr lang="en-US" dirty="0"/>
              <a:t>competed with Dutch, </a:t>
            </a:r>
            <a:r>
              <a:rPr lang="en-US" dirty="0" smtClean="0"/>
              <a:t>French, Spanish, </a:t>
            </a:r>
            <a:r>
              <a:rPr lang="en-US" dirty="0"/>
              <a:t>and Portuguese </a:t>
            </a:r>
            <a:r>
              <a:rPr lang="en-US" dirty="0" smtClean="0"/>
              <a:t>Companies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emise </a:t>
            </a:r>
            <a:r>
              <a:rPr lang="en-US" dirty="0"/>
              <a:t>of Spanish and Portuguese </a:t>
            </a:r>
            <a:r>
              <a:rPr lang="en-US" dirty="0" smtClean="0"/>
              <a:t>powers</a:t>
            </a:r>
          </a:p>
          <a:p>
            <a:pPr lvl="1"/>
            <a:r>
              <a:rPr lang="en-US" dirty="0" smtClean="0"/>
              <a:t>1754–1763 - Seven Years’ War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defeat </a:t>
            </a:r>
            <a:r>
              <a:rPr lang="en-US" dirty="0"/>
              <a:t>of the French </a:t>
            </a:r>
            <a:r>
              <a:rPr lang="en-US" dirty="0" smtClean="0"/>
              <a:t>forces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limited French imperial ambitions</a:t>
            </a:r>
          </a:p>
          <a:p>
            <a:pPr lvl="1"/>
            <a:r>
              <a:rPr lang="en-US" dirty="0" smtClean="0"/>
              <a:t>1781 - American defeat of Britain </a:t>
            </a:r>
            <a:r>
              <a:rPr lang="en-US" dirty="0" smtClean="0">
                <a:sym typeface="Wingdings" panose="05000000000000000000" pitchFamily="2" charset="2"/>
              </a:rPr>
              <a:t> India became the “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Crown Jewel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British East India Company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en-US" sz="2400" dirty="0"/>
              <a:t>BEIC constructed infrastructure, reduced banditry, preserved relative </a:t>
            </a:r>
            <a:r>
              <a:rPr lang="en-US" sz="2400" dirty="0" smtClean="0"/>
              <a:t>peace, </a:t>
            </a:r>
            <a:r>
              <a:rPr lang="en-US" sz="2400" dirty="0"/>
              <a:t>and tried to stabilize the economy. </a:t>
            </a:r>
            <a:endParaRPr lang="en-US" sz="2400" dirty="0" smtClean="0"/>
          </a:p>
          <a:p>
            <a:pPr marL="228600" lvl="2">
              <a:spcBef>
                <a:spcPts val="1000"/>
              </a:spcBef>
            </a:pPr>
            <a:r>
              <a:rPr lang="en-US" sz="2400" dirty="0" smtClean="0"/>
              <a:t>They </a:t>
            </a:r>
            <a:r>
              <a:rPr lang="en-US" sz="2400" dirty="0"/>
              <a:t>wanted 300 million Indians to be stable enough to supply and consume.</a:t>
            </a:r>
          </a:p>
          <a:p>
            <a:pPr lvl="1"/>
            <a:r>
              <a:rPr lang="en-US" dirty="0"/>
              <a:t>Cotton, silk, indigo dye, salt, </a:t>
            </a:r>
            <a:r>
              <a:rPr lang="en-US" dirty="0" smtClean="0"/>
              <a:t>tea, </a:t>
            </a:r>
            <a:r>
              <a:rPr lang="en-US" dirty="0"/>
              <a:t>and opium</a:t>
            </a:r>
          </a:p>
          <a:p>
            <a:r>
              <a:rPr lang="en-US" sz="2400" dirty="0" smtClean="0"/>
              <a:t>BEIC aimed to establish triangular </a:t>
            </a:r>
            <a:r>
              <a:rPr lang="en-US" sz="2400" dirty="0"/>
              <a:t>trade with </a:t>
            </a:r>
            <a:r>
              <a:rPr lang="en-US" sz="2400" dirty="0" smtClean="0"/>
              <a:t>China</a:t>
            </a:r>
            <a:endParaRPr lang="en-US" sz="2400" dirty="0"/>
          </a:p>
          <a:p>
            <a:pPr marL="228600" lvl="2">
              <a:spcBef>
                <a:spcPts val="1000"/>
              </a:spcBef>
            </a:pPr>
            <a:r>
              <a:rPr lang="en-US" sz="2400" dirty="0"/>
              <a:t>Trade monopoly </a:t>
            </a:r>
            <a:r>
              <a:rPr lang="en-US" sz="2400" dirty="0">
                <a:sym typeface="Wingdings" panose="05000000000000000000" pitchFamily="2" charset="2"/>
              </a:rPr>
              <a:t> massive wealth  political influence </a:t>
            </a:r>
            <a:endParaRPr lang="en-US" sz="2400" dirty="0"/>
          </a:p>
          <a:p>
            <a:pPr marL="228600" lvl="2">
              <a:spcBef>
                <a:spcPts val="1000"/>
              </a:spcBef>
            </a:pPr>
            <a:r>
              <a:rPr lang="en-US" sz="2400" dirty="0" smtClean="0"/>
              <a:t>Soon </a:t>
            </a:r>
            <a:r>
              <a:rPr lang="en-US" sz="2400" dirty="0"/>
              <a:t>BEIC </a:t>
            </a:r>
            <a:r>
              <a:rPr lang="en-US" sz="2400" dirty="0" smtClean="0"/>
              <a:t>mismanagement made </a:t>
            </a:r>
            <a:r>
              <a:rPr lang="en-US" sz="2400" dirty="0"/>
              <a:t>governmental and military controls necessary. </a:t>
            </a:r>
          </a:p>
          <a:p>
            <a:pPr lvl="1"/>
            <a:r>
              <a:rPr lang="en-US" dirty="0"/>
              <a:t>Private armies were hard to predict or control </a:t>
            </a:r>
          </a:p>
          <a:p>
            <a:r>
              <a:rPr lang="en-US" sz="2400" dirty="0"/>
              <a:t>Crown-BEIC relations: strained, uneasy, and unclear…..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3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20000"/>
                <a:lumOff val="80000"/>
              </a:schemeClr>
            </a:gs>
            <a:gs pos="62000">
              <a:schemeClr val="accent1">
                <a:lumMod val="45000"/>
                <a:lumOff val="55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66" y="220747"/>
            <a:ext cx="8323147" cy="5812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326" y="6304547"/>
            <a:ext cx="672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Under the auspices of the King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842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2407</TotalTime>
  <Words>2225</Words>
  <Application>Microsoft Office PowerPoint</Application>
  <PresentationFormat>On-screen Show (4:3)</PresentationFormat>
  <Paragraphs>329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Tahoma</vt:lpstr>
      <vt:lpstr>Wingdings</vt:lpstr>
      <vt:lpstr>Office Theme</vt:lpstr>
      <vt:lpstr>      British India  and the  Indian Resistance</vt:lpstr>
      <vt:lpstr>Lecture Outline </vt:lpstr>
      <vt:lpstr>PowerPoint Presentation</vt:lpstr>
      <vt:lpstr>PowerPoint Presentation</vt:lpstr>
      <vt:lpstr>Mughal Disintegration </vt:lpstr>
      <vt:lpstr>Mughal Disintegration </vt:lpstr>
      <vt:lpstr>The British East India Company </vt:lpstr>
      <vt:lpstr>The British East India Company </vt:lpstr>
      <vt:lpstr>PowerPoint Presentation</vt:lpstr>
      <vt:lpstr>The Suez Canal </vt:lpstr>
      <vt:lpstr>PowerPoint Presentation</vt:lpstr>
      <vt:lpstr>Britain Expanded Control </vt:lpstr>
      <vt:lpstr>Warren Hastings, first Governor-General of Bengal 1773-84</vt:lpstr>
      <vt:lpstr>Britain Expanded Control </vt:lpstr>
      <vt:lpstr>Mission to Uplift and Civilize</vt:lpstr>
      <vt:lpstr>Mission to Uplift and Civilize: Rammohan Roy</vt:lpstr>
      <vt:lpstr>Indian Resistance?</vt:lpstr>
      <vt:lpstr>Sepoy Revolt, 1857-58</vt:lpstr>
      <vt:lpstr>Sepoy Revolt, 1857-58 </vt:lpstr>
      <vt:lpstr>PowerPoint Presentation</vt:lpstr>
      <vt:lpstr>PowerPoint Presentation</vt:lpstr>
      <vt:lpstr>The Sepoy Rebellion of 1857</vt:lpstr>
      <vt:lpstr>Mass execution of Sepoy rebels by the  British in Peshawar, 1857 </vt:lpstr>
      <vt:lpstr>Legacy of Sepoy Rebellion</vt:lpstr>
      <vt:lpstr>Legacy of Sepoy Rebellion</vt:lpstr>
      <vt:lpstr>PowerPoint Presentation</vt:lpstr>
      <vt:lpstr>Queen Victoria, Proclamation of November 1, 1858</vt:lpstr>
      <vt:lpstr>British dominions in 1857,  on the eve of the “Great Mutiny”  </vt:lpstr>
      <vt:lpstr>PowerPoint Presentation</vt:lpstr>
      <vt:lpstr>Methods of British Colonial Rule</vt:lpstr>
      <vt:lpstr>Ruthless Raj Bureaucracy </vt:lpstr>
      <vt:lpstr> </vt:lpstr>
      <vt:lpstr>PowerPoint Presentation</vt:lpstr>
      <vt:lpstr>PowerPoint Presentation</vt:lpstr>
      <vt:lpstr>PowerPoint Presentation</vt:lpstr>
      <vt:lpstr>Benefits of British Rule </vt:lpstr>
      <vt:lpstr>PowerPoint Presentation</vt:lpstr>
      <vt:lpstr>Benefits of British Rule </vt:lpstr>
      <vt:lpstr>Benefits of British Rule </vt:lpstr>
      <vt:lpstr>Benefits of British Rule </vt:lpstr>
      <vt:lpstr>Detriments of British Rule</vt:lpstr>
      <vt:lpstr>Detriments of British Rule</vt:lpstr>
      <vt:lpstr>PowerPoint Presentation</vt:lpstr>
      <vt:lpstr>Reaction and Resistance: Indian National Congress (est 1885)</vt:lpstr>
      <vt:lpstr>Reaction and Resistance: Indian National Congress (est 1885)</vt:lpstr>
      <vt:lpstr>Reaction and Resistance: Dadabhai Naoroji (1825–1917)</vt:lpstr>
      <vt:lpstr> Reaction and Resistance: Dadabhai Naoroji (1825–1917) </vt:lpstr>
      <vt:lpstr>Reaction and Resistance: Society for the Promotion of Indian Feeling</vt:lpstr>
      <vt:lpstr> Reaction and Resistance: Bal Gangadhar Tilak </vt:lpstr>
      <vt:lpstr> Reaction and Resistance: Muslim League, 1906  </vt:lpstr>
      <vt:lpstr>Reaction and Resistance: Muslim League, 1906</vt:lpstr>
      <vt:lpstr>Reaction and Resistance</vt:lpstr>
      <vt:lpstr>Reaction and Resistance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Emergence of British India and the  Indian Resistance</dc:title>
  <dc:creator>Daniel Lazar</dc:creator>
  <cp:lastModifiedBy>Daniel Lazar</cp:lastModifiedBy>
  <cp:revision>54</cp:revision>
  <dcterms:created xsi:type="dcterms:W3CDTF">2014-09-11T03:59:27Z</dcterms:created>
  <dcterms:modified xsi:type="dcterms:W3CDTF">2014-09-12T20:07:06Z</dcterms:modified>
</cp:coreProperties>
</file>