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301" r:id="rId15"/>
    <p:sldId id="302" r:id="rId16"/>
    <p:sldId id="273" r:id="rId17"/>
    <p:sldId id="274" r:id="rId18"/>
    <p:sldId id="306" r:id="rId19"/>
    <p:sldId id="275" r:id="rId20"/>
    <p:sldId id="276" r:id="rId21"/>
    <p:sldId id="304" r:id="rId22"/>
    <p:sldId id="277" r:id="rId23"/>
    <p:sldId id="278" r:id="rId24"/>
    <p:sldId id="279" r:id="rId25"/>
    <p:sldId id="280" r:id="rId26"/>
    <p:sldId id="305" r:id="rId27"/>
    <p:sldId id="303"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 id="2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D1FF8-2ABC-4B94-B988-73B45571C716}" type="datetimeFigureOut">
              <a:rPr lang="en-US" smtClean="0"/>
              <a:t>2/28/2014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C8779-11E7-45BD-B438-9899DE8F3F50}" type="slidenum">
              <a:rPr lang="en-US" smtClean="0"/>
              <a:t>‹#›</a:t>
            </a:fld>
            <a:endParaRPr lang="en-US"/>
          </a:p>
        </p:txBody>
      </p:sp>
    </p:spTree>
    <p:extLst>
      <p:ext uri="{BB962C8B-B14F-4D97-AF65-F5344CB8AC3E}">
        <p14:creationId xmlns:p14="http://schemas.microsoft.com/office/powerpoint/2010/main" val="342139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839343-F47F-4149-B5F3-CD0DE801D4AF}"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19109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39343-F47F-4149-B5F3-CD0DE801D4AF}"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5001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39343-F47F-4149-B5F3-CD0DE801D4AF}"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326286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67C0735F-B982-4D80-969C-E7187772E53B}" type="slidenum">
              <a:rPr lang="en-US"/>
              <a:pPr/>
              <a:t>‹#›</a:t>
            </a:fld>
            <a:endParaRPr lang="en-US"/>
          </a:p>
        </p:txBody>
      </p:sp>
    </p:spTree>
    <p:extLst>
      <p:ext uri="{BB962C8B-B14F-4D97-AF65-F5344CB8AC3E}">
        <p14:creationId xmlns:p14="http://schemas.microsoft.com/office/powerpoint/2010/main" val="126282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39343-F47F-4149-B5F3-CD0DE801D4AF}"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54165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39343-F47F-4149-B5F3-CD0DE801D4AF}"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198126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839343-F47F-4149-B5F3-CD0DE801D4AF}"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360946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839343-F47F-4149-B5F3-CD0DE801D4AF}" type="datetimeFigureOut">
              <a:rPr lang="en-US" smtClean="0"/>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192336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839343-F47F-4149-B5F3-CD0DE801D4AF}" type="datetimeFigureOut">
              <a:rPr lang="en-US" smtClean="0"/>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244517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39343-F47F-4149-B5F3-CD0DE801D4AF}" type="datetimeFigureOut">
              <a:rPr lang="en-US" smtClean="0"/>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282016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39343-F47F-4149-B5F3-CD0DE801D4AF}"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195989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39343-F47F-4149-B5F3-CD0DE801D4AF}"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36E2F-AC7D-4759-9DA3-ECB871A43C8E}" type="slidenum">
              <a:rPr lang="en-US" smtClean="0"/>
              <a:t>‹#›</a:t>
            </a:fld>
            <a:endParaRPr lang="en-US"/>
          </a:p>
        </p:txBody>
      </p:sp>
    </p:spTree>
    <p:extLst>
      <p:ext uri="{BB962C8B-B14F-4D97-AF65-F5344CB8AC3E}">
        <p14:creationId xmlns:p14="http://schemas.microsoft.com/office/powerpoint/2010/main" val="284597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5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39343-F47F-4149-B5F3-CD0DE801D4AF}" type="datetimeFigureOut">
              <a:rPr lang="en-US" smtClean="0"/>
              <a:t>2/28/2014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36E2F-AC7D-4759-9DA3-ECB871A43C8E}" type="slidenum">
              <a:rPr lang="en-US" smtClean="0"/>
              <a:t>‹#›</a:t>
            </a:fld>
            <a:endParaRPr lang="en-US"/>
          </a:p>
        </p:txBody>
      </p:sp>
    </p:spTree>
    <p:extLst>
      <p:ext uri="{BB962C8B-B14F-4D97-AF65-F5344CB8AC3E}">
        <p14:creationId xmlns:p14="http://schemas.microsoft.com/office/powerpoint/2010/main" val="414589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hyperlink" Target="http://www.iisg.nl/~landsberger/sheji/sj-gp.html" TargetMode="External"/><Relationship Id="rId2" Type="http://schemas.openxmlformats.org/officeDocument/2006/relationships/hyperlink" Target="http://www.iisg.nl/~landsberger/sheji/sj-phh.html" TargetMode="Externa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iisg.nl/~landsberger/sheji/sj-cjw.html"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0707" y="478666"/>
            <a:ext cx="7772400" cy="1470025"/>
          </a:xfrm>
        </p:spPr>
        <p:txBody>
          <a:bodyPr>
            <a:normAutofit fontScale="90000"/>
          </a:bodyPr>
          <a:lstStyle/>
          <a:p>
            <a:pPr eaLnBrk="1" hangingPunct="1"/>
            <a:r>
              <a:rPr lang="en-US" altLang="zh-CN" dirty="0" smtClean="0">
                <a:ea typeface="宋体" panose="02010600030101010101" pitchFamily="2" charset="-122"/>
              </a:rPr>
              <a:t>Mao’s China</a:t>
            </a:r>
            <a:br>
              <a:rPr lang="en-US" altLang="zh-CN" dirty="0" smtClean="0">
                <a:ea typeface="宋体" panose="02010600030101010101" pitchFamily="2" charset="-122"/>
              </a:rPr>
            </a:br>
            <a:r>
              <a:rPr lang="en-US" altLang="zh-CN" dirty="0" smtClean="0">
                <a:ea typeface="宋体" panose="02010600030101010101" pitchFamily="2" charset="-122"/>
              </a:rPr>
              <a:t>1949 - 1976</a:t>
            </a:r>
          </a:p>
        </p:txBody>
      </p:sp>
      <p:pic>
        <p:nvPicPr>
          <p:cNvPr id="2052" name="Picture 14" descr="maozd89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562" y="2215166"/>
            <a:ext cx="9216336" cy="409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633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smtClean="0">
                <a:ea typeface="宋体" panose="02010600030101010101" pitchFamily="2" charset="-122"/>
              </a:rPr>
              <a:t>Civil War (1945 – 1949)</a:t>
            </a:r>
          </a:p>
        </p:txBody>
      </p:sp>
      <p:sp>
        <p:nvSpPr>
          <p:cNvPr id="11267" name="Rectangle 3"/>
          <p:cNvSpPr>
            <a:spLocks noGrp="1" noChangeArrowheads="1"/>
          </p:cNvSpPr>
          <p:nvPr>
            <p:ph type="body" idx="1"/>
          </p:nvPr>
        </p:nvSpPr>
        <p:spPr/>
        <p:txBody>
          <a:bodyPr/>
          <a:lstStyle/>
          <a:p>
            <a:pPr eaLnBrk="1" hangingPunct="1">
              <a:defRPr/>
            </a:pPr>
            <a:r>
              <a:rPr lang="en-US" altLang="zh-CN" sz="2400" dirty="0">
                <a:solidFill>
                  <a:schemeClr val="accent2">
                    <a:lumMod val="75000"/>
                  </a:schemeClr>
                </a:solidFill>
                <a:ea typeface="宋体" pitchFamily="2" charset="-122"/>
              </a:rPr>
              <a:t>KMT: Kuomintang (Nationalist Party) (also GMD)</a:t>
            </a:r>
          </a:p>
          <a:p>
            <a:pPr lvl="1" eaLnBrk="1" hangingPunct="1">
              <a:defRPr/>
            </a:pPr>
            <a:r>
              <a:rPr lang="en-US" altLang="zh-CN" dirty="0">
                <a:ea typeface="宋体" pitchFamily="2" charset="-122"/>
              </a:rPr>
              <a:t>Chiang Kai-shek (President)</a:t>
            </a:r>
          </a:p>
          <a:p>
            <a:pPr lvl="1" eaLnBrk="1" hangingPunct="1">
              <a:defRPr/>
            </a:pPr>
            <a:r>
              <a:rPr lang="en-US" altLang="zh-CN" dirty="0">
                <a:ea typeface="宋体" pitchFamily="2" charset="-122"/>
              </a:rPr>
              <a:t>Nationalist</a:t>
            </a:r>
          </a:p>
          <a:p>
            <a:pPr lvl="1" eaLnBrk="1" hangingPunct="1">
              <a:defRPr/>
            </a:pPr>
            <a:r>
              <a:rPr lang="en-US" altLang="zh-CN" dirty="0">
                <a:ea typeface="宋体" pitchFamily="2" charset="-122"/>
              </a:rPr>
              <a:t>Modernist/</a:t>
            </a:r>
            <a:r>
              <a:rPr lang="en-US" altLang="zh-CN" dirty="0" err="1">
                <a:ea typeface="宋体" pitchFamily="2" charset="-122"/>
              </a:rPr>
              <a:t>Westernist</a:t>
            </a:r>
            <a:endParaRPr lang="en-US" altLang="zh-CN" dirty="0">
              <a:ea typeface="宋体" pitchFamily="2" charset="-122"/>
            </a:endParaRPr>
          </a:p>
          <a:p>
            <a:pPr lvl="1" eaLnBrk="1" hangingPunct="1">
              <a:defRPr/>
            </a:pPr>
            <a:r>
              <a:rPr lang="en-US" altLang="zh-CN" dirty="0">
                <a:ea typeface="宋体" pitchFamily="2" charset="-122"/>
              </a:rPr>
              <a:t>Stronghold in the East</a:t>
            </a:r>
          </a:p>
          <a:p>
            <a:pPr eaLnBrk="1" hangingPunct="1">
              <a:defRPr/>
            </a:pPr>
            <a:r>
              <a:rPr lang="en-US" altLang="zh-CN" sz="2400" dirty="0">
                <a:solidFill>
                  <a:srgbClr val="FF0000"/>
                </a:solidFill>
                <a:ea typeface="宋体" pitchFamily="2" charset="-122"/>
              </a:rPr>
              <a:t>CCP: Chinese Communist Party</a:t>
            </a:r>
          </a:p>
          <a:p>
            <a:pPr lvl="1" eaLnBrk="1" hangingPunct="1">
              <a:defRPr/>
            </a:pPr>
            <a:r>
              <a:rPr lang="en-US" altLang="zh-CN" dirty="0">
                <a:ea typeface="宋体" pitchFamily="2" charset="-122"/>
              </a:rPr>
              <a:t>Mao Zedong Chairman</a:t>
            </a:r>
          </a:p>
          <a:p>
            <a:pPr lvl="1" eaLnBrk="1" hangingPunct="1">
              <a:defRPr/>
            </a:pPr>
            <a:r>
              <a:rPr lang="en-US" altLang="zh-CN" dirty="0">
                <a:ea typeface="宋体" pitchFamily="2" charset="-122"/>
              </a:rPr>
              <a:t>Marxist-Leninist</a:t>
            </a:r>
          </a:p>
          <a:p>
            <a:pPr lvl="1" eaLnBrk="1" hangingPunct="1">
              <a:defRPr/>
            </a:pPr>
            <a:r>
              <a:rPr lang="en-US" altLang="zh-CN" dirty="0">
                <a:ea typeface="宋体" pitchFamily="2" charset="-122"/>
              </a:rPr>
              <a:t>Stronghold in western, rural areas</a:t>
            </a:r>
          </a:p>
        </p:txBody>
      </p:sp>
    </p:spTree>
    <p:extLst>
      <p:ext uri="{BB962C8B-B14F-4D97-AF65-F5344CB8AC3E}">
        <p14:creationId xmlns:p14="http://schemas.microsoft.com/office/powerpoint/2010/main" val="3424859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title"/>
          </p:nvPr>
        </p:nvSpPr>
        <p:spPr/>
        <p:txBody>
          <a:bodyPr/>
          <a:lstStyle/>
          <a:p>
            <a:pPr eaLnBrk="1" hangingPunct="1"/>
            <a:r>
              <a:rPr lang="en-US" dirty="0" smtClean="0"/>
              <a:t>“War of Liberation”</a:t>
            </a:r>
          </a:p>
        </p:txBody>
      </p:sp>
      <p:pic>
        <p:nvPicPr>
          <p:cNvPr id="12291" name="Picture 10" descr="chin4650_frame_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4572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1" descr="chin4650_frame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4572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chin4650_frame_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30664"/>
            <a:ext cx="45720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3" descr="chin4650_frame_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30664"/>
            <a:ext cx="45720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959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Mao’s Basic Goals</a:t>
            </a:r>
          </a:p>
        </p:txBody>
      </p:sp>
      <p:sp>
        <p:nvSpPr>
          <p:cNvPr id="13315" name="Rectangle 3"/>
          <p:cNvSpPr>
            <a:spLocks noGrp="1" noChangeArrowheads="1"/>
          </p:cNvSpPr>
          <p:nvPr>
            <p:ph type="body" idx="1"/>
          </p:nvPr>
        </p:nvSpPr>
        <p:spPr/>
        <p:txBody>
          <a:bodyPr/>
          <a:lstStyle/>
          <a:p>
            <a:pPr eaLnBrk="1" hangingPunct="1">
              <a:lnSpc>
                <a:spcPct val="90000"/>
              </a:lnSpc>
            </a:pPr>
            <a:r>
              <a:rPr lang="en-US" dirty="0" smtClean="0"/>
              <a:t>A </a:t>
            </a:r>
            <a:r>
              <a:rPr lang="en-US" dirty="0" smtClean="0">
                <a:solidFill>
                  <a:srgbClr val="FF0000"/>
                </a:solidFill>
              </a:rPr>
              <a:t>revolution from above </a:t>
            </a:r>
            <a:r>
              <a:rPr lang="en-US" dirty="0" smtClean="0"/>
              <a:t>to remove “</a:t>
            </a:r>
            <a:r>
              <a:rPr lang="en-US" dirty="0" smtClean="0">
                <a:solidFill>
                  <a:srgbClr val="FF0000"/>
                </a:solidFill>
              </a:rPr>
              <a:t>3 big mountains</a:t>
            </a:r>
            <a:r>
              <a:rPr lang="en-US" dirty="0" smtClean="0"/>
              <a:t>”</a:t>
            </a:r>
          </a:p>
          <a:p>
            <a:pPr lvl="1" eaLnBrk="1" hangingPunct="1">
              <a:lnSpc>
                <a:spcPct val="90000"/>
              </a:lnSpc>
            </a:pPr>
            <a:r>
              <a:rPr lang="en-US" dirty="0" smtClean="0"/>
              <a:t>imperialism</a:t>
            </a:r>
          </a:p>
          <a:p>
            <a:pPr lvl="1" eaLnBrk="1" hangingPunct="1">
              <a:lnSpc>
                <a:spcPct val="90000"/>
              </a:lnSpc>
            </a:pPr>
            <a:r>
              <a:rPr lang="en-US" dirty="0" smtClean="0"/>
              <a:t>feudalism</a:t>
            </a:r>
          </a:p>
          <a:p>
            <a:pPr lvl="1" eaLnBrk="1" hangingPunct="1">
              <a:lnSpc>
                <a:spcPct val="90000"/>
              </a:lnSpc>
            </a:pPr>
            <a:r>
              <a:rPr lang="en-US" dirty="0" smtClean="0"/>
              <a:t>bureaucratic-capitalism</a:t>
            </a:r>
          </a:p>
          <a:p>
            <a:pPr marL="457200" lvl="1" indent="0" eaLnBrk="1" hangingPunct="1">
              <a:lnSpc>
                <a:spcPct val="90000"/>
              </a:lnSpc>
              <a:buNone/>
            </a:pPr>
            <a:endParaRPr lang="en-US" dirty="0" smtClean="0"/>
          </a:p>
          <a:p>
            <a:pPr eaLnBrk="1" hangingPunct="1">
              <a:lnSpc>
                <a:spcPct val="90000"/>
              </a:lnSpc>
            </a:pPr>
            <a:r>
              <a:rPr lang="en-US" dirty="0" smtClean="0"/>
              <a:t>A “</a:t>
            </a:r>
            <a:r>
              <a:rPr lang="en-US" dirty="0" smtClean="0">
                <a:solidFill>
                  <a:srgbClr val="FF0000"/>
                </a:solidFill>
              </a:rPr>
              <a:t>United Front</a:t>
            </a:r>
            <a:r>
              <a:rPr lang="en-US" dirty="0" smtClean="0"/>
              <a:t>” of …</a:t>
            </a:r>
          </a:p>
          <a:p>
            <a:pPr lvl="1" eaLnBrk="1" hangingPunct="1">
              <a:lnSpc>
                <a:spcPct val="90000"/>
              </a:lnSpc>
            </a:pPr>
            <a:r>
              <a:rPr lang="en-US" dirty="0" smtClean="0"/>
              <a:t>workers</a:t>
            </a:r>
          </a:p>
          <a:p>
            <a:pPr lvl="1" eaLnBrk="1" hangingPunct="1">
              <a:lnSpc>
                <a:spcPct val="90000"/>
              </a:lnSpc>
            </a:pPr>
            <a:r>
              <a:rPr lang="en-US" dirty="0" smtClean="0"/>
              <a:t>peasants</a:t>
            </a:r>
          </a:p>
          <a:p>
            <a:pPr lvl="1" eaLnBrk="1" hangingPunct="1">
              <a:lnSpc>
                <a:spcPct val="90000"/>
              </a:lnSpc>
            </a:pPr>
            <a:r>
              <a:rPr lang="en-US" dirty="0" smtClean="0"/>
              <a:t>petty bourgeoisie</a:t>
            </a:r>
          </a:p>
        </p:txBody>
      </p:sp>
    </p:spTree>
    <p:extLst>
      <p:ext uri="{BB962C8B-B14F-4D97-AF65-F5344CB8AC3E}">
        <p14:creationId xmlns:p14="http://schemas.microsoft.com/office/powerpoint/2010/main" val="189595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a:t>1950s </a:t>
            </a:r>
            <a:r>
              <a:rPr lang="en-US" altLang="zh-CN" dirty="0" smtClean="0">
                <a:ea typeface="宋体" panose="02010600030101010101" pitchFamily="2" charset="-122"/>
              </a:rPr>
              <a:t>Economic Reconstruction</a:t>
            </a:r>
          </a:p>
        </p:txBody>
      </p:sp>
      <p:sp>
        <p:nvSpPr>
          <p:cNvPr id="14339" name="Rectangle 3"/>
          <p:cNvSpPr>
            <a:spLocks noGrp="1" noChangeArrowheads="1"/>
          </p:cNvSpPr>
          <p:nvPr>
            <p:ph type="body" idx="1"/>
          </p:nvPr>
        </p:nvSpPr>
        <p:spPr/>
        <p:txBody>
          <a:bodyPr/>
          <a:lstStyle/>
          <a:p>
            <a:pPr eaLnBrk="1" hangingPunct="1"/>
            <a:r>
              <a:rPr lang="en-US" altLang="zh-CN" dirty="0" smtClean="0">
                <a:ea typeface="宋体" panose="02010600030101010101" pitchFamily="2" charset="-122"/>
              </a:rPr>
              <a:t>Soviet model and assistance</a:t>
            </a:r>
          </a:p>
          <a:p>
            <a:pPr eaLnBrk="1" hangingPunct="1"/>
            <a:r>
              <a:rPr lang="en-US" altLang="zh-CN" dirty="0" smtClean="0">
                <a:ea typeface="宋体" panose="02010600030101010101" pitchFamily="2" charset="-122"/>
              </a:rPr>
              <a:t>Land reform (eliminate landlord class)</a:t>
            </a:r>
          </a:p>
          <a:p>
            <a:pPr eaLnBrk="1" hangingPunct="1"/>
            <a:r>
              <a:rPr lang="en-US" altLang="zh-CN" dirty="0" smtClean="0">
                <a:ea typeface="宋体" panose="02010600030101010101" pitchFamily="2" charset="-122"/>
              </a:rPr>
              <a:t>Heavy industry (state-owned enterprises)</a:t>
            </a:r>
          </a:p>
          <a:p>
            <a:pPr eaLnBrk="1" hangingPunct="1"/>
            <a:r>
              <a:rPr lang="en-US" altLang="zh-CN" dirty="0" smtClean="0">
                <a:ea typeface="宋体" panose="02010600030101010101" pitchFamily="2" charset="-122"/>
              </a:rPr>
              <a:t>First National People’s Congress (1954)</a:t>
            </a:r>
          </a:p>
          <a:p>
            <a:pPr lvl="1" eaLnBrk="1" hangingPunct="1"/>
            <a:r>
              <a:rPr lang="en-US" altLang="zh-CN" dirty="0" smtClean="0">
                <a:ea typeface="宋体" panose="02010600030101010101" pitchFamily="2" charset="-122"/>
              </a:rPr>
              <a:t>PRC Constitution</a:t>
            </a:r>
          </a:p>
          <a:p>
            <a:pPr eaLnBrk="1" hangingPunct="1"/>
            <a:r>
              <a:rPr lang="en-US" altLang="zh-CN" dirty="0" smtClean="0">
                <a:solidFill>
                  <a:srgbClr val="FF0000"/>
                </a:solidFill>
                <a:ea typeface="宋体" panose="02010600030101010101" pitchFamily="2" charset="-122"/>
              </a:rPr>
              <a:t>Zhou </a:t>
            </a:r>
            <a:r>
              <a:rPr lang="en-US" altLang="zh-CN" dirty="0" err="1" smtClean="0">
                <a:solidFill>
                  <a:srgbClr val="FF0000"/>
                </a:solidFill>
                <a:ea typeface="宋体" panose="02010600030101010101" pitchFamily="2" charset="-122"/>
              </a:rPr>
              <a:t>Enlai</a:t>
            </a:r>
            <a:endParaRPr lang="en-US" altLang="zh-CN" dirty="0" smtClean="0">
              <a:solidFill>
                <a:srgbClr val="FF0000"/>
              </a:solidFill>
              <a:ea typeface="宋体" panose="02010600030101010101" pitchFamily="2" charset="-122"/>
            </a:endParaRPr>
          </a:p>
          <a:p>
            <a:pPr lvl="1" eaLnBrk="1" hangingPunct="1"/>
            <a:r>
              <a:rPr lang="en-US" altLang="zh-CN" dirty="0" smtClean="0">
                <a:ea typeface="宋体" panose="02010600030101010101" pitchFamily="2" charset="-122"/>
              </a:rPr>
              <a:t>Premier</a:t>
            </a:r>
          </a:p>
          <a:p>
            <a:pPr lvl="1" eaLnBrk="1" hangingPunct="1"/>
            <a:r>
              <a:rPr lang="en-US" altLang="zh-CN" dirty="0" smtClean="0">
                <a:ea typeface="宋体" panose="02010600030101010101" pitchFamily="2" charset="-122"/>
              </a:rPr>
              <a:t>Foreign Minister</a:t>
            </a:r>
          </a:p>
        </p:txBody>
      </p:sp>
      <p:pic>
        <p:nvPicPr>
          <p:cNvPr id="14340" name="Picture 4" descr="maozho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762" y="2718582"/>
            <a:ext cx="4669025" cy="359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14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 100 Flowers Campaign of 1956-1957</a:t>
            </a:r>
            <a:br>
              <a:rPr lang="de-DE" dirty="0" smtClean="0"/>
            </a:br>
            <a:endParaRPr lang="en-US" dirty="0"/>
          </a:p>
        </p:txBody>
      </p:sp>
      <p:sp>
        <p:nvSpPr>
          <p:cNvPr id="3" name="Content Placeholder 2"/>
          <p:cNvSpPr>
            <a:spLocks noGrp="1"/>
          </p:cNvSpPr>
          <p:nvPr>
            <p:ph idx="1"/>
          </p:nvPr>
        </p:nvSpPr>
        <p:spPr/>
        <p:txBody>
          <a:bodyPr>
            <a:normAutofit fontScale="92500" lnSpcReduction="20000"/>
          </a:bodyPr>
          <a:lstStyle/>
          <a:p>
            <a:pPr>
              <a:lnSpc>
                <a:spcPct val="93000"/>
              </a:lnSpc>
              <a:buClr>
                <a:srgbClr val="000000"/>
              </a:buClr>
              <a:buSzPct val="45000"/>
            </a:pPr>
            <a:r>
              <a:rPr lang="en-GB" dirty="0" smtClean="0">
                <a:solidFill>
                  <a:srgbClr val="000000"/>
                </a:solidFill>
              </a:rPr>
              <a:t>CCP authorities, </a:t>
            </a:r>
            <a:r>
              <a:rPr lang="en-GB" dirty="0" smtClean="0">
                <a:solidFill>
                  <a:srgbClr val="FF0000"/>
                </a:solidFill>
              </a:rPr>
              <a:t>led by Zhou </a:t>
            </a:r>
            <a:r>
              <a:rPr lang="en-GB" dirty="0" smtClean="0">
                <a:solidFill>
                  <a:srgbClr val="000000"/>
                </a:solidFill>
              </a:rPr>
              <a:t>encouraged a variety of views and  solutions to ongoing problems, launched under the slogan: "</a:t>
            </a:r>
            <a:r>
              <a:rPr lang="de-DE" dirty="0" smtClean="0"/>
              <a:t>Letting a  hundred flowers blossom and a hundred schools of thought contend is the policy  for promoting progress in the arts and the sciences and a flourishing socialist culture in our land." </a:t>
            </a:r>
            <a:endParaRPr lang="en-GB" dirty="0" smtClean="0">
              <a:solidFill>
                <a:srgbClr val="000000"/>
              </a:solidFill>
            </a:endParaRPr>
          </a:p>
          <a:p>
            <a:pPr>
              <a:lnSpc>
                <a:spcPct val="93000"/>
              </a:lnSpc>
              <a:buClr>
                <a:srgbClr val="000000"/>
              </a:buClr>
              <a:buSzPct val="45000"/>
            </a:pPr>
            <a:endParaRPr lang="en-GB" dirty="0" smtClean="0">
              <a:solidFill>
                <a:srgbClr val="000000"/>
              </a:solidFill>
            </a:endParaRPr>
          </a:p>
          <a:p>
            <a:pPr>
              <a:lnSpc>
                <a:spcPct val="93000"/>
              </a:lnSpc>
              <a:buClr>
                <a:srgbClr val="000000"/>
              </a:buClr>
              <a:buSzPct val="45000"/>
            </a:pPr>
            <a:r>
              <a:rPr lang="en-GB" dirty="0" smtClean="0">
                <a:solidFill>
                  <a:srgbClr val="000000"/>
                </a:solidFill>
              </a:rPr>
              <a:t>Have </a:t>
            </a:r>
            <a:r>
              <a:rPr lang="en-GB" dirty="0" smtClean="0">
                <a:solidFill>
                  <a:srgbClr val="FF0000"/>
                </a:solidFill>
              </a:rPr>
              <a:t>intellectuals discuss </a:t>
            </a:r>
            <a:r>
              <a:rPr lang="en-GB" dirty="0" smtClean="0">
                <a:solidFill>
                  <a:srgbClr val="000000"/>
                </a:solidFill>
              </a:rPr>
              <a:t>the country's problems in order to promote new forms of arts and new cultural institutions.</a:t>
            </a:r>
          </a:p>
          <a:p>
            <a:pPr>
              <a:lnSpc>
                <a:spcPct val="93000"/>
              </a:lnSpc>
              <a:buClr>
                <a:srgbClr val="000000"/>
              </a:buClr>
              <a:buSzPct val="45000"/>
            </a:pPr>
            <a:endParaRPr lang="en-GB" dirty="0" smtClean="0">
              <a:solidFill>
                <a:srgbClr val="000000"/>
              </a:solidFill>
            </a:endParaRPr>
          </a:p>
          <a:p>
            <a:pPr>
              <a:lnSpc>
                <a:spcPct val="93000"/>
              </a:lnSpc>
              <a:buClr>
                <a:srgbClr val="000000"/>
              </a:buClr>
              <a:buSzPct val="45000"/>
            </a:pPr>
            <a:r>
              <a:rPr lang="en-GB" dirty="0" smtClean="0">
                <a:solidFill>
                  <a:srgbClr val="000000"/>
                </a:solidFill>
              </a:rPr>
              <a:t>Mao &amp; Zhou believed it would be apparent that socialist ideology was superior to capitalism and would thus propel the development and spread of the goals of socialism.</a:t>
            </a:r>
          </a:p>
          <a:p>
            <a:endParaRPr lang="en-US" dirty="0"/>
          </a:p>
        </p:txBody>
      </p:sp>
    </p:spTree>
    <p:extLst>
      <p:ext uri="{BB962C8B-B14F-4D97-AF65-F5344CB8AC3E}">
        <p14:creationId xmlns:p14="http://schemas.microsoft.com/office/powerpoint/2010/main" val="1109334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HFC</a:t>
            </a:r>
            <a:br>
              <a:rPr lang="en-US" dirty="0" smtClean="0"/>
            </a:br>
            <a:endParaRPr lang="en-US" dirty="0"/>
          </a:p>
        </p:txBody>
      </p:sp>
      <p:sp>
        <p:nvSpPr>
          <p:cNvPr id="3" name="Content Placeholder 2"/>
          <p:cNvSpPr>
            <a:spLocks noGrp="1"/>
          </p:cNvSpPr>
          <p:nvPr>
            <p:ph idx="1"/>
          </p:nvPr>
        </p:nvSpPr>
        <p:spPr>
          <a:xfrm>
            <a:off x="351691" y="1825624"/>
            <a:ext cx="11493305" cy="4828393"/>
          </a:xfrm>
        </p:spPr>
        <p:txBody>
          <a:bodyPr>
            <a:noAutofit/>
          </a:bodyPr>
          <a:lstStyle/>
          <a:p>
            <a:pPr marL="0" indent="0">
              <a:lnSpc>
                <a:spcPct val="93000"/>
              </a:lnSpc>
              <a:buClr>
                <a:srgbClr val="000000"/>
              </a:buClr>
              <a:buSzPct val="45000"/>
              <a:buNone/>
            </a:pPr>
            <a:r>
              <a:rPr lang="en-GB" sz="2000" b="1" dirty="0" smtClean="0">
                <a:solidFill>
                  <a:srgbClr val="000000"/>
                </a:solidFill>
              </a:rPr>
              <a:t>Situation </a:t>
            </a:r>
            <a:r>
              <a:rPr lang="en-GB" sz="2000" b="1" dirty="0" smtClean="0">
                <a:solidFill>
                  <a:srgbClr val="FF0000"/>
                </a:solidFill>
              </a:rPr>
              <a:t>spiralled out of control</a:t>
            </a:r>
            <a:r>
              <a:rPr lang="en-GB" sz="2000" b="1" dirty="0" smtClean="0">
                <a:solidFill>
                  <a:srgbClr val="000000"/>
                </a:solidFill>
              </a:rPr>
              <a:t>. Millions of critical letters arrived in government offices:</a:t>
            </a:r>
            <a:br>
              <a:rPr lang="en-GB" sz="2000" b="1" dirty="0" smtClean="0">
                <a:solidFill>
                  <a:srgbClr val="000000"/>
                </a:solidFill>
              </a:rPr>
            </a:br>
            <a:endParaRPr lang="en-GB" sz="2000" b="1" dirty="0" smtClean="0">
              <a:solidFill>
                <a:srgbClr val="000000"/>
              </a:solidFill>
            </a:endParaRPr>
          </a:p>
          <a:p>
            <a:pPr>
              <a:lnSpc>
                <a:spcPct val="93000"/>
              </a:lnSpc>
              <a:buClr>
                <a:srgbClr val="000000"/>
              </a:buClr>
              <a:buSzPct val="45000"/>
              <a:buFont typeface="Wingdings" panose="05000000000000000000" pitchFamily="2" charset="2"/>
              <a:buChar char=""/>
            </a:pPr>
            <a:r>
              <a:rPr lang="en-GB" sz="2000" b="1" dirty="0" smtClean="0">
                <a:solidFill>
                  <a:srgbClr val="000000"/>
                </a:solidFill>
              </a:rPr>
              <a:t>“We protest against CCP control over intellectuals, the harshness of previous mass campaigns such as that against  counterrevolutionaries, the slavish following of Soviet models, the low standards of living in China, the abolition of foreign literature, economic corruption among party cadres, and the fact that 'Party members [enjoyed] many privileges which make them a race apart’.“</a:t>
            </a:r>
          </a:p>
          <a:p>
            <a:pPr>
              <a:lnSpc>
                <a:spcPct val="93000"/>
              </a:lnSpc>
              <a:buClr>
                <a:srgbClr val="000000"/>
              </a:buClr>
              <a:buSzPct val="45000"/>
              <a:buFont typeface="Wingdings" panose="05000000000000000000" pitchFamily="2" charset="2"/>
              <a:buChar char=""/>
            </a:pPr>
            <a:r>
              <a:rPr lang="en-US" sz="2000" b="1" dirty="0" smtClean="0"/>
              <a:t>“The country should separate with each Political Party controlling a zone of its own.”</a:t>
            </a:r>
          </a:p>
          <a:p>
            <a:pPr>
              <a:lnSpc>
                <a:spcPct val="93000"/>
              </a:lnSpc>
              <a:buClr>
                <a:srgbClr val="000000"/>
              </a:buClr>
              <a:buSzPct val="45000"/>
              <a:buFont typeface="Wingdings" panose="05000000000000000000" pitchFamily="2" charset="2"/>
              <a:buChar char=""/>
            </a:pPr>
            <a:r>
              <a:rPr lang="en-US" sz="2000" b="1" dirty="0" smtClean="0"/>
              <a:t>"Each political party in China should rule in transitional governments, each with a 4 year term." </a:t>
            </a:r>
          </a:p>
          <a:p>
            <a:pPr>
              <a:lnSpc>
                <a:spcPct val="93000"/>
              </a:lnSpc>
              <a:buClr>
                <a:srgbClr val="000000"/>
              </a:buClr>
              <a:buSzPct val="45000"/>
              <a:buNone/>
            </a:pPr>
            <a:endParaRPr lang="en-US" sz="2000" b="1" dirty="0" smtClean="0"/>
          </a:p>
          <a:p>
            <a:pPr>
              <a:lnSpc>
                <a:spcPct val="93000"/>
              </a:lnSpc>
              <a:buClr>
                <a:srgbClr val="000000"/>
              </a:buClr>
              <a:buSzPct val="45000"/>
              <a:buNone/>
            </a:pPr>
            <a:r>
              <a:rPr lang="en-US" sz="2000" b="1" dirty="0" smtClean="0"/>
              <a:t>	In July 1957, </a:t>
            </a:r>
            <a:r>
              <a:rPr lang="en-US" sz="2000" b="1" dirty="0" smtClean="0">
                <a:solidFill>
                  <a:srgbClr val="FF0000"/>
                </a:solidFill>
              </a:rPr>
              <a:t>Mao ordered a halt </a:t>
            </a:r>
            <a:r>
              <a:rPr lang="en-US" sz="2000" b="1" dirty="0" smtClean="0"/>
              <a:t>to the campaign. By that time Mao had witnessed</a:t>
            </a:r>
            <a:r>
              <a:rPr lang="en-US" sz="2000" b="1" dirty="0" smtClean="0">
                <a:solidFill>
                  <a:srgbClr val="FF0000"/>
                </a:solidFill>
              </a:rPr>
              <a:t> Khrushchev denouncing Stalin </a:t>
            </a:r>
            <a:r>
              <a:rPr lang="en-US" sz="2000" b="1" dirty="0" smtClean="0"/>
              <a:t>and the </a:t>
            </a:r>
            <a:r>
              <a:rPr lang="en-US" sz="2000" b="1" dirty="0" smtClean="0">
                <a:solidFill>
                  <a:srgbClr val="FF0000"/>
                </a:solidFill>
              </a:rPr>
              <a:t>Hungarian Revolution of 1956</a:t>
            </a:r>
            <a:r>
              <a:rPr lang="en-US" sz="2000" b="1" dirty="0" smtClean="0"/>
              <a:t>, events by which </a:t>
            </a:r>
            <a:r>
              <a:rPr lang="en-US" sz="2000" b="1" dirty="0" smtClean="0">
                <a:solidFill>
                  <a:srgbClr val="FF0000"/>
                </a:solidFill>
              </a:rPr>
              <a:t>he felt threatened</a:t>
            </a:r>
            <a:r>
              <a:rPr lang="en-US" sz="2000" b="1" dirty="0" smtClean="0"/>
              <a:t>. Mao's earlier speech, </a:t>
            </a:r>
            <a:r>
              <a:rPr lang="en-US" sz="2000" b="1" i="1" dirty="0" smtClean="0"/>
              <a:t>On the Correct Handling of the Contradictions Among the People</a:t>
            </a:r>
            <a:r>
              <a:rPr lang="en-US" sz="2000" b="1" dirty="0" smtClean="0"/>
              <a:t>, was meaningfully changed and appeared later on as an anti-rightist piece in itself. </a:t>
            </a:r>
            <a:endParaRPr lang="en-GB" sz="2000" b="1" dirty="0" smtClean="0"/>
          </a:p>
          <a:p>
            <a:endParaRPr lang="en-US" sz="2000" b="1" dirty="0"/>
          </a:p>
        </p:txBody>
      </p:sp>
    </p:spTree>
    <p:extLst>
      <p:ext uri="{BB962C8B-B14F-4D97-AF65-F5344CB8AC3E}">
        <p14:creationId xmlns:p14="http://schemas.microsoft.com/office/powerpoint/2010/main" val="1058169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spcBef>
                <a:spcPct val="50000"/>
              </a:spcBef>
            </a:pPr>
            <a:r>
              <a:rPr lang="en-US" dirty="0" smtClean="0"/>
              <a:t/>
            </a:r>
            <a:br>
              <a:rPr lang="en-US" dirty="0" smtClean="0"/>
            </a:br>
            <a:r>
              <a:rPr lang="en-US" dirty="0"/>
              <a:t/>
            </a:r>
            <a:br>
              <a:rPr lang="en-US" dirty="0"/>
            </a:br>
            <a:r>
              <a:rPr lang="en-US" dirty="0" smtClean="0"/>
              <a:t>Effects of the HFC</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eaLnBrk="1">
              <a:lnSpc>
                <a:spcPct val="93000"/>
              </a:lnSpc>
              <a:buClr>
                <a:srgbClr val="000000"/>
              </a:buClr>
              <a:buSzPct val="45000"/>
              <a:buFont typeface="Wingdings" panose="05000000000000000000" pitchFamily="2" charset="2"/>
              <a:buChar char=""/>
            </a:pPr>
            <a:r>
              <a:rPr lang="en-GB" sz="2000" dirty="0">
                <a:solidFill>
                  <a:srgbClr val="000000"/>
                </a:solidFill>
              </a:rPr>
              <a:t>Bureaucracy vs. Intelligentsia vs. Mao. Moderates vs. Radicals. Urban vs. Rural…</a:t>
            </a:r>
          </a:p>
          <a:p>
            <a:pPr eaLnBrk="1">
              <a:lnSpc>
                <a:spcPct val="93000"/>
              </a:lnSpc>
              <a:buClr>
                <a:srgbClr val="000000"/>
              </a:buClr>
              <a:buSzPct val="45000"/>
              <a:buFont typeface="Wingdings" panose="05000000000000000000" pitchFamily="2" charset="2"/>
              <a:buChar char=""/>
            </a:pPr>
            <a:r>
              <a:rPr lang="en-GB" sz="2000" dirty="0">
                <a:solidFill>
                  <a:srgbClr val="000000"/>
                </a:solidFill>
              </a:rPr>
              <a:t>Flowers turned to ‘</a:t>
            </a:r>
            <a:r>
              <a:rPr lang="en-GB" sz="2000" dirty="0">
                <a:solidFill>
                  <a:srgbClr val="FF0000"/>
                </a:solidFill>
              </a:rPr>
              <a:t>weeds</a:t>
            </a:r>
            <a:r>
              <a:rPr lang="en-GB" sz="2000" dirty="0">
                <a:solidFill>
                  <a:srgbClr val="000000"/>
                </a:solidFill>
              </a:rPr>
              <a:t>’…</a:t>
            </a:r>
          </a:p>
          <a:p>
            <a:pPr eaLnBrk="1">
              <a:lnSpc>
                <a:spcPct val="93000"/>
              </a:lnSpc>
              <a:buClr>
                <a:srgbClr val="000000"/>
              </a:buClr>
              <a:buSzPct val="45000"/>
              <a:buFont typeface="Wingdings" panose="05000000000000000000" pitchFamily="2" charset="2"/>
              <a:buChar char=""/>
            </a:pPr>
            <a:r>
              <a:rPr lang="de-DE" sz="2000" dirty="0"/>
              <a:t>The result of the Hundred Flowers Campaign was the </a:t>
            </a:r>
            <a:r>
              <a:rPr lang="de-DE" sz="2000" dirty="0">
                <a:solidFill>
                  <a:srgbClr val="FF0000"/>
                </a:solidFill>
              </a:rPr>
              <a:t>persecution</a:t>
            </a:r>
            <a:r>
              <a:rPr lang="de-DE" sz="2000" dirty="0"/>
              <a:t> of intellectuals, officials, students, artists and dissidents labeled "rightists" during the Anti-Rightist Movement that followed</a:t>
            </a:r>
            <a:r>
              <a:rPr lang="de-DE" sz="2000" dirty="0" smtClean="0"/>
              <a:t>.</a:t>
            </a:r>
            <a:endParaRPr lang="de-DE" sz="2000" dirty="0"/>
          </a:p>
          <a:p>
            <a:pPr eaLnBrk="1">
              <a:lnSpc>
                <a:spcPct val="93000"/>
              </a:lnSpc>
              <a:buClr>
                <a:srgbClr val="000000"/>
              </a:buClr>
              <a:buSzPct val="45000"/>
              <a:buFont typeface="Wingdings" panose="05000000000000000000" pitchFamily="2" charset="2"/>
              <a:buChar char=""/>
            </a:pPr>
            <a:r>
              <a:rPr lang="de-DE" sz="2000" dirty="0"/>
              <a:t>550,000+ </a:t>
            </a:r>
            <a:r>
              <a:rPr lang="de-DE" sz="2000" dirty="0" smtClean="0"/>
              <a:t>identified </a:t>
            </a:r>
            <a:r>
              <a:rPr lang="de-DE" sz="2000" dirty="0"/>
              <a:t>as "rightists" were humiliated, imprisoned, </a:t>
            </a:r>
            <a:r>
              <a:rPr lang="de-DE" sz="2000" dirty="0" smtClean="0"/>
              <a:t> demoted </a:t>
            </a:r>
            <a:r>
              <a:rPr lang="de-DE" sz="2000" dirty="0"/>
              <a:t>or fired from their positions, sent to labor and re-education camps, </a:t>
            </a:r>
            <a:r>
              <a:rPr lang="de-DE" sz="2000" dirty="0" smtClean="0"/>
              <a:t>tortured</a:t>
            </a:r>
            <a:r>
              <a:rPr lang="de-DE" sz="2000" dirty="0"/>
              <a:t>, or killed. </a:t>
            </a:r>
            <a:endParaRPr lang="en-GB" sz="2000" dirty="0">
              <a:solidFill>
                <a:srgbClr val="000000"/>
              </a:solidFill>
            </a:endParaRPr>
          </a:p>
          <a:p>
            <a:pPr eaLnBrk="1">
              <a:lnSpc>
                <a:spcPct val="93000"/>
              </a:lnSpc>
              <a:buClr>
                <a:srgbClr val="000000"/>
              </a:buClr>
              <a:buSzPct val="45000"/>
              <a:buFont typeface="Wingdings" panose="05000000000000000000" pitchFamily="2" charset="2"/>
              <a:buChar char=""/>
            </a:pPr>
            <a:r>
              <a:rPr lang="en-GB" sz="2000" dirty="0">
                <a:solidFill>
                  <a:srgbClr val="000000"/>
                </a:solidFill>
              </a:rPr>
              <a:t>Deng was operative in the purge. Zhou lost credit. </a:t>
            </a:r>
            <a:endParaRPr lang="en-GB" sz="2000" dirty="0" smtClean="0">
              <a:solidFill>
                <a:srgbClr val="000000"/>
              </a:solidFill>
            </a:endParaRPr>
          </a:p>
          <a:p>
            <a:pPr marL="0" indent="0" eaLnBrk="1">
              <a:lnSpc>
                <a:spcPct val="93000"/>
              </a:lnSpc>
              <a:buClr>
                <a:srgbClr val="000000"/>
              </a:buClr>
              <a:buSzPct val="45000"/>
              <a:buNone/>
            </a:pPr>
            <a:endParaRPr lang="en-GB" sz="2000" dirty="0">
              <a:solidFill>
                <a:srgbClr val="000000"/>
              </a:solidFill>
            </a:endParaRPr>
          </a:p>
          <a:p>
            <a:pPr eaLnBrk="1">
              <a:lnSpc>
                <a:spcPct val="93000"/>
              </a:lnSpc>
              <a:buClr>
                <a:srgbClr val="000000"/>
              </a:buClr>
              <a:buSzPct val="45000"/>
              <a:buFont typeface="Wingdings" panose="05000000000000000000" pitchFamily="2" charset="2"/>
              <a:buChar char=""/>
            </a:pPr>
            <a:r>
              <a:rPr lang="en-GB" sz="2000" dirty="0">
                <a:solidFill>
                  <a:srgbClr val="000000"/>
                </a:solidFill>
              </a:rPr>
              <a:t>Led to Cultural </a:t>
            </a:r>
            <a:r>
              <a:rPr lang="en-GB" sz="2000" dirty="0" smtClean="0">
                <a:solidFill>
                  <a:srgbClr val="000000"/>
                </a:solidFill>
              </a:rPr>
              <a:t>Revolution…</a:t>
            </a:r>
            <a:endParaRPr lang="en-GB" sz="2000" dirty="0">
              <a:solidFill>
                <a:srgbClr val="000000"/>
              </a:solidFill>
            </a:endParaRPr>
          </a:p>
          <a:p>
            <a:endParaRPr lang="en-US" sz="2000" dirty="0"/>
          </a:p>
        </p:txBody>
      </p:sp>
    </p:spTree>
    <p:extLst>
      <p:ext uri="{BB962C8B-B14F-4D97-AF65-F5344CB8AC3E}">
        <p14:creationId xmlns:p14="http://schemas.microsoft.com/office/powerpoint/2010/main" val="3898498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dirty="0"/>
              <a:t>The Great Leap Forward 1958-63 (2</a:t>
            </a:r>
            <a:r>
              <a:rPr lang="en-US" sz="3200" baseline="30000" dirty="0"/>
              <a:t>nd</a:t>
            </a:r>
            <a:r>
              <a:rPr lang="en-US" sz="3200" dirty="0"/>
              <a:t> 5YP)</a:t>
            </a:r>
          </a:p>
        </p:txBody>
      </p:sp>
      <p:sp>
        <p:nvSpPr>
          <p:cNvPr id="18435" name="Rectangle 3"/>
          <p:cNvSpPr>
            <a:spLocks noGrp="1" noChangeArrowheads="1"/>
          </p:cNvSpPr>
          <p:nvPr>
            <p:ph type="body" idx="1"/>
          </p:nvPr>
        </p:nvSpPr>
        <p:spPr>
          <a:xfrm>
            <a:off x="696532" y="1887828"/>
            <a:ext cx="11175609" cy="5334000"/>
          </a:xfrm>
        </p:spPr>
        <p:txBody>
          <a:bodyPr>
            <a:normAutofit/>
          </a:bodyPr>
          <a:lstStyle/>
          <a:p>
            <a:pPr eaLnBrk="1" hangingPunct="1">
              <a:lnSpc>
                <a:spcPct val="80000"/>
              </a:lnSpc>
            </a:pPr>
            <a:r>
              <a:rPr lang="en-US" sz="2400" dirty="0"/>
              <a:t>Mao’s early experiences with peasant revolution convinced him of the immense potential of </a:t>
            </a:r>
            <a:r>
              <a:rPr lang="en-US" sz="2400" dirty="0">
                <a:solidFill>
                  <a:srgbClr val="FF0000"/>
                </a:solidFill>
              </a:rPr>
              <a:t>peasant strength</a:t>
            </a:r>
            <a:r>
              <a:rPr lang="en-US" sz="2400" dirty="0"/>
              <a:t>. He believed that if properly organized and inspired, the Chinese masses could accomplish </a:t>
            </a:r>
            <a:r>
              <a:rPr lang="en-US" sz="2400" dirty="0">
                <a:solidFill>
                  <a:srgbClr val="FF0000"/>
                </a:solidFill>
              </a:rPr>
              <a:t>amazing feats</a:t>
            </a:r>
            <a:r>
              <a:rPr lang="en-US" sz="2400" dirty="0"/>
              <a:t>. Mao called upon all Chinese to engage in zealous physical labor to transform the economy and overtake the West in industrial </a:t>
            </a:r>
            <a:r>
              <a:rPr lang="en-US" sz="2400" dirty="0">
                <a:solidFill>
                  <a:srgbClr val="FF0000"/>
                </a:solidFill>
              </a:rPr>
              <a:t>and</a:t>
            </a:r>
            <a:r>
              <a:rPr lang="en-US" sz="2400" dirty="0"/>
              <a:t> agricultural production within a few years (“</a:t>
            </a:r>
            <a:r>
              <a:rPr lang="en-US" sz="2400" dirty="0">
                <a:solidFill>
                  <a:srgbClr val="FF0000"/>
                </a:solidFill>
              </a:rPr>
              <a:t>walking on two legs</a:t>
            </a:r>
            <a:r>
              <a:rPr lang="en-US" sz="2400" dirty="0" smtClean="0"/>
              <a:t>”)</a:t>
            </a:r>
          </a:p>
          <a:p>
            <a:pPr eaLnBrk="1" hangingPunct="1">
              <a:lnSpc>
                <a:spcPct val="80000"/>
              </a:lnSpc>
            </a:pPr>
            <a:r>
              <a:rPr lang="en-US" sz="2400" dirty="0" smtClean="0"/>
              <a:t>Beginning </a:t>
            </a:r>
            <a:r>
              <a:rPr lang="en-US" sz="2400" dirty="0"/>
              <a:t>in the mid-1950s Mao advocated the rapid formation of </a:t>
            </a:r>
            <a:r>
              <a:rPr lang="en-US" sz="2400" dirty="0">
                <a:solidFill>
                  <a:srgbClr val="FF0000"/>
                </a:solidFill>
              </a:rPr>
              <a:t>agricultural communes</a:t>
            </a:r>
            <a:r>
              <a:rPr lang="en-US" sz="2400" dirty="0"/>
              <a:t>, arguing that the energy of the people could help China achieve a high tide of Communist development. </a:t>
            </a:r>
            <a:endParaRPr lang="en-US" sz="2400" dirty="0" smtClean="0"/>
          </a:p>
        </p:txBody>
      </p:sp>
    </p:spTree>
    <p:extLst>
      <p:ext uri="{BB962C8B-B14F-4D97-AF65-F5344CB8AC3E}">
        <p14:creationId xmlns:p14="http://schemas.microsoft.com/office/powerpoint/2010/main" val="385334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Leap Forward 1958-63 (2</a:t>
            </a:r>
            <a:r>
              <a:rPr lang="en-US" baseline="30000" dirty="0"/>
              <a:t>nd</a:t>
            </a:r>
            <a:r>
              <a:rPr lang="en-US" dirty="0"/>
              <a:t> 5YP)</a:t>
            </a:r>
          </a:p>
        </p:txBody>
      </p:sp>
      <p:sp>
        <p:nvSpPr>
          <p:cNvPr id="3" name="Content Placeholder 2"/>
          <p:cNvSpPr>
            <a:spLocks noGrp="1"/>
          </p:cNvSpPr>
          <p:nvPr>
            <p:ph idx="1"/>
          </p:nvPr>
        </p:nvSpPr>
        <p:spPr/>
        <p:txBody>
          <a:bodyPr/>
          <a:lstStyle/>
          <a:p>
            <a:pPr>
              <a:lnSpc>
                <a:spcPct val="80000"/>
              </a:lnSpc>
            </a:pPr>
            <a:r>
              <a:rPr lang="en-US" dirty="0"/>
              <a:t>1959 -1962 were known as the "Three Bitter Years" and the </a:t>
            </a:r>
            <a:r>
              <a:rPr lang="en-US" dirty="0">
                <a:solidFill>
                  <a:srgbClr val="FF0000"/>
                </a:solidFill>
              </a:rPr>
              <a:t>Three Years of Natural Disasters</a:t>
            </a:r>
            <a:r>
              <a:rPr lang="en-US" dirty="0"/>
              <a:t>. If the weather was better…</a:t>
            </a:r>
            <a:r>
              <a:rPr lang="en-US" dirty="0">
                <a:solidFill>
                  <a:srgbClr val="FF0000"/>
                </a:solidFill>
              </a:rPr>
              <a:t>?</a:t>
            </a:r>
            <a:endParaRPr lang="en-US" dirty="0"/>
          </a:p>
          <a:p>
            <a:pPr>
              <a:lnSpc>
                <a:spcPct val="80000"/>
              </a:lnSpc>
            </a:pPr>
            <a:r>
              <a:rPr lang="en-US" dirty="0"/>
              <a:t>Many local officials were tried and publicly executed for giving out misinformation. Afraid to disappoint their leaders (b/c of HFC?), peasants falsified grain production numbers. </a:t>
            </a:r>
          </a:p>
          <a:p>
            <a:pPr>
              <a:lnSpc>
                <a:spcPct val="80000"/>
              </a:lnSpc>
            </a:pPr>
            <a:r>
              <a:rPr lang="en-US" dirty="0"/>
              <a:t>Several poor harvests caused massive famine and the deaths of 2-3 million of people throughout China.</a:t>
            </a:r>
          </a:p>
          <a:p>
            <a:endParaRPr lang="en-US" dirty="0"/>
          </a:p>
        </p:txBody>
      </p:sp>
    </p:spTree>
    <p:extLst>
      <p:ext uri="{BB962C8B-B14F-4D97-AF65-F5344CB8AC3E}">
        <p14:creationId xmlns:p14="http://schemas.microsoft.com/office/powerpoint/2010/main" val="141061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dirty="0" smtClean="0"/>
              <a:t>The Great Leap Forward 1958-63 (2</a:t>
            </a:r>
            <a:r>
              <a:rPr lang="en-US" sz="3200" baseline="30000" dirty="0" smtClean="0"/>
              <a:t>nd</a:t>
            </a:r>
            <a:r>
              <a:rPr lang="en-US" sz="3200" dirty="0" smtClean="0"/>
              <a:t> 5YP)</a:t>
            </a:r>
            <a:endParaRPr lang="en-US" sz="3200" dirty="0"/>
          </a:p>
        </p:txBody>
      </p:sp>
      <p:sp>
        <p:nvSpPr>
          <p:cNvPr id="19459" name="Rectangle 3"/>
          <p:cNvSpPr>
            <a:spLocks noGrp="1" noChangeArrowheads="1"/>
          </p:cNvSpPr>
          <p:nvPr>
            <p:ph type="body" idx="1"/>
          </p:nvPr>
        </p:nvSpPr>
        <p:spPr/>
        <p:txBody>
          <a:bodyPr>
            <a:normAutofit/>
          </a:bodyPr>
          <a:lstStyle/>
          <a:p>
            <a:pPr eaLnBrk="1" hangingPunct="1">
              <a:lnSpc>
                <a:spcPct val="90000"/>
              </a:lnSpc>
            </a:pPr>
            <a:r>
              <a:rPr lang="en-US" sz="2400" dirty="0"/>
              <a:t>Vast initiatives implemented in </a:t>
            </a:r>
            <a:r>
              <a:rPr lang="en-US" sz="2400" dirty="0" smtClean="0"/>
              <a:t>5 </a:t>
            </a:r>
            <a:r>
              <a:rPr lang="en-US" sz="2400" dirty="0"/>
              <a:t>months … too brief for proper preparation. Organizational chaos ensued and Russia withdrew support … radicals forced to abandon the effort due to falling agricultural/industrial </a:t>
            </a:r>
            <a:r>
              <a:rPr lang="en-US" sz="2400" dirty="0" smtClean="0"/>
              <a:t>output.</a:t>
            </a:r>
          </a:p>
          <a:p>
            <a:pPr eaLnBrk="1" hangingPunct="1">
              <a:lnSpc>
                <a:spcPct val="90000"/>
              </a:lnSpc>
            </a:pPr>
            <a:r>
              <a:rPr lang="en-US" sz="2400" dirty="0" smtClean="0"/>
              <a:t>Entered </a:t>
            </a:r>
            <a:r>
              <a:rPr lang="en-US" sz="2400" dirty="0"/>
              <a:t>a period of </a:t>
            </a:r>
            <a:r>
              <a:rPr lang="en-US" sz="2400" dirty="0">
                <a:solidFill>
                  <a:srgbClr val="FF0000"/>
                </a:solidFill>
              </a:rPr>
              <a:t>“Readjustment, Consolidation and Repair” </a:t>
            </a:r>
            <a:r>
              <a:rPr lang="en-US" sz="2400" dirty="0"/>
              <a:t>(</a:t>
            </a:r>
            <a:r>
              <a:rPr lang="en-US" sz="2400" dirty="0" smtClean="0"/>
              <a:t>1961-65)</a:t>
            </a:r>
          </a:p>
          <a:p>
            <a:pPr lvl="1"/>
            <a:r>
              <a:rPr lang="en-US" dirty="0" smtClean="0"/>
              <a:t>With </a:t>
            </a:r>
            <a:r>
              <a:rPr lang="en-US" dirty="0"/>
              <a:t>the abandonment of the GLF, the moderates </a:t>
            </a:r>
            <a:r>
              <a:rPr lang="en-US" dirty="0" smtClean="0"/>
              <a:t>in </a:t>
            </a:r>
            <a:r>
              <a:rPr lang="en-US" dirty="0"/>
              <a:t>the CCP fostered sharp changes in policy to restore order and to repair damage done to economy. </a:t>
            </a:r>
            <a:endParaRPr lang="en-US" dirty="0" smtClean="0"/>
          </a:p>
          <a:p>
            <a:pPr lvl="1"/>
            <a:r>
              <a:rPr lang="en-US" dirty="0" smtClean="0"/>
              <a:t>Particular </a:t>
            </a:r>
            <a:r>
              <a:rPr lang="en-US" dirty="0"/>
              <a:t>emphasis was given to agriculture to reduce threat of mass malnutrition and </a:t>
            </a:r>
            <a:r>
              <a:rPr lang="en-US" dirty="0" smtClean="0"/>
              <a:t>starvation.</a:t>
            </a:r>
          </a:p>
          <a:p>
            <a:pPr lvl="2"/>
            <a:r>
              <a:rPr lang="en-US" sz="2400" dirty="0" smtClean="0"/>
              <a:t>focus </a:t>
            </a:r>
            <a:r>
              <a:rPr lang="en-US" sz="2400" dirty="0"/>
              <a:t>on communes.</a:t>
            </a:r>
          </a:p>
          <a:p>
            <a:pPr eaLnBrk="1" hangingPunct="1">
              <a:lnSpc>
                <a:spcPct val="90000"/>
              </a:lnSpc>
              <a:buFontTx/>
              <a:buNone/>
            </a:pPr>
            <a:endParaRPr lang="en-US" sz="2400" dirty="0"/>
          </a:p>
          <a:p>
            <a:pPr eaLnBrk="1" hangingPunct="1">
              <a:lnSpc>
                <a:spcPct val="90000"/>
              </a:lnSpc>
              <a:buFontTx/>
              <a:buNone/>
            </a:pPr>
            <a:endParaRPr lang="en-US" sz="2400" dirty="0"/>
          </a:p>
        </p:txBody>
      </p:sp>
    </p:spTree>
    <p:extLst>
      <p:ext uri="{BB962C8B-B14F-4D97-AF65-F5344CB8AC3E}">
        <p14:creationId xmlns:p14="http://schemas.microsoft.com/office/powerpoint/2010/main" val="2887398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Presentation Outline</a:t>
            </a:r>
          </a:p>
        </p:txBody>
      </p:sp>
      <p:sp>
        <p:nvSpPr>
          <p:cNvPr id="3075" name="Rectangle 3"/>
          <p:cNvSpPr>
            <a:spLocks noGrp="1" noChangeArrowheads="1"/>
          </p:cNvSpPr>
          <p:nvPr>
            <p:ph type="body" idx="1"/>
          </p:nvPr>
        </p:nvSpPr>
        <p:spPr/>
        <p:txBody>
          <a:bodyPr/>
          <a:lstStyle/>
          <a:p>
            <a:pPr marL="812800" indent="-812800">
              <a:buFontTx/>
              <a:buAutoNum type="romanUcPeriod"/>
            </a:pPr>
            <a:r>
              <a:rPr lang="en-US"/>
              <a:t>Theoretical Maoism</a:t>
            </a:r>
          </a:p>
          <a:p>
            <a:pPr marL="812800" indent="-812800">
              <a:buFontTx/>
              <a:buAutoNum type="romanUcPeriod"/>
            </a:pPr>
            <a:r>
              <a:rPr lang="en-US"/>
              <a:t>Overview of the Civil War in China</a:t>
            </a:r>
          </a:p>
          <a:p>
            <a:pPr marL="812800" indent="-812800">
              <a:buFontTx/>
              <a:buAutoNum type="romanUcPeriod"/>
            </a:pPr>
            <a:r>
              <a:rPr lang="en-US"/>
              <a:t>The Great Leap Forward</a:t>
            </a:r>
          </a:p>
          <a:p>
            <a:pPr marL="812800" indent="-812800">
              <a:buFontTx/>
              <a:buAutoNum type="romanUcPeriod"/>
            </a:pPr>
            <a:r>
              <a:rPr lang="en-US"/>
              <a:t>The 100 Flowers Campaign</a:t>
            </a:r>
          </a:p>
          <a:p>
            <a:pPr marL="812800" indent="-812800">
              <a:buFontTx/>
              <a:buAutoNum type="romanUcPeriod"/>
            </a:pPr>
            <a:r>
              <a:rPr lang="en-US"/>
              <a:t>The Cultural Revolution</a:t>
            </a:r>
          </a:p>
          <a:p>
            <a:pPr marL="812800" indent="-812800">
              <a:buFontTx/>
              <a:buAutoNum type="romanUcPeriod"/>
            </a:pPr>
            <a:r>
              <a:rPr lang="en-US"/>
              <a:t>Maoist Propaganda</a:t>
            </a:r>
          </a:p>
          <a:p>
            <a:pPr marL="812800" indent="-812800">
              <a:buFontTx/>
              <a:buAutoNum type="romanUcPeriod"/>
            </a:pPr>
            <a:r>
              <a:rPr lang="en-US"/>
              <a:t>Conclusions</a:t>
            </a:r>
          </a:p>
          <a:p>
            <a:pPr marL="1168400" lvl="1" indent="-711200">
              <a:buFontTx/>
              <a:buAutoNum type="romanUcPeriod"/>
            </a:pPr>
            <a:r>
              <a:rPr lang="en-US"/>
              <a:t>Reconciliation with the West</a:t>
            </a:r>
          </a:p>
          <a:p>
            <a:pPr marL="1168400" lvl="1" indent="-711200">
              <a:buFontTx/>
              <a:buAutoNum type="romanUcPeriod"/>
            </a:pPr>
            <a:r>
              <a:rPr lang="en-US"/>
              <a:t>The Deng Xiaoping Reforms</a:t>
            </a:r>
          </a:p>
        </p:txBody>
      </p:sp>
    </p:spTree>
    <p:extLst>
      <p:ext uri="{BB962C8B-B14F-4D97-AF65-F5344CB8AC3E}">
        <p14:creationId xmlns:p14="http://schemas.microsoft.com/office/powerpoint/2010/main" val="1150583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p:txBody>
          <a:bodyPr/>
          <a:lstStyle/>
          <a:p>
            <a:pPr eaLnBrk="1" hangingPunct="1"/>
            <a:r>
              <a:rPr lang="en-US" sz="3200"/>
              <a:t>The Great Leap Forward 1958-63 (2</a:t>
            </a:r>
            <a:r>
              <a:rPr lang="en-US" sz="3200" baseline="30000"/>
              <a:t>nd</a:t>
            </a:r>
            <a:r>
              <a:rPr lang="en-US" sz="3200"/>
              <a:t> 5YP)</a:t>
            </a:r>
          </a:p>
        </p:txBody>
      </p:sp>
      <p:sp>
        <p:nvSpPr>
          <p:cNvPr id="20483" name="Rectangle 2"/>
          <p:cNvSpPr>
            <a:spLocks noGrp="1" noChangeArrowheads="1"/>
          </p:cNvSpPr>
          <p:nvPr>
            <p:ph type="body" idx="4294967295"/>
          </p:nvPr>
        </p:nvSpPr>
        <p:spPr>
          <a:xfrm>
            <a:off x="838200" y="1676400"/>
            <a:ext cx="10852052" cy="4495800"/>
          </a:xfrm>
        </p:spPr>
        <p:txBody>
          <a:bodyPr>
            <a:normAutofit/>
          </a:bodyPr>
          <a:lstStyle/>
          <a:p>
            <a:pPr eaLnBrk="1" hangingPunct="1">
              <a:lnSpc>
                <a:spcPct val="80000"/>
              </a:lnSpc>
            </a:pPr>
            <a:r>
              <a:rPr lang="en-US" sz="3600" dirty="0" smtClean="0"/>
              <a:t>Mao’s </a:t>
            </a:r>
            <a:r>
              <a:rPr lang="en-US" sz="3600" dirty="0"/>
              <a:t>relationship with intellectuals was </a:t>
            </a:r>
            <a:r>
              <a:rPr lang="en-US" sz="3600" dirty="0" smtClean="0"/>
              <a:t>uneasy, </a:t>
            </a:r>
            <a:r>
              <a:rPr lang="en-US" sz="3600" dirty="0"/>
              <a:t>and he was critical of the gap between the lives of the urban educated elite and the rural masses. </a:t>
            </a:r>
          </a:p>
          <a:p>
            <a:pPr eaLnBrk="1" hangingPunct="1">
              <a:lnSpc>
                <a:spcPct val="80000"/>
              </a:lnSpc>
            </a:pPr>
            <a:r>
              <a:rPr lang="en-US" sz="3600" dirty="0" smtClean="0">
                <a:solidFill>
                  <a:srgbClr val="FF0000"/>
                </a:solidFill>
              </a:rPr>
              <a:t>Liu </a:t>
            </a:r>
            <a:r>
              <a:rPr lang="en-US" sz="3600" dirty="0" err="1">
                <a:solidFill>
                  <a:srgbClr val="FF0000"/>
                </a:solidFill>
              </a:rPr>
              <a:t>Shaoqi</a:t>
            </a:r>
            <a:r>
              <a:rPr lang="en-US" sz="3600" dirty="0">
                <a:solidFill>
                  <a:srgbClr val="FF0000"/>
                </a:solidFill>
              </a:rPr>
              <a:t> </a:t>
            </a:r>
            <a:r>
              <a:rPr lang="en-US" sz="3600" dirty="0"/>
              <a:t>made a speech in 1962 at Seven Thousand Man's Assembly criticizing that "The economic disaster was 30% fault of nature, 70% human error." </a:t>
            </a:r>
            <a:endParaRPr lang="en-US" sz="3600" dirty="0" smtClean="0"/>
          </a:p>
          <a:p>
            <a:pPr>
              <a:lnSpc>
                <a:spcPct val="80000"/>
              </a:lnSpc>
            </a:pPr>
            <a:r>
              <a:rPr lang="en-US" sz="3600" dirty="0" smtClean="0"/>
              <a:t>Mao’s policies in the GLF </a:t>
            </a:r>
            <a:r>
              <a:rPr lang="en-US" sz="3600" dirty="0" smtClean="0">
                <a:solidFill>
                  <a:srgbClr val="FF0000"/>
                </a:solidFill>
              </a:rPr>
              <a:t>failed, </a:t>
            </a:r>
            <a:r>
              <a:rPr lang="en-US" sz="3600" dirty="0" smtClean="0"/>
              <a:t>but those in the government who criticized him directly, such as </a:t>
            </a:r>
            <a:r>
              <a:rPr lang="en-US" sz="3600" dirty="0" smtClean="0">
                <a:solidFill>
                  <a:srgbClr val="FF0000"/>
                </a:solidFill>
              </a:rPr>
              <a:t>Peng </a:t>
            </a:r>
            <a:r>
              <a:rPr lang="en-US" sz="3600" dirty="0" err="1" smtClean="0">
                <a:solidFill>
                  <a:srgbClr val="FF0000"/>
                </a:solidFill>
              </a:rPr>
              <a:t>Dehuai</a:t>
            </a:r>
            <a:r>
              <a:rPr lang="en-US" sz="3600" dirty="0" smtClean="0">
                <a:solidFill>
                  <a:srgbClr val="FF0000"/>
                </a:solidFill>
              </a:rPr>
              <a:t>, </a:t>
            </a:r>
            <a:r>
              <a:rPr lang="en-US" sz="3600" dirty="0" smtClean="0"/>
              <a:t>were humiliated and purged. </a:t>
            </a:r>
          </a:p>
          <a:p>
            <a:pPr eaLnBrk="1" hangingPunct="1">
              <a:lnSpc>
                <a:spcPct val="80000"/>
              </a:lnSpc>
            </a:pPr>
            <a:endParaRPr lang="en-US" sz="3600" dirty="0"/>
          </a:p>
        </p:txBody>
      </p:sp>
    </p:spTree>
    <p:extLst>
      <p:ext uri="{BB962C8B-B14F-4D97-AF65-F5344CB8AC3E}">
        <p14:creationId xmlns:p14="http://schemas.microsoft.com/office/powerpoint/2010/main" val="397978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Leap Forward 1958-63 (2</a:t>
            </a:r>
            <a:r>
              <a:rPr lang="en-US" baseline="30000" dirty="0" smtClean="0"/>
              <a:t>nd</a:t>
            </a:r>
            <a:r>
              <a:rPr lang="en-US" dirty="0" smtClean="0"/>
              <a:t> 5YP)</a:t>
            </a:r>
            <a:endParaRPr lang="en-US" dirty="0"/>
          </a:p>
        </p:txBody>
      </p:sp>
      <p:sp>
        <p:nvSpPr>
          <p:cNvPr id="3" name="Content Placeholder 2"/>
          <p:cNvSpPr>
            <a:spLocks noGrp="1"/>
          </p:cNvSpPr>
          <p:nvPr>
            <p:ph idx="1"/>
          </p:nvPr>
        </p:nvSpPr>
        <p:spPr/>
        <p:txBody>
          <a:bodyPr/>
          <a:lstStyle/>
          <a:p>
            <a:pPr>
              <a:lnSpc>
                <a:spcPct val="80000"/>
              </a:lnSpc>
            </a:pPr>
            <a:r>
              <a:rPr lang="en-US" dirty="0"/>
              <a:t>A</a:t>
            </a:r>
            <a:r>
              <a:rPr lang="en-US" dirty="0" smtClean="0"/>
              <a:t>t the </a:t>
            </a:r>
            <a:r>
              <a:rPr lang="en-US" dirty="0" err="1" smtClean="0"/>
              <a:t>Lushan</a:t>
            </a:r>
            <a:r>
              <a:rPr lang="en-US" dirty="0" smtClean="0"/>
              <a:t> Conference an attack was led by Minister of National Defense </a:t>
            </a:r>
            <a:r>
              <a:rPr lang="en-US" dirty="0" smtClean="0">
                <a:solidFill>
                  <a:srgbClr val="FF0000"/>
                </a:solidFill>
              </a:rPr>
              <a:t>Peng </a:t>
            </a:r>
            <a:r>
              <a:rPr lang="en-US" dirty="0" err="1" smtClean="0">
                <a:solidFill>
                  <a:srgbClr val="FF0000"/>
                </a:solidFill>
              </a:rPr>
              <a:t>Dehuai</a:t>
            </a:r>
            <a:r>
              <a:rPr lang="en-US" dirty="0" smtClean="0">
                <a:solidFill>
                  <a:srgbClr val="FF0000"/>
                </a:solidFill>
              </a:rPr>
              <a:t> </a:t>
            </a:r>
            <a:r>
              <a:rPr lang="en-US" dirty="0" smtClean="0"/>
              <a:t>who had become troubled by the potentially adverse effect Mao's policies would have on the modernization of the armed forces. Peng argued that "putting politics in command" was no substitute for economic laws and realistic economic policy—can’t "jump into communism in one step." </a:t>
            </a:r>
          </a:p>
          <a:p>
            <a:pPr>
              <a:lnSpc>
                <a:spcPct val="80000"/>
              </a:lnSpc>
            </a:pPr>
            <a:r>
              <a:rPr lang="en-US" dirty="0" smtClean="0"/>
              <a:t>Peng </a:t>
            </a:r>
            <a:r>
              <a:rPr lang="en-US" dirty="0" err="1" smtClean="0"/>
              <a:t>Dehuai</a:t>
            </a:r>
            <a:r>
              <a:rPr lang="en-US" dirty="0" smtClean="0"/>
              <a:t> was alleged to have been encouraged by Khrushchev to oppose Mao. </a:t>
            </a:r>
          </a:p>
          <a:p>
            <a:pPr>
              <a:lnSpc>
                <a:spcPct val="80000"/>
              </a:lnSpc>
            </a:pPr>
            <a:r>
              <a:rPr lang="en-US" dirty="0" smtClean="0"/>
              <a:t>Mao now saw himself as a </a:t>
            </a:r>
            <a:r>
              <a:rPr lang="en-US" dirty="0" smtClean="0">
                <a:solidFill>
                  <a:srgbClr val="FF0000"/>
                </a:solidFill>
              </a:rPr>
              <a:t>"dead ancestor”, </a:t>
            </a:r>
            <a:r>
              <a:rPr lang="en-US" dirty="0" smtClean="0"/>
              <a:t>respected but never consulted </a:t>
            </a:r>
          </a:p>
          <a:p>
            <a:endParaRPr lang="en-US" dirty="0"/>
          </a:p>
        </p:txBody>
      </p:sp>
    </p:spTree>
    <p:extLst>
      <p:ext uri="{BB962C8B-B14F-4D97-AF65-F5344CB8AC3E}">
        <p14:creationId xmlns:p14="http://schemas.microsoft.com/office/powerpoint/2010/main" val="14052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a:t>The Great Leap Forward 1958-63 (2</a:t>
            </a:r>
            <a:r>
              <a:rPr lang="en-US" sz="3200" baseline="30000"/>
              <a:t>nd</a:t>
            </a:r>
            <a:r>
              <a:rPr lang="en-US" sz="3200"/>
              <a:t> 5YP)</a:t>
            </a:r>
            <a:endParaRPr lang="en-US" altLang="zh-CN" sz="3200">
              <a:ea typeface="宋体" panose="02010600030101010101" pitchFamily="2" charset="-122"/>
            </a:endParaRPr>
          </a:p>
        </p:txBody>
      </p:sp>
      <p:sp>
        <p:nvSpPr>
          <p:cNvPr id="21507" name="Rectangle 3"/>
          <p:cNvSpPr>
            <a:spLocks noGrp="1" noChangeArrowheads="1"/>
          </p:cNvSpPr>
          <p:nvPr>
            <p:ph type="body" idx="1"/>
          </p:nvPr>
        </p:nvSpPr>
        <p:spPr/>
        <p:txBody>
          <a:bodyPr/>
          <a:lstStyle/>
          <a:p>
            <a:pPr eaLnBrk="1" hangingPunct="1"/>
            <a:endParaRPr lang="en-US" altLang="zh-CN" sz="2400">
              <a:ea typeface="宋体" panose="02010600030101010101" pitchFamily="2" charset="-122"/>
            </a:endParaRPr>
          </a:p>
        </p:txBody>
      </p:sp>
      <p:pic>
        <p:nvPicPr>
          <p:cNvPr id="21508" name="Picture 4" descr="zgbd50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7467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307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74638"/>
            <a:ext cx="8305800" cy="1143000"/>
          </a:xfrm>
        </p:spPr>
        <p:txBody>
          <a:bodyPr/>
          <a:lstStyle/>
          <a:p>
            <a:pPr eaLnBrk="1" hangingPunct="1"/>
            <a:r>
              <a:rPr lang="en-US" sz="3200"/>
              <a:t>The Great Leap Forward 1958-63 (2</a:t>
            </a:r>
            <a:r>
              <a:rPr lang="en-US" sz="3200" baseline="30000"/>
              <a:t>nd</a:t>
            </a:r>
            <a:r>
              <a:rPr lang="en-US" sz="3200"/>
              <a:t> 5YP)</a:t>
            </a:r>
            <a:endParaRPr lang="de-DE" sz="3200"/>
          </a:p>
        </p:txBody>
      </p:sp>
      <p:sp>
        <p:nvSpPr>
          <p:cNvPr id="22531" name="Rectangle 3"/>
          <p:cNvSpPr>
            <a:spLocks noGrp="1" noChangeArrowheads="1"/>
          </p:cNvSpPr>
          <p:nvPr>
            <p:ph type="body" idx="1"/>
          </p:nvPr>
        </p:nvSpPr>
        <p:spPr>
          <a:xfrm>
            <a:off x="978876" y="1853760"/>
            <a:ext cx="10515600" cy="4351338"/>
          </a:xfrm>
        </p:spPr>
        <p:txBody>
          <a:bodyPr>
            <a:normAutofit/>
          </a:bodyPr>
          <a:lstStyle/>
          <a:p>
            <a:pPr eaLnBrk="1">
              <a:lnSpc>
                <a:spcPct val="93000"/>
              </a:lnSpc>
              <a:spcBef>
                <a:spcPct val="0"/>
              </a:spcBef>
              <a:buClr>
                <a:srgbClr val="000000"/>
              </a:buClr>
              <a:buSzPct val="45000"/>
              <a:buFont typeface="Wingdings" panose="05000000000000000000" pitchFamily="2" charset="2"/>
              <a:buChar char=""/>
            </a:pPr>
            <a:r>
              <a:rPr lang="en-GB" sz="3200" dirty="0" smtClean="0">
                <a:solidFill>
                  <a:srgbClr val="000000"/>
                </a:solidFill>
              </a:rPr>
              <a:t>GLF </a:t>
            </a:r>
            <a:r>
              <a:rPr lang="en-GB" sz="3200" dirty="0">
                <a:solidFill>
                  <a:srgbClr val="000000"/>
                </a:solidFill>
              </a:rPr>
              <a:t>is now widely seen – both within China and outside – as a major economic and humanitarian </a:t>
            </a:r>
            <a:r>
              <a:rPr lang="en-GB" sz="3200" dirty="0">
                <a:solidFill>
                  <a:srgbClr val="FF0000"/>
                </a:solidFill>
              </a:rPr>
              <a:t>disaster. </a:t>
            </a:r>
            <a:endParaRPr lang="en-GB" sz="3200" dirty="0" smtClean="0">
              <a:solidFill>
                <a:srgbClr val="FF0000"/>
              </a:solidFill>
            </a:endParaRPr>
          </a:p>
          <a:p>
            <a:pPr eaLnBrk="1">
              <a:lnSpc>
                <a:spcPct val="93000"/>
              </a:lnSpc>
              <a:spcBef>
                <a:spcPct val="0"/>
              </a:spcBef>
              <a:buClr>
                <a:srgbClr val="000000"/>
              </a:buClr>
              <a:buSzPct val="45000"/>
              <a:buFont typeface="Wingdings" panose="05000000000000000000" pitchFamily="2" charset="2"/>
              <a:buChar char=""/>
            </a:pPr>
            <a:r>
              <a:rPr lang="en-US" sz="3200" dirty="0" smtClean="0"/>
              <a:t>The </a:t>
            </a:r>
            <a:r>
              <a:rPr lang="en-US" sz="3200" dirty="0"/>
              <a:t>official toll of excess deaths recorded in China for the years of the GLF is </a:t>
            </a:r>
            <a:r>
              <a:rPr lang="en-US" sz="3200" dirty="0">
                <a:solidFill>
                  <a:srgbClr val="FF0000"/>
                </a:solidFill>
              </a:rPr>
              <a:t>14 million</a:t>
            </a:r>
            <a:r>
              <a:rPr lang="en-US" sz="3200" dirty="0"/>
              <a:t>, but scholars have estimated the number of famine victims to be between </a:t>
            </a:r>
            <a:r>
              <a:rPr lang="en-US" sz="3200" dirty="0">
                <a:solidFill>
                  <a:srgbClr val="FF0000"/>
                </a:solidFill>
              </a:rPr>
              <a:t>20 and 43 </a:t>
            </a:r>
            <a:r>
              <a:rPr lang="en-US" sz="3200" dirty="0" smtClean="0">
                <a:solidFill>
                  <a:srgbClr val="FF0000"/>
                </a:solidFill>
              </a:rPr>
              <a:t>million</a:t>
            </a:r>
          </a:p>
          <a:p>
            <a:pPr marL="0" indent="0" eaLnBrk="1">
              <a:lnSpc>
                <a:spcPct val="93000"/>
              </a:lnSpc>
              <a:spcBef>
                <a:spcPct val="0"/>
              </a:spcBef>
              <a:buClr>
                <a:srgbClr val="000000"/>
              </a:buClr>
              <a:buSzPct val="45000"/>
              <a:buNone/>
            </a:pPr>
            <a:endParaRPr lang="en-US" sz="3200" dirty="0" smtClean="0">
              <a:solidFill>
                <a:srgbClr val="FF0000"/>
              </a:solidFill>
            </a:endParaRPr>
          </a:p>
          <a:p>
            <a:pPr eaLnBrk="1">
              <a:lnSpc>
                <a:spcPct val="93000"/>
              </a:lnSpc>
              <a:spcBef>
                <a:spcPct val="0"/>
              </a:spcBef>
              <a:buClr>
                <a:srgbClr val="000000"/>
              </a:buClr>
              <a:buSzPct val="45000"/>
              <a:buFont typeface="Wingdings" panose="05000000000000000000" pitchFamily="2" charset="2"/>
              <a:buChar char=""/>
            </a:pPr>
            <a:r>
              <a:rPr lang="en-US" sz="3200" b="1" dirty="0" smtClean="0">
                <a:solidFill>
                  <a:srgbClr val="FF0000"/>
                </a:solidFill>
              </a:rPr>
              <a:t>These </a:t>
            </a:r>
            <a:r>
              <a:rPr lang="en-US" sz="3200" b="1" dirty="0">
                <a:solidFill>
                  <a:srgbClr val="FF0000"/>
                </a:solidFill>
              </a:rPr>
              <a:t>tensions were among the underlying causes of the Cultural </a:t>
            </a:r>
            <a:r>
              <a:rPr lang="en-US" sz="3200" b="1" dirty="0" smtClean="0">
                <a:solidFill>
                  <a:srgbClr val="FF0000"/>
                </a:solidFill>
              </a:rPr>
              <a:t>Revolution…</a:t>
            </a:r>
            <a:endParaRPr lang="en-US" sz="3200" b="1" dirty="0">
              <a:solidFill>
                <a:srgbClr val="FF0000"/>
              </a:solidFill>
            </a:endParaRPr>
          </a:p>
          <a:p>
            <a:pPr eaLnBrk="1">
              <a:lnSpc>
                <a:spcPct val="93000"/>
              </a:lnSpc>
              <a:spcBef>
                <a:spcPct val="0"/>
              </a:spcBef>
              <a:buClr>
                <a:srgbClr val="000000"/>
              </a:buClr>
              <a:buSzPct val="45000"/>
              <a:buFont typeface="Wingdings" panose="05000000000000000000" pitchFamily="2" charset="2"/>
              <a:buNone/>
            </a:pPr>
            <a:endParaRPr lang="en-GB" sz="3200" dirty="0">
              <a:solidFill>
                <a:srgbClr val="000000"/>
              </a:solidFill>
            </a:endParaRPr>
          </a:p>
          <a:p>
            <a:pPr eaLnBrk="1" hangingPunct="1">
              <a:lnSpc>
                <a:spcPct val="90000"/>
              </a:lnSpc>
              <a:buFontTx/>
              <a:buNone/>
            </a:pPr>
            <a:endParaRPr lang="de-DE" sz="3200" dirty="0"/>
          </a:p>
        </p:txBody>
      </p:sp>
    </p:spTree>
    <p:extLst>
      <p:ext uri="{BB962C8B-B14F-4D97-AF65-F5344CB8AC3E}">
        <p14:creationId xmlns:p14="http://schemas.microsoft.com/office/powerpoint/2010/main" val="12361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CN" smtClean="0">
                <a:ea typeface="宋体" panose="02010600030101010101" pitchFamily="2" charset="-122"/>
              </a:rPr>
              <a:t>Growing Divisions (1962-1965)</a:t>
            </a:r>
          </a:p>
        </p:txBody>
      </p:sp>
      <p:sp>
        <p:nvSpPr>
          <p:cNvPr id="23555" name="Rectangle 3"/>
          <p:cNvSpPr>
            <a:spLocks noGrp="1" noChangeArrowheads="1"/>
          </p:cNvSpPr>
          <p:nvPr>
            <p:ph type="body" sz="half" idx="1"/>
          </p:nvPr>
        </p:nvSpPr>
        <p:spPr>
          <a:xfrm>
            <a:off x="609600" y="1600201"/>
            <a:ext cx="4440702" cy="4525963"/>
          </a:xfrm>
        </p:spPr>
        <p:txBody>
          <a:bodyPr/>
          <a:lstStyle/>
          <a:p>
            <a:pPr eaLnBrk="1" hangingPunct="1"/>
            <a:r>
              <a:rPr lang="en-US" altLang="zh-CN" dirty="0">
                <a:ea typeface="宋体" panose="02010600030101010101" pitchFamily="2" charset="-122"/>
              </a:rPr>
              <a:t>Mao Zedong versus: </a:t>
            </a:r>
          </a:p>
          <a:p>
            <a:pPr lvl="1" eaLnBrk="1" hangingPunct="1"/>
            <a:r>
              <a:rPr lang="en-US" altLang="zh-CN" dirty="0">
                <a:ea typeface="宋体" panose="02010600030101010101" pitchFamily="2" charset="-122"/>
              </a:rPr>
              <a:t>Liu </a:t>
            </a:r>
            <a:r>
              <a:rPr lang="en-US" altLang="zh-CN" dirty="0" err="1">
                <a:ea typeface="宋体" panose="02010600030101010101" pitchFamily="2" charset="-122"/>
              </a:rPr>
              <a:t>Shaoqi</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Peng </a:t>
            </a:r>
            <a:r>
              <a:rPr lang="en-US" altLang="zh-CN" dirty="0" err="1">
                <a:ea typeface="宋体" panose="02010600030101010101" pitchFamily="2" charset="-122"/>
              </a:rPr>
              <a:t>Dehuai</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Deng Xiaoping</a:t>
            </a:r>
          </a:p>
          <a:p>
            <a:pPr eaLnBrk="1" hangingPunct="1"/>
            <a:r>
              <a:rPr lang="en-US" altLang="zh-CN" dirty="0" smtClean="0">
                <a:ea typeface="宋体" panose="02010600030101010101" pitchFamily="2" charset="-122"/>
              </a:rPr>
              <a:t>Charismatic </a:t>
            </a:r>
            <a:r>
              <a:rPr lang="en-US" altLang="zh-CN" dirty="0">
                <a:ea typeface="宋体" panose="02010600030101010101" pitchFamily="2" charset="-122"/>
              </a:rPr>
              <a:t>leadership vs. bureaucracy</a:t>
            </a:r>
          </a:p>
          <a:p>
            <a:pPr eaLnBrk="1" hangingPunct="1"/>
            <a:r>
              <a:rPr lang="en-US" altLang="zh-CN" dirty="0">
                <a:ea typeface="宋体" panose="02010600030101010101" pitchFamily="2" charset="-122"/>
              </a:rPr>
              <a:t>Russia vs. China</a:t>
            </a:r>
          </a:p>
          <a:p>
            <a:pPr eaLnBrk="1" hangingPunct="1"/>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p:txBody>
      </p:sp>
      <p:pic>
        <p:nvPicPr>
          <p:cNvPr id="23556" name="Picture 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458200" y="4672014"/>
            <a:ext cx="1752600" cy="2185987"/>
          </a:xfrm>
          <a:noFill/>
        </p:spPr>
      </p:pic>
      <p:pic>
        <p:nvPicPr>
          <p:cNvPr id="23557" name="Picture 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162801" y="3124201"/>
            <a:ext cx="1679575" cy="2187575"/>
          </a:xfrm>
          <a:noFill/>
        </p:spPr>
      </p:pic>
      <p:pic>
        <p:nvPicPr>
          <p:cNvPr id="2355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752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383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altLang="zh-CN" sz="3600" b="1" dirty="0" smtClean="0">
                <a:ea typeface="宋体" panose="02010600030101010101" pitchFamily="2" charset="-122"/>
              </a:rPr>
              <a:t>Great </a:t>
            </a:r>
            <a:r>
              <a:rPr lang="en-US" altLang="zh-CN" sz="3600" b="1" dirty="0">
                <a:ea typeface="宋体" panose="02010600030101010101" pitchFamily="2" charset="-122"/>
              </a:rPr>
              <a:t>Proletarian Cultural Revolution (1966-1976)</a:t>
            </a:r>
          </a:p>
        </p:txBody>
      </p:sp>
      <p:sp>
        <p:nvSpPr>
          <p:cNvPr id="24579" name="Rectangle 3"/>
          <p:cNvSpPr>
            <a:spLocks noGrp="1" noChangeArrowheads="1"/>
          </p:cNvSpPr>
          <p:nvPr>
            <p:ph type="body" idx="1"/>
          </p:nvPr>
        </p:nvSpPr>
        <p:spPr>
          <a:xfrm>
            <a:off x="407963" y="1828800"/>
            <a:ext cx="11394831" cy="4783015"/>
          </a:xfrm>
        </p:spPr>
        <p:txBody>
          <a:bodyPr>
            <a:noAutofit/>
          </a:bodyPr>
          <a:lstStyle/>
          <a:p>
            <a:pPr eaLnBrk="1" hangingPunct="1">
              <a:lnSpc>
                <a:spcPct val="80000"/>
              </a:lnSpc>
            </a:pPr>
            <a:r>
              <a:rPr lang="en-US" dirty="0"/>
              <a:t>To renew the revolutionary </a:t>
            </a:r>
            <a:r>
              <a:rPr lang="en-US" dirty="0" smtClean="0"/>
              <a:t>spirit… </a:t>
            </a:r>
            <a:endParaRPr lang="en-US" dirty="0" smtClean="0"/>
          </a:p>
          <a:p>
            <a:pPr marL="0" indent="0" eaLnBrk="1" hangingPunct="1">
              <a:lnSpc>
                <a:spcPct val="80000"/>
              </a:lnSpc>
              <a:buNone/>
            </a:pPr>
            <a:endParaRPr lang="en-US" dirty="0" smtClean="0"/>
          </a:p>
          <a:p>
            <a:pPr eaLnBrk="1" hangingPunct="1">
              <a:lnSpc>
                <a:spcPct val="80000"/>
              </a:lnSpc>
            </a:pPr>
            <a:r>
              <a:rPr lang="en-US" dirty="0" smtClean="0"/>
              <a:t>Mao’s </a:t>
            </a:r>
            <a:r>
              <a:rPr lang="en-US" dirty="0">
                <a:solidFill>
                  <a:srgbClr val="FF0000"/>
                </a:solidFill>
              </a:rPr>
              <a:t>Red Guards </a:t>
            </a:r>
            <a:r>
              <a:rPr lang="en-US" dirty="0"/>
              <a:t>would raid houses looking for “</a:t>
            </a:r>
            <a:r>
              <a:rPr lang="en-US" dirty="0">
                <a:solidFill>
                  <a:srgbClr val="FF0000"/>
                </a:solidFill>
              </a:rPr>
              <a:t>four olds</a:t>
            </a:r>
            <a:r>
              <a:rPr lang="en-US" dirty="0" smtClean="0"/>
              <a:t>”</a:t>
            </a:r>
          </a:p>
          <a:p>
            <a:pPr lvl="1">
              <a:lnSpc>
                <a:spcPct val="80000"/>
              </a:lnSpc>
            </a:pPr>
            <a:r>
              <a:rPr lang="en-US" dirty="0" smtClean="0"/>
              <a:t>old </a:t>
            </a:r>
            <a:r>
              <a:rPr lang="en-US" dirty="0"/>
              <a:t>custom, old culture, old habit, or old </a:t>
            </a:r>
            <a:r>
              <a:rPr lang="en-US" dirty="0" smtClean="0"/>
              <a:t>ideas</a:t>
            </a:r>
          </a:p>
          <a:p>
            <a:pPr lvl="1">
              <a:lnSpc>
                <a:spcPct val="80000"/>
              </a:lnSpc>
            </a:pPr>
            <a:r>
              <a:rPr lang="en-US" dirty="0" smtClean="0"/>
              <a:t>Mao </a:t>
            </a:r>
            <a:r>
              <a:rPr lang="en-US" dirty="0"/>
              <a:t>declared the Chinese people </a:t>
            </a:r>
            <a:r>
              <a:rPr lang="en-US" dirty="0">
                <a:solidFill>
                  <a:srgbClr val="FF0000"/>
                </a:solidFill>
              </a:rPr>
              <a:t>‘</a:t>
            </a:r>
            <a:r>
              <a:rPr lang="en-US" dirty="0" smtClean="0">
                <a:solidFill>
                  <a:srgbClr val="FF0000"/>
                </a:solidFill>
              </a:rPr>
              <a:t>blank</a:t>
            </a:r>
            <a:r>
              <a:rPr lang="en-US" dirty="0" smtClean="0">
                <a:solidFill>
                  <a:srgbClr val="FF0000"/>
                </a:solidFill>
              </a:rPr>
              <a:t>’</a:t>
            </a:r>
          </a:p>
          <a:p>
            <a:pPr marL="457200" lvl="1" indent="0">
              <a:lnSpc>
                <a:spcPct val="80000"/>
              </a:lnSpc>
              <a:buNone/>
            </a:pPr>
            <a:endParaRPr lang="en-US" dirty="0" smtClean="0">
              <a:solidFill>
                <a:srgbClr val="FF0000"/>
              </a:solidFill>
            </a:endParaRPr>
          </a:p>
          <a:p>
            <a:pPr eaLnBrk="1" hangingPunct="1">
              <a:lnSpc>
                <a:spcPct val="80000"/>
              </a:lnSpc>
            </a:pPr>
            <a:r>
              <a:rPr lang="en-US" dirty="0" smtClean="0"/>
              <a:t>Before </a:t>
            </a:r>
            <a:r>
              <a:rPr lang="en-US" dirty="0"/>
              <a:t>the drama had played itself out, it consumed, physically or spiritually, virtually all of the original promoters as well as many of its intended victims</a:t>
            </a:r>
            <a:r>
              <a:rPr lang="en-US" dirty="0" smtClean="0"/>
              <a:t>.</a:t>
            </a:r>
          </a:p>
          <a:p>
            <a:pPr eaLnBrk="1" hangingPunct="1">
              <a:lnSpc>
                <a:spcPct val="80000"/>
              </a:lnSpc>
            </a:pPr>
            <a:endParaRPr lang="en-US" dirty="0"/>
          </a:p>
          <a:p>
            <a:pPr eaLnBrk="1" hangingPunct="1">
              <a:lnSpc>
                <a:spcPct val="80000"/>
              </a:lnSpc>
              <a:buFontTx/>
              <a:buNone/>
            </a:pPr>
            <a:r>
              <a:rPr lang="en-US" dirty="0"/>
              <a:t>         </a:t>
            </a:r>
          </a:p>
          <a:p>
            <a:pPr lvl="1" eaLnBrk="1" hangingPunct="1">
              <a:lnSpc>
                <a:spcPct val="80000"/>
              </a:lnSpc>
            </a:pPr>
            <a:endParaRPr lang="en-US" altLang="zh-CN" sz="2800" dirty="0">
              <a:ea typeface="宋体" panose="02010600030101010101" pitchFamily="2" charset="-122"/>
            </a:endParaRPr>
          </a:p>
          <a:p>
            <a:pPr eaLnBrk="1" hangingPunct="1">
              <a:lnSpc>
                <a:spcPct val="80000"/>
              </a:lnSpc>
            </a:pPr>
            <a:endParaRPr lang="en-US" altLang="zh-CN" dirty="0">
              <a:ea typeface="宋体" panose="02010600030101010101" pitchFamily="2" charset="-122"/>
            </a:endParaRPr>
          </a:p>
        </p:txBody>
      </p:sp>
    </p:spTree>
    <p:extLst>
      <p:ext uri="{BB962C8B-B14F-4D97-AF65-F5344CB8AC3E}">
        <p14:creationId xmlns:p14="http://schemas.microsoft.com/office/powerpoint/2010/main" val="12053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365125"/>
            <a:ext cx="11006070" cy="1325563"/>
          </a:xfrm>
        </p:spPr>
        <p:txBody>
          <a:bodyPr/>
          <a:lstStyle/>
          <a:p>
            <a:r>
              <a:rPr lang="en-US" altLang="zh-CN" b="1" dirty="0" smtClean="0"/>
              <a:t>Great </a:t>
            </a:r>
            <a:r>
              <a:rPr lang="en-US" altLang="zh-CN" b="1" dirty="0"/>
              <a:t>Proletarian Cultural Revolution (1966-1976)</a:t>
            </a:r>
            <a:endParaRPr lang="en-US" dirty="0"/>
          </a:p>
        </p:txBody>
      </p:sp>
      <p:sp>
        <p:nvSpPr>
          <p:cNvPr id="3" name="Content Placeholder 2"/>
          <p:cNvSpPr>
            <a:spLocks noGrp="1"/>
          </p:cNvSpPr>
          <p:nvPr>
            <p:ph idx="1"/>
          </p:nvPr>
        </p:nvSpPr>
        <p:spPr/>
        <p:txBody>
          <a:bodyPr/>
          <a:lstStyle/>
          <a:p>
            <a:pPr>
              <a:lnSpc>
                <a:spcPct val="80000"/>
              </a:lnSpc>
            </a:pPr>
            <a:r>
              <a:rPr lang="en-US" dirty="0"/>
              <a:t>‘There is no period in China’s history so complex and contradictory or so lacking in historical precedents, no other period where all historical analogies fail. Rarely has any society revealed itself so openly with all its contradictions and scars, and rarely have events unfolded in ways so strange, torturous and bizarre.’ (293)</a:t>
            </a:r>
          </a:p>
          <a:p>
            <a:pPr>
              <a:lnSpc>
                <a:spcPct val="80000"/>
              </a:lnSpc>
            </a:pPr>
            <a:r>
              <a:rPr lang="en-US" dirty="0"/>
              <a:t>The main responsibility for the movement rests with Mao himself. (292)</a:t>
            </a:r>
          </a:p>
          <a:p>
            <a:pPr>
              <a:lnSpc>
                <a:spcPct val="80000"/>
              </a:lnSpc>
            </a:pPr>
            <a:r>
              <a:rPr lang="en-US" dirty="0"/>
              <a:t>The legacy of the CR is mass disillusionment with Communism.</a:t>
            </a:r>
          </a:p>
          <a:p>
            <a:endParaRPr lang="en-US" dirty="0"/>
          </a:p>
        </p:txBody>
      </p:sp>
    </p:spTree>
    <p:extLst>
      <p:ext uri="{BB962C8B-B14F-4D97-AF65-F5344CB8AC3E}">
        <p14:creationId xmlns:p14="http://schemas.microsoft.com/office/powerpoint/2010/main" val="32529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90835" y="365125"/>
            <a:ext cx="3810330" cy="5285690"/>
          </a:xfrm>
          <a:prstGeom prst="rect">
            <a:avLst/>
          </a:prstGeom>
        </p:spPr>
      </p:pic>
      <p:sp>
        <p:nvSpPr>
          <p:cNvPr id="5" name="TextBox 4"/>
          <p:cNvSpPr txBox="1"/>
          <p:nvPr/>
        </p:nvSpPr>
        <p:spPr>
          <a:xfrm>
            <a:off x="1983545" y="5866228"/>
            <a:ext cx="8299938"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a:t>
            </a:r>
            <a:r>
              <a:rPr lang="en-US" b="1" dirty="0" smtClean="0">
                <a:latin typeface="Arial" panose="020B0604020202020204" pitchFamily="34" charset="0"/>
                <a:cs typeface="Arial" panose="020B0604020202020204" pitchFamily="34" charset="0"/>
              </a:rPr>
              <a:t>ed guards raiding houses. They destroyed museums, homes and works of art in order to destroy the Four Olds.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612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sz="3600" dirty="0" smtClean="0">
                <a:ea typeface="宋体" panose="02010600030101010101" pitchFamily="2" charset="-122"/>
              </a:rPr>
              <a:t>Cultural </a:t>
            </a:r>
            <a:r>
              <a:rPr lang="en-US" altLang="zh-CN" sz="3600" dirty="0">
                <a:ea typeface="宋体" panose="02010600030101010101" pitchFamily="2" charset="-122"/>
              </a:rPr>
              <a:t>Revolution (1966-1976)</a:t>
            </a:r>
            <a:endParaRPr lang="de-DE" sz="3600" dirty="0">
              <a:ea typeface="宋体" panose="02010600030101010101" pitchFamily="2" charset="-122"/>
            </a:endParaRPr>
          </a:p>
        </p:txBody>
      </p:sp>
      <p:sp>
        <p:nvSpPr>
          <p:cNvPr id="26627" name="Rectangle 3"/>
          <p:cNvSpPr>
            <a:spLocks noGrp="1" noChangeArrowheads="1"/>
          </p:cNvSpPr>
          <p:nvPr>
            <p:ph type="body" idx="1"/>
          </p:nvPr>
        </p:nvSpPr>
        <p:spPr/>
        <p:txBody>
          <a:bodyPr>
            <a:noAutofit/>
          </a:bodyPr>
          <a:lstStyle/>
          <a:p>
            <a:pPr marL="533400" indent="-533400"/>
            <a:r>
              <a:rPr lang="de-DE" dirty="0"/>
              <a:t>Mao tried to co-opt the intellectuals (who, like Mao, rejected traditionalism).</a:t>
            </a:r>
          </a:p>
          <a:p>
            <a:pPr marL="533400" indent="-533400"/>
            <a:r>
              <a:rPr lang="de-DE" dirty="0"/>
              <a:t>At the same time, Mao tried to co-opt the peasants and to arm them with </a:t>
            </a:r>
            <a:r>
              <a:rPr lang="de-DE" dirty="0">
                <a:solidFill>
                  <a:srgbClr val="FF0000"/>
                </a:solidFill>
              </a:rPr>
              <a:t>revolutionary consciousness</a:t>
            </a:r>
          </a:p>
          <a:p>
            <a:pPr marL="533400" indent="-533400"/>
            <a:r>
              <a:rPr lang="de-DE" dirty="0"/>
              <a:t>In sum, Mao wanted to </a:t>
            </a:r>
            <a:r>
              <a:rPr lang="de-DE" dirty="0">
                <a:solidFill>
                  <a:srgbClr val="FF0000"/>
                </a:solidFill>
              </a:rPr>
              <a:t>solve 3 main problems</a:t>
            </a:r>
            <a:r>
              <a:rPr lang="de-DE" dirty="0"/>
              <a:t>:</a:t>
            </a:r>
          </a:p>
          <a:p>
            <a:pPr marL="914400" lvl="1" indent="-457200">
              <a:buFontTx/>
              <a:buAutoNum type="arabicPeriod"/>
            </a:pPr>
            <a:r>
              <a:rPr lang="de-DE" sz="2800" dirty="0"/>
              <a:t>Growing inequality</a:t>
            </a:r>
          </a:p>
          <a:p>
            <a:pPr marL="914400" lvl="1" indent="-457200">
              <a:buFontTx/>
              <a:buAutoNum type="arabicPeriod"/>
            </a:pPr>
            <a:r>
              <a:rPr lang="de-DE" sz="2800" dirty="0"/>
              <a:t>The fading socialist vision</a:t>
            </a:r>
          </a:p>
          <a:p>
            <a:pPr marL="914400" lvl="1" indent="-457200">
              <a:buFontTx/>
              <a:buAutoNum type="arabicPeriod"/>
            </a:pPr>
            <a:r>
              <a:rPr lang="de-DE" sz="2800" dirty="0"/>
              <a:t>The entrenchment of bureaucratic elites</a:t>
            </a:r>
          </a:p>
          <a:p>
            <a:pPr marL="533400" indent="-533400"/>
            <a:r>
              <a:rPr lang="de-DE" dirty="0"/>
              <a:t>What began as a war against bureaucatic privelege and oppression, but soon fell under the sway of the Chinese Army—the most oppressive and bureaucratic organ of the CCP.</a:t>
            </a:r>
          </a:p>
          <a:p>
            <a:pPr marL="533400" indent="-533400"/>
            <a:endParaRPr lang="de-DE" dirty="0"/>
          </a:p>
          <a:p>
            <a:pPr marL="533400" indent="-533400"/>
            <a:endParaRPr lang="de-DE" dirty="0"/>
          </a:p>
          <a:p>
            <a:pPr marL="533400" indent="-533400"/>
            <a:endParaRPr lang="de-DE" dirty="0"/>
          </a:p>
        </p:txBody>
      </p:sp>
    </p:spTree>
    <p:extLst>
      <p:ext uri="{BB962C8B-B14F-4D97-AF65-F5344CB8AC3E}">
        <p14:creationId xmlns:p14="http://schemas.microsoft.com/office/powerpoint/2010/main" val="1383155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anose="02010600030101010101" pitchFamily="2" charset="-122"/>
              </a:rPr>
              <a:t>Red Guards (1966-69)</a:t>
            </a:r>
          </a:p>
        </p:txBody>
      </p:sp>
      <p:sp>
        <p:nvSpPr>
          <p:cNvPr id="27651" name="Rectangle 6"/>
          <p:cNvSpPr>
            <a:spLocks noGrp="1" noChangeArrowheads="1"/>
          </p:cNvSpPr>
          <p:nvPr>
            <p:ph type="body" sz="half" idx="1"/>
          </p:nvPr>
        </p:nvSpPr>
        <p:spPr>
          <a:xfrm>
            <a:off x="838200" y="1825625"/>
            <a:ext cx="4845148" cy="4351338"/>
          </a:xfrm>
        </p:spPr>
        <p:txBody>
          <a:bodyPr/>
          <a:lstStyle/>
          <a:p>
            <a:pPr eaLnBrk="1" hangingPunct="1"/>
            <a:r>
              <a:rPr lang="de-DE" sz="2400" dirty="0"/>
              <a:t>Renamed streets and buildings</a:t>
            </a:r>
          </a:p>
          <a:p>
            <a:pPr eaLnBrk="1" hangingPunct="1"/>
            <a:r>
              <a:rPr lang="de-DE" sz="2400" dirty="0"/>
              <a:t>Lined the streets with pictures of Mao</a:t>
            </a:r>
          </a:p>
          <a:p>
            <a:pPr eaLnBrk="1" hangingPunct="1"/>
            <a:r>
              <a:rPr lang="de-DE" sz="2400" dirty="0"/>
              <a:t>Attacked and humiliated thise in Western or traditional clothing</a:t>
            </a:r>
          </a:p>
          <a:p>
            <a:pPr eaLnBrk="1" hangingPunct="1"/>
            <a:r>
              <a:rPr lang="de-DE" sz="2400" dirty="0"/>
              <a:t>As early as 1967, </a:t>
            </a:r>
            <a:r>
              <a:rPr lang="de-DE" sz="2400" dirty="0" smtClean="0"/>
              <a:t> </a:t>
            </a:r>
            <a:r>
              <a:rPr lang="de-DE" sz="2400" dirty="0"/>
              <a:t>Red </a:t>
            </a:r>
            <a:r>
              <a:rPr lang="de-DE" sz="2400" dirty="0" smtClean="0"/>
              <a:t>Guards </a:t>
            </a:r>
            <a:r>
              <a:rPr lang="de-DE" sz="2400" dirty="0"/>
              <a:t>seen by many in the Party </a:t>
            </a:r>
            <a:r>
              <a:rPr lang="de-DE" sz="2400" dirty="0" smtClean="0"/>
              <a:t>as a </a:t>
            </a:r>
            <a:r>
              <a:rPr lang="de-DE" sz="2400" dirty="0"/>
              <a:t>liability.</a:t>
            </a:r>
          </a:p>
        </p:txBody>
      </p:sp>
      <p:sp>
        <p:nvSpPr>
          <p:cNvPr id="27652" name="Rectangle 7"/>
          <p:cNvSpPr>
            <a:spLocks noGrp="1" noChangeArrowheads="1"/>
          </p:cNvSpPr>
          <p:nvPr>
            <p:ph type="body" sz="half" idx="2"/>
          </p:nvPr>
        </p:nvSpPr>
        <p:spPr/>
        <p:txBody>
          <a:bodyPr/>
          <a:lstStyle/>
          <a:p>
            <a:pPr eaLnBrk="1" hangingPunct="1"/>
            <a:endParaRPr lang="de-DE" sz="2400"/>
          </a:p>
        </p:txBody>
      </p:sp>
      <p:pic>
        <p:nvPicPr>
          <p:cNvPr id="27653" name="Picture 4" descr="maored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430911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61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CN" smtClean="0">
                <a:ea typeface="宋体" panose="02010600030101010101" pitchFamily="2" charset="-122"/>
              </a:rPr>
              <a:t>Brief Sketch of the Mao Years</a:t>
            </a:r>
          </a:p>
        </p:txBody>
      </p:sp>
      <p:sp>
        <p:nvSpPr>
          <p:cNvPr id="4099" name="Rectangle 3"/>
          <p:cNvSpPr>
            <a:spLocks noGrp="1" noChangeArrowheads="1"/>
          </p:cNvSpPr>
          <p:nvPr>
            <p:ph type="body" idx="1"/>
          </p:nvPr>
        </p:nvSpPr>
        <p:spPr/>
        <p:txBody>
          <a:bodyPr/>
          <a:lstStyle/>
          <a:p>
            <a:pPr eaLnBrk="1" hangingPunct="1"/>
            <a:r>
              <a:rPr lang="en-US" altLang="zh-CN">
                <a:ea typeface="宋体" panose="02010600030101010101" pitchFamily="2" charset="-122"/>
              </a:rPr>
              <a:t>KMT-CCP Civil War (1946-1949)</a:t>
            </a:r>
          </a:p>
          <a:p>
            <a:pPr eaLnBrk="1" hangingPunct="1"/>
            <a:r>
              <a:rPr lang="en-US" altLang="zh-CN">
                <a:ea typeface="宋体" panose="02010600030101010101" pitchFamily="2" charset="-122"/>
              </a:rPr>
              <a:t>Recovery and Socialism (1949-1956)</a:t>
            </a:r>
          </a:p>
          <a:p>
            <a:pPr eaLnBrk="1" hangingPunct="1"/>
            <a:r>
              <a:rPr lang="en-US" altLang="zh-CN">
                <a:ea typeface="宋体" panose="02010600030101010101" pitchFamily="2" charset="-122"/>
              </a:rPr>
              <a:t>Rethinking the Soviet Model (1956-1957)</a:t>
            </a:r>
          </a:p>
          <a:p>
            <a:pPr eaLnBrk="1" hangingPunct="1"/>
            <a:r>
              <a:rPr lang="en-US" altLang="zh-CN">
                <a:ea typeface="宋体" panose="02010600030101010101" pitchFamily="2" charset="-122"/>
              </a:rPr>
              <a:t>Great Leap Forward (1957-1961)</a:t>
            </a:r>
          </a:p>
          <a:p>
            <a:pPr eaLnBrk="1" hangingPunct="1"/>
            <a:r>
              <a:rPr lang="en-US" altLang="zh-CN">
                <a:ea typeface="宋体" panose="02010600030101010101" pitchFamily="2" charset="-122"/>
              </a:rPr>
              <a:t>Recovery &amp; Growing Elite Division (1962-65)</a:t>
            </a:r>
          </a:p>
          <a:p>
            <a:pPr eaLnBrk="1" hangingPunct="1"/>
            <a:r>
              <a:rPr lang="en-US" altLang="zh-CN">
                <a:ea typeface="宋体" panose="02010600030101010101" pitchFamily="2" charset="-122"/>
              </a:rPr>
              <a:t>Proletarian Cultural Revolution (1966-1976)</a:t>
            </a:r>
          </a:p>
          <a:p>
            <a:pPr eaLnBrk="1" hangingPunct="1"/>
            <a:r>
              <a:rPr lang="en-US" altLang="zh-CN">
                <a:ea typeface="宋体" panose="02010600030101010101" pitchFamily="2" charset="-122"/>
              </a:rPr>
              <a:t>Enter Deng (1978)</a:t>
            </a:r>
          </a:p>
        </p:txBody>
      </p:sp>
    </p:spTree>
    <p:extLst>
      <p:ext uri="{BB962C8B-B14F-4D97-AF65-F5344CB8AC3E}">
        <p14:creationId xmlns:p14="http://schemas.microsoft.com/office/powerpoint/2010/main" val="3270432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60363" y="260571"/>
            <a:ext cx="8229600" cy="874712"/>
          </a:xfrm>
        </p:spPr>
        <p:txBody>
          <a:bodyPr/>
          <a:lstStyle/>
          <a:p>
            <a:pPr eaLnBrk="1" hangingPunct="1"/>
            <a:r>
              <a:rPr lang="en-US" altLang="zh-CN" sz="3600" dirty="0" smtClean="0">
                <a:ea typeface="宋体" panose="02010600030101010101" pitchFamily="2" charset="-122"/>
              </a:rPr>
              <a:t>Cultural </a:t>
            </a:r>
            <a:r>
              <a:rPr lang="en-US" altLang="zh-CN" sz="3600" dirty="0">
                <a:ea typeface="宋体" panose="02010600030101010101" pitchFamily="2" charset="-122"/>
              </a:rPr>
              <a:t>Revolution (1966-1976)</a:t>
            </a:r>
            <a:endParaRPr lang="en-US" altLang="zh-TW" sz="3600" dirty="0">
              <a:ea typeface="宋体" panose="02010600030101010101" pitchFamily="2" charset="-122"/>
            </a:endParaRPr>
          </a:p>
        </p:txBody>
      </p:sp>
      <p:sp>
        <p:nvSpPr>
          <p:cNvPr id="28675" name="Rectangle 3"/>
          <p:cNvSpPr>
            <a:spLocks noGrp="1" noChangeArrowheads="1"/>
          </p:cNvSpPr>
          <p:nvPr>
            <p:ph type="body" idx="1"/>
          </p:nvPr>
        </p:nvSpPr>
        <p:spPr>
          <a:xfrm>
            <a:off x="267285" y="1295400"/>
            <a:ext cx="11127545" cy="4876800"/>
          </a:xfrm>
        </p:spPr>
        <p:txBody>
          <a:bodyPr/>
          <a:lstStyle/>
          <a:p>
            <a:pPr eaLnBrk="1" hangingPunct="1">
              <a:lnSpc>
                <a:spcPct val="80000"/>
              </a:lnSpc>
              <a:buFontTx/>
              <a:buNone/>
            </a:pPr>
            <a:endParaRPr lang="en-US" altLang="zh-TW" dirty="0">
              <a:solidFill>
                <a:schemeClr val="accent2"/>
              </a:solidFill>
              <a:ea typeface="新細明體" panose="02020500000000000000" pitchFamily="18" charset="-120"/>
            </a:endParaRPr>
          </a:p>
          <a:p>
            <a:pPr eaLnBrk="1" hangingPunct="1">
              <a:lnSpc>
                <a:spcPct val="80000"/>
              </a:lnSpc>
              <a:buFontTx/>
              <a:buNone/>
            </a:pPr>
            <a:r>
              <a:rPr lang="en-US" altLang="zh-TW" dirty="0">
                <a:solidFill>
                  <a:schemeClr val="accent2"/>
                </a:solidFill>
                <a:ea typeface="新細明體" panose="02020500000000000000" pitchFamily="18" charset="-120"/>
              </a:rPr>
              <a:t>I. Public struggle session</a:t>
            </a:r>
            <a:r>
              <a:rPr lang="en-US" altLang="zh-TW" dirty="0">
                <a:ea typeface="新細明體" panose="02020500000000000000" pitchFamily="18" charset="-120"/>
              </a:rPr>
              <a:t>:</a:t>
            </a:r>
          </a:p>
          <a:p>
            <a:pPr lvl="1" eaLnBrk="1" hangingPunct="1">
              <a:lnSpc>
                <a:spcPct val="80000"/>
              </a:lnSpc>
            </a:pPr>
            <a:r>
              <a:rPr lang="en-US" altLang="zh-TW" dirty="0">
                <a:solidFill>
                  <a:srgbClr val="FF0000"/>
                </a:solidFill>
                <a:ea typeface="新細明體" panose="02020500000000000000" pitchFamily="18" charset="-120"/>
              </a:rPr>
              <a:t>Places</a:t>
            </a:r>
            <a:r>
              <a:rPr lang="en-US" altLang="zh-TW" dirty="0">
                <a:ea typeface="新細明體" panose="02020500000000000000" pitchFamily="18" charset="-120"/>
              </a:rPr>
              <a:t> where the accused were struggled against:</a:t>
            </a:r>
          </a:p>
          <a:p>
            <a:pPr lvl="2" eaLnBrk="1" hangingPunct="1">
              <a:lnSpc>
                <a:spcPct val="80000"/>
              </a:lnSpc>
            </a:pPr>
            <a:r>
              <a:rPr lang="en-US" altLang="zh-TW" dirty="0">
                <a:ea typeface="新細明體" panose="02020500000000000000" pitchFamily="18" charset="-120"/>
              </a:rPr>
              <a:t>the workplace or school of the accused (ordinary people)</a:t>
            </a:r>
          </a:p>
          <a:p>
            <a:pPr lvl="2" eaLnBrk="1" hangingPunct="1">
              <a:lnSpc>
                <a:spcPct val="80000"/>
              </a:lnSpc>
            </a:pPr>
            <a:r>
              <a:rPr lang="en-US" altLang="zh-TW" dirty="0">
                <a:ea typeface="新細明體" panose="02020500000000000000" pitchFamily="18" charset="-120"/>
              </a:rPr>
              <a:t>Huge, opened stadiums (famous people, e.g., Liu </a:t>
            </a:r>
            <a:r>
              <a:rPr lang="en-US" altLang="zh-TW" dirty="0" err="1">
                <a:ea typeface="新細明體" panose="02020500000000000000" pitchFamily="18" charset="-120"/>
              </a:rPr>
              <a:t>Shaoqi</a:t>
            </a:r>
            <a:r>
              <a:rPr lang="en-US" altLang="zh-TW" dirty="0">
                <a:ea typeface="新細明體" panose="02020500000000000000" pitchFamily="18" charset="-120"/>
              </a:rPr>
              <a:t>)</a:t>
            </a:r>
          </a:p>
          <a:p>
            <a:pPr lvl="1" eaLnBrk="1" hangingPunct="1">
              <a:lnSpc>
                <a:spcPct val="80000"/>
              </a:lnSpc>
            </a:pPr>
            <a:r>
              <a:rPr lang="en-US" altLang="zh-TW" dirty="0">
                <a:solidFill>
                  <a:srgbClr val="FF0000"/>
                </a:solidFill>
                <a:ea typeface="新細明體" panose="02020500000000000000" pitchFamily="18" charset="-120"/>
              </a:rPr>
              <a:t>Participants</a:t>
            </a:r>
            <a:r>
              <a:rPr lang="en-US" altLang="zh-TW" dirty="0">
                <a:ea typeface="新細明體" panose="02020500000000000000" pitchFamily="18" charset="-120"/>
              </a:rPr>
              <a:t>:</a:t>
            </a:r>
          </a:p>
          <a:p>
            <a:pPr lvl="2" eaLnBrk="1" hangingPunct="1">
              <a:lnSpc>
                <a:spcPct val="80000"/>
              </a:lnSpc>
            </a:pPr>
            <a:r>
              <a:rPr lang="en-US" altLang="zh-TW" dirty="0">
                <a:ea typeface="新細明體" panose="02020500000000000000" pitchFamily="18" charset="-120"/>
              </a:rPr>
              <a:t>Accusers: whoever believed Mao and/or wanted to succeed him</a:t>
            </a:r>
          </a:p>
          <a:p>
            <a:pPr lvl="2" eaLnBrk="1" hangingPunct="1">
              <a:lnSpc>
                <a:spcPct val="80000"/>
              </a:lnSpc>
            </a:pPr>
            <a:r>
              <a:rPr lang="en-US" altLang="zh-TW" dirty="0">
                <a:ea typeface="新細明體" panose="02020500000000000000" pitchFamily="18" charset="-120"/>
              </a:rPr>
              <a:t>Spectators: entertainment for the masses</a:t>
            </a:r>
          </a:p>
          <a:p>
            <a:pPr lvl="1" eaLnBrk="1" hangingPunct="1">
              <a:lnSpc>
                <a:spcPct val="80000"/>
              </a:lnSpc>
            </a:pPr>
            <a:r>
              <a:rPr lang="en-US" altLang="zh-TW" dirty="0">
                <a:solidFill>
                  <a:srgbClr val="FF0000"/>
                </a:solidFill>
                <a:ea typeface="新細明體" panose="02020500000000000000" pitchFamily="18" charset="-120"/>
              </a:rPr>
              <a:t>Process</a:t>
            </a:r>
            <a:r>
              <a:rPr lang="en-US" altLang="zh-TW" dirty="0">
                <a:ea typeface="新細明體" panose="02020500000000000000" pitchFamily="18" charset="-120"/>
              </a:rPr>
              <a:t> of struggle:</a:t>
            </a:r>
          </a:p>
          <a:p>
            <a:pPr lvl="2" eaLnBrk="1" hangingPunct="1">
              <a:lnSpc>
                <a:spcPct val="80000"/>
              </a:lnSpc>
            </a:pPr>
            <a:r>
              <a:rPr lang="en-US" altLang="zh-TW" dirty="0">
                <a:ea typeface="新細明體" panose="02020500000000000000" pitchFamily="18" charset="-120"/>
              </a:rPr>
              <a:t>Verbal attack by colleagues, students, friends, relatives</a:t>
            </a:r>
          </a:p>
          <a:p>
            <a:pPr lvl="2" eaLnBrk="1" hangingPunct="1">
              <a:lnSpc>
                <a:spcPct val="80000"/>
              </a:lnSpc>
            </a:pPr>
            <a:r>
              <a:rPr lang="en-US" altLang="zh-TW" dirty="0">
                <a:ea typeface="新細明體" panose="02020500000000000000" pitchFamily="18" charset="-120"/>
              </a:rPr>
              <a:t>Subordinates were pitted against superiors, students against teachers, friends against friends, colleagues against colleagues, spouse against spouse</a:t>
            </a:r>
          </a:p>
          <a:p>
            <a:pPr eaLnBrk="1" hangingPunct="1">
              <a:lnSpc>
                <a:spcPct val="80000"/>
              </a:lnSpc>
            </a:pPr>
            <a:endParaRPr lang="en-US" altLang="zh-TW" dirty="0">
              <a:ea typeface="新細明體" panose="02020500000000000000" pitchFamily="18" charset="-120"/>
            </a:endParaRPr>
          </a:p>
        </p:txBody>
      </p:sp>
    </p:spTree>
    <p:extLst>
      <p:ext uri="{BB962C8B-B14F-4D97-AF65-F5344CB8AC3E}">
        <p14:creationId xmlns:p14="http://schemas.microsoft.com/office/powerpoint/2010/main" val="1688603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48640" y="274638"/>
            <a:ext cx="8229600" cy="849312"/>
          </a:xfrm>
        </p:spPr>
        <p:txBody>
          <a:bodyPr/>
          <a:lstStyle/>
          <a:p>
            <a:pPr eaLnBrk="1" hangingPunct="1"/>
            <a:r>
              <a:rPr lang="en-US" altLang="zh-CN" sz="3600" dirty="0" smtClean="0">
                <a:ea typeface="宋体" panose="02010600030101010101" pitchFamily="2" charset="-122"/>
              </a:rPr>
              <a:t>Cultural </a:t>
            </a:r>
            <a:r>
              <a:rPr lang="en-US" altLang="zh-CN" sz="3600" dirty="0">
                <a:ea typeface="宋体" panose="02010600030101010101" pitchFamily="2" charset="-122"/>
              </a:rPr>
              <a:t>Revolution (1966-1976)</a:t>
            </a:r>
            <a:endParaRPr lang="en-US" altLang="zh-TW" sz="3600" dirty="0">
              <a:ea typeface="宋体" panose="02010600030101010101" pitchFamily="2" charset="-122"/>
            </a:endParaRPr>
          </a:p>
        </p:txBody>
      </p:sp>
      <p:sp>
        <p:nvSpPr>
          <p:cNvPr id="29699" name="Rectangle 3"/>
          <p:cNvSpPr>
            <a:spLocks noGrp="1" noChangeArrowheads="1"/>
          </p:cNvSpPr>
          <p:nvPr>
            <p:ph type="body" idx="1"/>
          </p:nvPr>
        </p:nvSpPr>
        <p:spPr>
          <a:xfrm>
            <a:off x="548640" y="1412875"/>
            <a:ext cx="10789920" cy="4718050"/>
          </a:xfrm>
        </p:spPr>
        <p:txBody>
          <a:bodyPr>
            <a:normAutofit/>
          </a:bodyPr>
          <a:lstStyle/>
          <a:p>
            <a:pPr eaLnBrk="1" hangingPunct="1">
              <a:buFontTx/>
              <a:buNone/>
            </a:pPr>
            <a:r>
              <a:rPr lang="en-US" altLang="zh-TW" dirty="0" smtClean="0">
                <a:solidFill>
                  <a:schemeClr val="accent2"/>
                </a:solidFill>
                <a:ea typeface="新細明體" panose="02020500000000000000" pitchFamily="18" charset="-120"/>
              </a:rPr>
              <a:t>II. Against the Four Olds</a:t>
            </a:r>
          </a:p>
          <a:p>
            <a:pPr lvl="1" eaLnBrk="1" hangingPunct="1"/>
            <a:r>
              <a:rPr lang="en-US" altLang="zh-TW" sz="2800" dirty="0" smtClean="0">
                <a:ea typeface="新細明體" panose="02020500000000000000" pitchFamily="18" charset="-120"/>
              </a:rPr>
              <a:t>Red guards: school students, mostly teenagers</a:t>
            </a:r>
          </a:p>
          <a:p>
            <a:pPr lvl="1" eaLnBrk="1" hangingPunct="1"/>
            <a:r>
              <a:rPr lang="en-US" altLang="zh-TW" sz="2800" dirty="0" smtClean="0">
                <a:ea typeface="新細明體" panose="02020500000000000000" pitchFamily="18" charset="-120"/>
              </a:rPr>
              <a:t>Sacking, looting, beating and killing</a:t>
            </a:r>
          </a:p>
          <a:p>
            <a:pPr lvl="1" eaLnBrk="1" hangingPunct="1"/>
            <a:r>
              <a:rPr lang="en-US" altLang="zh-TW" sz="2800" dirty="0" smtClean="0">
                <a:ea typeface="新細明體" panose="02020500000000000000" pitchFamily="18" charset="-120"/>
              </a:rPr>
              <a:t>Destroyed public and personal properties, and anything regarded as representing the Four Olds</a:t>
            </a:r>
          </a:p>
          <a:p>
            <a:pPr lvl="2" eaLnBrk="1" hangingPunct="1"/>
            <a:r>
              <a:rPr lang="en-US" altLang="zh-TW" sz="2800" dirty="0" smtClean="0">
                <a:ea typeface="新細明體" panose="02020500000000000000" pitchFamily="18" charset="-120"/>
              </a:rPr>
              <a:t>Whoever classified as: landlords, reactionaries, counterrevolutionaries, rightists, bad elements, traitors, spies, capitalist-roaders, all of them “ox ghosts and snake spirits”</a:t>
            </a:r>
          </a:p>
          <a:p>
            <a:pPr lvl="1" eaLnBrk="1" hangingPunct="1"/>
            <a:endParaRPr lang="en-US" altLang="zh-TW" sz="2800" dirty="0" smtClean="0">
              <a:ea typeface="新細明體" panose="02020500000000000000" pitchFamily="18" charset="-120"/>
            </a:endParaRPr>
          </a:p>
        </p:txBody>
      </p:sp>
    </p:spTree>
    <p:extLst>
      <p:ext uri="{BB962C8B-B14F-4D97-AF65-F5344CB8AC3E}">
        <p14:creationId xmlns:p14="http://schemas.microsoft.com/office/powerpoint/2010/main" val="1294866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5249" y="316842"/>
            <a:ext cx="8229600" cy="631825"/>
          </a:xfrm>
        </p:spPr>
        <p:txBody>
          <a:bodyPr/>
          <a:lstStyle/>
          <a:p>
            <a:pPr eaLnBrk="1" hangingPunct="1"/>
            <a:r>
              <a:rPr lang="en-US" altLang="zh-CN" sz="3600" dirty="0" smtClean="0">
                <a:ea typeface="宋体" panose="02010600030101010101" pitchFamily="2" charset="-122"/>
              </a:rPr>
              <a:t>Cultural </a:t>
            </a:r>
            <a:r>
              <a:rPr lang="en-US" altLang="zh-CN" sz="3600" dirty="0">
                <a:ea typeface="宋体" panose="02010600030101010101" pitchFamily="2" charset="-122"/>
              </a:rPr>
              <a:t>Revolution (1966-1976)</a:t>
            </a:r>
            <a:endParaRPr lang="en-US" altLang="zh-TW" sz="3600" dirty="0">
              <a:ea typeface="宋体" panose="02010600030101010101" pitchFamily="2" charset="-122"/>
            </a:endParaRPr>
          </a:p>
        </p:txBody>
      </p:sp>
      <p:sp>
        <p:nvSpPr>
          <p:cNvPr id="30723" name="Rectangle 3"/>
          <p:cNvSpPr>
            <a:spLocks noGrp="1" noChangeArrowheads="1"/>
          </p:cNvSpPr>
          <p:nvPr>
            <p:ph type="body" idx="1"/>
          </p:nvPr>
        </p:nvSpPr>
        <p:spPr>
          <a:xfrm>
            <a:off x="675249" y="1125538"/>
            <a:ext cx="11051323" cy="5345600"/>
          </a:xfrm>
        </p:spPr>
        <p:txBody>
          <a:bodyPr>
            <a:normAutofit/>
          </a:bodyPr>
          <a:lstStyle/>
          <a:p>
            <a:pPr eaLnBrk="1" hangingPunct="1">
              <a:buFontTx/>
              <a:buNone/>
            </a:pPr>
            <a:r>
              <a:rPr lang="en-US" altLang="zh-TW" dirty="0">
                <a:solidFill>
                  <a:schemeClr val="accent2"/>
                </a:solidFill>
                <a:ea typeface="新細明體" panose="02020500000000000000" pitchFamily="18" charset="-120"/>
              </a:rPr>
              <a:t>III. Self-Destruction</a:t>
            </a:r>
          </a:p>
          <a:p>
            <a:pPr lvl="1" eaLnBrk="1" hangingPunct="1"/>
            <a:r>
              <a:rPr lang="en-US" altLang="zh-TW" sz="2800" dirty="0">
                <a:ea typeface="新細明體" panose="02020500000000000000" pitchFamily="18" charset="-120"/>
              </a:rPr>
              <a:t>Self-criticism, including false confession</a:t>
            </a:r>
          </a:p>
          <a:p>
            <a:pPr lvl="1" eaLnBrk="1" hangingPunct="1"/>
            <a:r>
              <a:rPr lang="en-US" altLang="zh-TW" sz="2800" dirty="0">
                <a:ea typeface="新細明體" panose="02020500000000000000" pitchFamily="18" charset="-120"/>
              </a:rPr>
              <a:t>Suicide</a:t>
            </a:r>
          </a:p>
          <a:p>
            <a:pPr lvl="2" eaLnBrk="1" hangingPunct="1"/>
            <a:r>
              <a:rPr lang="en-US" altLang="zh-TW" sz="2800" dirty="0" smtClean="0">
                <a:ea typeface="新細明體" panose="02020500000000000000" pitchFamily="18" charset="-120"/>
              </a:rPr>
              <a:t>depression </a:t>
            </a:r>
            <a:r>
              <a:rPr lang="en-US" altLang="zh-TW" sz="2800" dirty="0">
                <a:ea typeface="新細明體" panose="02020500000000000000" pitchFamily="18" charset="-120"/>
              </a:rPr>
              <a:t>and despair</a:t>
            </a:r>
          </a:p>
          <a:p>
            <a:pPr lvl="2" eaLnBrk="1" hangingPunct="1"/>
            <a:r>
              <a:rPr lang="en-US" altLang="zh-TW" sz="2800" dirty="0" smtClean="0">
                <a:ea typeface="新細明體" panose="02020500000000000000" pitchFamily="18" charset="-120"/>
              </a:rPr>
              <a:t>fear</a:t>
            </a:r>
            <a:endParaRPr lang="en-US" altLang="zh-TW" sz="2800" dirty="0">
              <a:ea typeface="新細明體" panose="02020500000000000000" pitchFamily="18" charset="-120"/>
            </a:endParaRPr>
          </a:p>
          <a:p>
            <a:pPr lvl="2" eaLnBrk="1" hangingPunct="1"/>
            <a:r>
              <a:rPr lang="en-US" altLang="zh-TW" sz="2800" dirty="0" smtClean="0">
                <a:ea typeface="新細明體" panose="02020500000000000000" pitchFamily="18" charset="-120"/>
              </a:rPr>
              <a:t>protest </a:t>
            </a:r>
            <a:r>
              <a:rPr lang="en-US" altLang="zh-TW" sz="2800" dirty="0">
                <a:ea typeface="新細明體" panose="02020500000000000000" pitchFamily="18" charset="-120"/>
              </a:rPr>
              <a:t>against an unjust government</a:t>
            </a:r>
          </a:p>
          <a:p>
            <a:pPr lvl="2" eaLnBrk="1" hangingPunct="1">
              <a:buFontTx/>
              <a:buNone/>
            </a:pPr>
            <a:endParaRPr lang="en-US" altLang="zh-TW" sz="2800" dirty="0">
              <a:ea typeface="新細明體" panose="02020500000000000000" pitchFamily="18" charset="-120"/>
            </a:endParaRPr>
          </a:p>
          <a:p>
            <a:pPr eaLnBrk="1" hangingPunct="1">
              <a:buFontTx/>
              <a:buNone/>
            </a:pPr>
            <a:r>
              <a:rPr lang="en-US" altLang="zh-TW" dirty="0">
                <a:solidFill>
                  <a:schemeClr val="accent2"/>
                </a:solidFill>
                <a:ea typeface="新細明體" panose="02020500000000000000" pitchFamily="18" charset="-120"/>
              </a:rPr>
              <a:t>IV. Psychological Terror</a:t>
            </a:r>
          </a:p>
          <a:p>
            <a:pPr lvl="2" eaLnBrk="1" hangingPunct="1"/>
            <a:r>
              <a:rPr lang="en-US" altLang="zh-TW" sz="2800" dirty="0">
                <a:ea typeface="新細明體" panose="02020500000000000000" pitchFamily="18" charset="-120"/>
              </a:rPr>
              <a:t>Some 12 million young people were rounded up and sent to the countryside to “study” (</a:t>
            </a:r>
            <a:r>
              <a:rPr lang="en-US" altLang="zh-TW" sz="2800" i="1" dirty="0" err="1">
                <a:ea typeface="新細明體" panose="02020500000000000000" pitchFamily="18" charset="-120"/>
              </a:rPr>
              <a:t>xuexi</a:t>
            </a:r>
            <a:r>
              <a:rPr lang="en-US" altLang="zh-TW" sz="2800" dirty="0">
                <a:ea typeface="新細明體" panose="02020500000000000000" pitchFamily="18" charset="-120"/>
              </a:rPr>
              <a:t>) </a:t>
            </a:r>
          </a:p>
        </p:txBody>
      </p:sp>
    </p:spTree>
    <p:extLst>
      <p:ext uri="{BB962C8B-B14F-4D97-AF65-F5344CB8AC3E}">
        <p14:creationId xmlns:p14="http://schemas.microsoft.com/office/powerpoint/2010/main" val="2230928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CN" smtClean="0">
                <a:ea typeface="宋体" panose="02010600030101010101" pitchFamily="2" charset="-122"/>
              </a:rPr>
              <a:t>Mao and Zhou Died in 1976</a:t>
            </a:r>
          </a:p>
        </p:txBody>
      </p:sp>
      <p:sp>
        <p:nvSpPr>
          <p:cNvPr id="31747" name="Rectangle 3"/>
          <p:cNvSpPr>
            <a:spLocks noGrp="1" noChangeArrowheads="1"/>
          </p:cNvSpPr>
          <p:nvPr>
            <p:ph type="body" idx="1"/>
          </p:nvPr>
        </p:nvSpPr>
        <p:spPr/>
        <p:txBody>
          <a:bodyPr/>
          <a:lstStyle/>
          <a:p>
            <a:pPr eaLnBrk="1" hangingPunct="1"/>
            <a:r>
              <a:rPr lang="en-US" altLang="zh-CN" sz="2400" dirty="0">
                <a:ea typeface="宋体" panose="02010600030101010101" pitchFamily="2" charset="-122"/>
              </a:rPr>
              <a:t>Turning point in China’s postwar era</a:t>
            </a:r>
          </a:p>
          <a:p>
            <a:pPr eaLnBrk="1" hangingPunct="1"/>
            <a:r>
              <a:rPr lang="en-US" altLang="zh-CN" sz="2400" dirty="0">
                <a:ea typeface="宋体" panose="02010600030101010101" pitchFamily="2" charset="-122"/>
              </a:rPr>
              <a:t>“Gang of Four” were arrested</a:t>
            </a:r>
          </a:p>
          <a:p>
            <a:pPr eaLnBrk="1" hangingPunct="1"/>
            <a:r>
              <a:rPr lang="en-US" altLang="zh-CN" sz="2400" dirty="0">
                <a:ea typeface="宋体" panose="02010600030101010101" pitchFamily="2" charset="-122"/>
              </a:rPr>
              <a:t>End of the Cultural Revolution</a:t>
            </a:r>
          </a:p>
          <a:p>
            <a:pPr eaLnBrk="1" hangingPunct="1"/>
            <a:r>
              <a:rPr lang="en-US" altLang="zh-CN" sz="2400" dirty="0">
                <a:ea typeface="宋体" panose="02010600030101010101" pitchFamily="2" charset="-122"/>
              </a:rPr>
              <a:t>Enter Deng Xiaoping. C</a:t>
            </a:r>
            <a:r>
              <a:rPr lang="en-US" altLang="zh-CN" sz="2400" dirty="0" smtClean="0">
                <a:ea typeface="宋体" panose="02010600030101010101" pitchFamily="2" charset="-122"/>
              </a:rPr>
              <a:t>riticized </a:t>
            </a:r>
            <a:r>
              <a:rPr lang="en-US" altLang="zh-CN" sz="2400" dirty="0">
                <a:ea typeface="宋体" panose="02010600030101010101" pitchFamily="2" charset="-122"/>
              </a:rPr>
              <a:t>Mao’s “cult of personality” (sound familiar?)</a:t>
            </a:r>
          </a:p>
        </p:txBody>
      </p:sp>
      <p:pic>
        <p:nvPicPr>
          <p:cNvPr id="31748" name="Picture 4" descr="Mao lying in 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0"/>
            <a:ext cx="4267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4renb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487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p:txBody>
          <a:bodyPr/>
          <a:lstStyle/>
          <a:p>
            <a:pPr eaLnBrk="1" hangingPunct="1"/>
            <a:endParaRPr lang="en-US" dirty="0" smtClean="0"/>
          </a:p>
        </p:txBody>
      </p:sp>
      <p:sp>
        <p:nvSpPr>
          <p:cNvPr id="32771" name="Rectangle 3"/>
          <p:cNvSpPr>
            <a:spLocks noGrp="1" noChangeArrowheads="1"/>
          </p:cNvSpPr>
          <p:nvPr>
            <p:ph type="subTitle" idx="4294967295"/>
          </p:nvPr>
        </p:nvSpPr>
        <p:spPr>
          <a:xfrm>
            <a:off x="2743200" y="1219200"/>
            <a:ext cx="6400800" cy="457200"/>
          </a:xfrm>
        </p:spPr>
        <p:txBody>
          <a:bodyPr/>
          <a:lstStyle/>
          <a:p>
            <a:pPr marL="0" indent="0" algn="ctr">
              <a:buNone/>
            </a:pPr>
            <a:r>
              <a:rPr lang="en-US" sz="2400" dirty="0"/>
              <a:t>“Long Live Chairman Mao”</a:t>
            </a:r>
          </a:p>
          <a:p>
            <a:pPr marL="0" indent="0" algn="ctr">
              <a:buNone/>
            </a:pPr>
            <a:endParaRPr lang="en-US" dirty="0" smtClean="0"/>
          </a:p>
        </p:txBody>
      </p:sp>
      <p:pic>
        <p:nvPicPr>
          <p:cNvPr id="32772"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133600" y="1905000"/>
            <a:ext cx="7924800" cy="4724400"/>
          </a:xfrm>
          <a:noFill/>
        </p:spPr>
      </p:pic>
    </p:spTree>
    <p:extLst>
      <p:ext uri="{BB962C8B-B14F-4D97-AF65-F5344CB8AC3E}">
        <p14:creationId xmlns:p14="http://schemas.microsoft.com/office/powerpoint/2010/main" val="379425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209800" y="685801"/>
            <a:ext cx="7772400" cy="1470025"/>
          </a:xfrm>
        </p:spPr>
        <p:txBody>
          <a:bodyPr/>
          <a:lstStyle/>
          <a:p>
            <a:pPr eaLnBrk="1" hangingPunct="1"/>
            <a:endParaRPr lang="en-US" dirty="0" smtClean="0"/>
          </a:p>
        </p:txBody>
      </p:sp>
      <p:sp>
        <p:nvSpPr>
          <p:cNvPr id="33795" name="Rectangle 4"/>
          <p:cNvSpPr>
            <a:spLocks noGrp="1" noChangeArrowheads="1"/>
          </p:cNvSpPr>
          <p:nvPr>
            <p:ph type="subTitle" idx="1"/>
          </p:nvPr>
        </p:nvSpPr>
        <p:spPr>
          <a:xfrm>
            <a:off x="2819400" y="1752600"/>
            <a:ext cx="6400800" cy="609600"/>
          </a:xfrm>
        </p:spPr>
        <p:txBody>
          <a:bodyPr>
            <a:normAutofit lnSpcReduction="10000"/>
          </a:bodyPr>
          <a:lstStyle/>
          <a:p>
            <a:pPr eaLnBrk="1" hangingPunct="1">
              <a:lnSpc>
                <a:spcPct val="80000"/>
              </a:lnSpc>
            </a:pPr>
            <a:r>
              <a:rPr lang="en-US" dirty="0"/>
              <a:t>“The People's Liberation Army represents the great school of Mao Zedong Thought”</a:t>
            </a:r>
          </a:p>
          <a:p>
            <a:pPr eaLnBrk="1" hangingPunct="1">
              <a:lnSpc>
                <a:spcPct val="80000"/>
              </a:lnSpc>
            </a:pPr>
            <a:endParaRPr lang="en-US" dirty="0"/>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90800"/>
            <a:ext cx="6400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05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ctrTitle"/>
          </p:nvPr>
        </p:nvSpPr>
        <p:spPr>
          <a:xfrm>
            <a:off x="2438400" y="304801"/>
            <a:ext cx="7772400" cy="1470025"/>
          </a:xfrm>
        </p:spPr>
        <p:txBody>
          <a:bodyPr/>
          <a:lstStyle/>
          <a:p>
            <a:pPr eaLnBrk="1" hangingPunct="1"/>
            <a:endParaRPr lang="en-US" dirty="0" smtClean="0"/>
          </a:p>
        </p:txBody>
      </p:sp>
      <p:pic>
        <p:nvPicPr>
          <p:cNvPr id="34819" name="Picture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72001" y="2362200"/>
            <a:ext cx="3209925" cy="4343400"/>
          </a:xfrm>
          <a:noFill/>
        </p:spPr>
      </p:pic>
      <p:sp>
        <p:nvSpPr>
          <p:cNvPr id="34820" name="Rectangle 10"/>
          <p:cNvSpPr>
            <a:spLocks noGrp="1" noChangeArrowheads="1"/>
          </p:cNvSpPr>
          <p:nvPr>
            <p:ph type="subTitle" idx="1"/>
          </p:nvPr>
        </p:nvSpPr>
        <p:spPr>
          <a:xfrm>
            <a:off x="1828800" y="1752600"/>
            <a:ext cx="8610600" cy="533400"/>
          </a:xfrm>
        </p:spPr>
        <p:txBody>
          <a:bodyPr/>
          <a:lstStyle/>
          <a:p>
            <a:pPr eaLnBrk="1" hangingPunct="1">
              <a:lnSpc>
                <a:spcPct val="80000"/>
              </a:lnSpc>
            </a:pPr>
            <a:r>
              <a:rPr lang="en-US" sz="1800" dirty="0"/>
              <a:t>“Criticize the old world and build a new one with Mao Zedong Thought as our guide”</a:t>
            </a:r>
          </a:p>
        </p:txBody>
      </p:sp>
    </p:spTree>
    <p:extLst>
      <p:ext uri="{BB962C8B-B14F-4D97-AF65-F5344CB8AC3E}">
        <p14:creationId xmlns:p14="http://schemas.microsoft.com/office/powerpoint/2010/main" val="1308905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ctrTitle"/>
          </p:nvPr>
        </p:nvSpPr>
        <p:spPr>
          <a:xfrm>
            <a:off x="2209800" y="381001"/>
            <a:ext cx="7772400" cy="1470025"/>
          </a:xfrm>
        </p:spPr>
        <p:txBody>
          <a:bodyPr/>
          <a:lstStyle/>
          <a:p>
            <a:pPr eaLnBrk="1" hangingPunct="1"/>
            <a:endParaRPr lang="en-US" dirty="0" smtClean="0"/>
          </a:p>
        </p:txBody>
      </p:sp>
      <p:sp>
        <p:nvSpPr>
          <p:cNvPr id="35843" name="Rectangle 11"/>
          <p:cNvSpPr>
            <a:spLocks noGrp="1" noChangeArrowheads="1"/>
          </p:cNvSpPr>
          <p:nvPr>
            <p:ph type="subTitle" idx="1"/>
          </p:nvPr>
        </p:nvSpPr>
        <p:spPr>
          <a:xfrm>
            <a:off x="2209800" y="1524000"/>
            <a:ext cx="8153400" cy="838200"/>
          </a:xfrm>
        </p:spPr>
        <p:txBody>
          <a:bodyPr/>
          <a:lstStyle/>
          <a:p>
            <a:pPr eaLnBrk="1" hangingPunct="1"/>
            <a:r>
              <a:rPr lang="en-US" dirty="0" smtClean="0"/>
              <a:t>“Our country is a united, multicultural nation”</a:t>
            </a:r>
          </a:p>
          <a:p>
            <a:pPr eaLnBrk="1" hangingPunct="1"/>
            <a:endParaRPr lang="en-US" dirty="0" smtClean="0"/>
          </a:p>
          <a:p>
            <a:pPr eaLnBrk="1" hangingPunct="1"/>
            <a:endParaRPr lang="en-US" dirty="0" smtClean="0"/>
          </a:p>
        </p:txBody>
      </p:sp>
      <p:pic>
        <p:nvPicPr>
          <p:cNvPr id="3584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7086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166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title"/>
          </p:nvPr>
        </p:nvSpPr>
        <p:spPr/>
        <p:txBody>
          <a:bodyPr/>
          <a:lstStyle/>
          <a:p>
            <a:pPr eaLnBrk="1" hangingPunct="1"/>
            <a:endParaRPr lang="en-US" dirty="0" smtClean="0"/>
          </a:p>
        </p:txBody>
      </p:sp>
      <p:sp>
        <p:nvSpPr>
          <p:cNvPr id="36867" name="Rectangle 5"/>
          <p:cNvSpPr>
            <a:spLocks noChangeArrowheads="1"/>
          </p:cNvSpPr>
          <p:nvPr/>
        </p:nvSpPr>
        <p:spPr bwMode="auto">
          <a:xfrm>
            <a:off x="2743200" y="1371601"/>
            <a:ext cx="667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t>“We are proud to participate in the industrialization of the nation”</a:t>
            </a:r>
          </a:p>
        </p:txBody>
      </p:sp>
      <p:pic>
        <p:nvPicPr>
          <p:cNvPr id="3686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752601"/>
            <a:ext cx="4191000" cy="4752975"/>
          </a:xfrm>
          <a:noFill/>
        </p:spPr>
      </p:pic>
    </p:spTree>
    <p:extLst>
      <p:ext uri="{BB962C8B-B14F-4D97-AF65-F5344CB8AC3E}">
        <p14:creationId xmlns:p14="http://schemas.microsoft.com/office/powerpoint/2010/main" val="2824105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endParaRPr lang="en-US" dirty="0" smtClean="0"/>
          </a:p>
        </p:txBody>
      </p:sp>
      <p:pic>
        <p:nvPicPr>
          <p:cNvPr id="3789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2038350"/>
            <a:ext cx="5238750" cy="4362450"/>
          </a:xfrm>
          <a:noFill/>
        </p:spPr>
      </p:pic>
      <p:sp>
        <p:nvSpPr>
          <p:cNvPr id="37892" name="Rectangle 7"/>
          <p:cNvSpPr>
            <a:spLocks noChangeArrowheads="1"/>
          </p:cNvSpPr>
          <p:nvPr/>
        </p:nvSpPr>
        <p:spPr bwMode="auto">
          <a:xfrm>
            <a:off x="2971800" y="1447801"/>
            <a:ext cx="657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t>“Awakened people! You will certainly attain the ultimate victory”</a:t>
            </a:r>
          </a:p>
        </p:txBody>
      </p:sp>
    </p:spTree>
    <p:extLst>
      <p:ext uri="{BB962C8B-B14F-4D97-AF65-F5344CB8AC3E}">
        <p14:creationId xmlns:p14="http://schemas.microsoft.com/office/powerpoint/2010/main" val="2884716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smtClean="0"/>
              <a:t>Maoism in Theory</a:t>
            </a:r>
          </a:p>
        </p:txBody>
      </p:sp>
      <p:pic>
        <p:nvPicPr>
          <p:cNvPr id="6147"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47136" y="1593804"/>
            <a:ext cx="4130925" cy="4984571"/>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ontent Placeholder 1"/>
          <p:cNvSpPr>
            <a:spLocks noGrp="1"/>
          </p:cNvSpPr>
          <p:nvPr>
            <p:ph sz="half" idx="2"/>
          </p:nvPr>
        </p:nvSpPr>
        <p:spPr/>
        <p:txBody>
          <a:bodyPr>
            <a:normAutofit fontScale="92500" lnSpcReduction="10000"/>
          </a:bodyPr>
          <a:lstStyle/>
          <a:p>
            <a:pPr>
              <a:buNone/>
            </a:pPr>
            <a:r>
              <a:rPr lang="en-US" dirty="0"/>
              <a:t>	In the late sixties the "Little Red Book" containing the thoughts of Chinese Communist Party Chairman Mao Zedong was one of the most intensively-studied books in the world. </a:t>
            </a:r>
          </a:p>
          <a:p>
            <a:pPr>
              <a:buNone/>
            </a:pPr>
            <a:endParaRPr lang="en-US" dirty="0"/>
          </a:p>
          <a:p>
            <a:pPr>
              <a:buNone/>
            </a:pPr>
            <a:r>
              <a:rPr lang="en-US" dirty="0"/>
              <a:t>	Assembled by Party editors from old speeches and writings of Mao, it was intended as a guide for the Cultural Revolutionaries of 1966-1976</a:t>
            </a:r>
          </a:p>
          <a:p>
            <a:endParaRPr lang="en-US" dirty="0"/>
          </a:p>
        </p:txBody>
      </p:sp>
    </p:spTree>
    <p:extLst>
      <p:ext uri="{BB962C8B-B14F-4D97-AF65-F5344CB8AC3E}">
        <p14:creationId xmlns:p14="http://schemas.microsoft.com/office/powerpoint/2010/main" val="1780340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2286000" y="381001"/>
            <a:ext cx="7772400" cy="1470025"/>
          </a:xfrm>
        </p:spPr>
        <p:txBody>
          <a:bodyPr/>
          <a:lstStyle/>
          <a:p>
            <a:pPr eaLnBrk="1" hangingPunct="1"/>
            <a:endParaRPr lang="en-US" dirty="0" smtClean="0"/>
          </a:p>
        </p:txBody>
      </p:sp>
      <p:sp>
        <p:nvSpPr>
          <p:cNvPr id="38915" name="Rectangle 5"/>
          <p:cNvSpPr>
            <a:spLocks noGrp="1" noChangeArrowheads="1"/>
          </p:cNvSpPr>
          <p:nvPr>
            <p:ph type="subTitle" idx="1"/>
          </p:nvPr>
        </p:nvSpPr>
        <p:spPr>
          <a:xfrm>
            <a:off x="2209800" y="1371600"/>
            <a:ext cx="8229600" cy="990600"/>
          </a:xfrm>
        </p:spPr>
        <p:txBody>
          <a:bodyPr/>
          <a:lstStyle/>
          <a:p>
            <a:pPr eaLnBrk="1" hangingPunct="1">
              <a:lnSpc>
                <a:spcPct val="90000"/>
              </a:lnSpc>
            </a:pPr>
            <a:r>
              <a:rPr lang="en-US" dirty="0"/>
              <a:t>“Thoroughly engage in revolutionary criticism”</a:t>
            </a:r>
          </a:p>
          <a:p>
            <a:pPr eaLnBrk="1" hangingPunct="1">
              <a:lnSpc>
                <a:spcPct val="90000"/>
              </a:lnSpc>
            </a:pPr>
            <a:endParaRPr lang="en-US" dirty="0"/>
          </a:p>
        </p:txBody>
      </p:sp>
      <p:pic>
        <p:nvPicPr>
          <p:cNvPr id="38916"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971800" y="2133601"/>
            <a:ext cx="6400800" cy="3922713"/>
          </a:xfrm>
          <a:noFill/>
        </p:spPr>
      </p:pic>
    </p:spTree>
    <p:extLst>
      <p:ext uri="{BB962C8B-B14F-4D97-AF65-F5344CB8AC3E}">
        <p14:creationId xmlns:p14="http://schemas.microsoft.com/office/powerpoint/2010/main" val="3807670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title"/>
          </p:nvPr>
        </p:nvSpPr>
        <p:spPr/>
        <p:txBody>
          <a:bodyPr/>
          <a:lstStyle/>
          <a:p>
            <a:pPr eaLnBrk="1" hangingPunct="1"/>
            <a:endParaRPr lang="en-US" dirty="0" smtClean="0"/>
          </a:p>
        </p:txBody>
      </p:sp>
      <p:sp>
        <p:nvSpPr>
          <p:cNvPr id="39939" name="Rectangle 5"/>
          <p:cNvSpPr>
            <a:spLocks noGrp="1" noChangeArrowheads="1"/>
          </p:cNvSpPr>
          <p:nvPr>
            <p:ph type="body" sz="half" idx="4294967295"/>
          </p:nvPr>
        </p:nvSpPr>
        <p:spPr>
          <a:xfrm>
            <a:off x="2133600" y="1447800"/>
            <a:ext cx="7696200" cy="457200"/>
          </a:xfrm>
        </p:spPr>
        <p:txBody>
          <a:bodyPr/>
          <a:lstStyle/>
          <a:p>
            <a:pPr eaLnBrk="1" hangingPunct="1">
              <a:lnSpc>
                <a:spcPct val="90000"/>
              </a:lnSpc>
              <a:buFontTx/>
              <a:buNone/>
            </a:pPr>
            <a:r>
              <a:rPr lang="en-US" sz="2000"/>
              <a:t>“Strike the battle drum of the Great Leap Forward even Louder”</a:t>
            </a:r>
          </a:p>
          <a:p>
            <a:pPr eaLnBrk="1" hangingPunct="1">
              <a:lnSpc>
                <a:spcPct val="90000"/>
              </a:lnSpc>
              <a:buFontTx/>
              <a:buNone/>
            </a:pPr>
            <a:endParaRPr lang="en-US" sz="2000"/>
          </a:p>
        </p:txBody>
      </p:sp>
      <p:pic>
        <p:nvPicPr>
          <p:cNvPr id="39940"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505200" y="1981200"/>
            <a:ext cx="4495800" cy="4648200"/>
          </a:xfrm>
          <a:noFill/>
        </p:spPr>
      </p:pic>
    </p:spTree>
    <p:extLst>
      <p:ext uri="{BB962C8B-B14F-4D97-AF65-F5344CB8AC3E}">
        <p14:creationId xmlns:p14="http://schemas.microsoft.com/office/powerpoint/2010/main" val="784540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a:xfrm>
            <a:off x="2209800" y="228601"/>
            <a:ext cx="7772400" cy="1470025"/>
          </a:xfrm>
        </p:spPr>
        <p:txBody>
          <a:bodyPr/>
          <a:lstStyle/>
          <a:p>
            <a:pPr eaLnBrk="1" hangingPunct="1"/>
            <a:endParaRPr lang="en-US" dirty="0" smtClean="0"/>
          </a:p>
        </p:txBody>
      </p:sp>
      <p:sp>
        <p:nvSpPr>
          <p:cNvPr id="40963" name="Rectangle 5"/>
          <p:cNvSpPr>
            <a:spLocks noGrp="1" noChangeArrowheads="1"/>
          </p:cNvSpPr>
          <p:nvPr>
            <p:ph type="subTitle" idx="1"/>
          </p:nvPr>
        </p:nvSpPr>
        <p:spPr>
          <a:xfrm>
            <a:off x="2971800" y="1371600"/>
            <a:ext cx="6400800" cy="1752600"/>
          </a:xfrm>
        </p:spPr>
        <p:txBody>
          <a:bodyPr/>
          <a:lstStyle/>
          <a:p>
            <a:pPr eaLnBrk="1" hangingPunct="1"/>
            <a:r>
              <a:rPr lang="en-US" sz="2000"/>
              <a:t>“We must grasp revolution. Increase production!</a:t>
            </a:r>
          </a:p>
        </p:txBody>
      </p:sp>
      <p:pic>
        <p:nvPicPr>
          <p:cNvPr id="409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952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normAutofit/>
          </a:bodyPr>
          <a:lstStyle/>
          <a:p>
            <a:pPr eaLnBrk="1" hangingPunct="1"/>
            <a:r>
              <a:rPr lang="en-US" sz="2400" dirty="0" smtClean="0"/>
              <a:t>Post-Mao Propaganda (1979)</a:t>
            </a:r>
          </a:p>
        </p:txBody>
      </p:sp>
      <p:sp>
        <p:nvSpPr>
          <p:cNvPr id="41987" name="Rectangle 5"/>
          <p:cNvSpPr>
            <a:spLocks noGrp="1" noChangeArrowheads="1"/>
          </p:cNvSpPr>
          <p:nvPr>
            <p:ph type="body" sz="half" idx="1"/>
          </p:nvPr>
        </p:nvSpPr>
        <p:spPr>
          <a:xfrm>
            <a:off x="633046" y="1690688"/>
            <a:ext cx="4396154" cy="4435476"/>
          </a:xfrm>
        </p:spPr>
        <p:txBody>
          <a:bodyPr/>
          <a:lstStyle/>
          <a:p>
            <a:pPr marL="533400" indent="-533400">
              <a:buNone/>
            </a:pPr>
            <a:r>
              <a:rPr lang="en-US" sz="1800" dirty="0"/>
              <a:t>	</a:t>
            </a:r>
            <a:r>
              <a:rPr lang="en-US" sz="1800" dirty="0">
                <a:solidFill>
                  <a:srgbClr val="FF0000"/>
                </a:solidFill>
              </a:rPr>
              <a:t>Deng Xiaoping introduced "Four Basic Principles in </a:t>
            </a:r>
            <a:r>
              <a:rPr lang="en-US" sz="1800" dirty="0" smtClean="0">
                <a:solidFill>
                  <a:srgbClr val="FF0000"/>
                </a:solidFill>
              </a:rPr>
              <a:t>March 1979</a:t>
            </a:r>
            <a:r>
              <a:rPr lang="en-US" sz="1800" dirty="0">
                <a:solidFill>
                  <a:srgbClr val="FF0000"/>
                </a:solidFill>
              </a:rPr>
              <a:t>. </a:t>
            </a:r>
            <a:endParaRPr lang="en-US" sz="1800" dirty="0" smtClean="0">
              <a:solidFill>
                <a:srgbClr val="FF0000"/>
              </a:solidFill>
            </a:endParaRPr>
          </a:p>
          <a:p>
            <a:pPr marL="533400" indent="-533400">
              <a:buAutoNum type="arabicPeriod"/>
            </a:pPr>
            <a:r>
              <a:rPr lang="en-US" sz="1800" dirty="0" smtClean="0"/>
              <a:t>We </a:t>
            </a:r>
            <a:r>
              <a:rPr lang="en-US" sz="1800" dirty="0"/>
              <a:t>must keep to the socialist road </a:t>
            </a:r>
            <a:endParaRPr lang="en-US" sz="1800" dirty="0" smtClean="0"/>
          </a:p>
          <a:p>
            <a:pPr marL="533400" indent="-533400">
              <a:buAutoNum type="arabicPeriod"/>
            </a:pPr>
            <a:r>
              <a:rPr lang="en-US" sz="1800" dirty="0" smtClean="0"/>
              <a:t>We </a:t>
            </a:r>
            <a:r>
              <a:rPr lang="en-US" sz="1800" dirty="0"/>
              <a:t>must uphold the dictatorship of the proletariat </a:t>
            </a:r>
          </a:p>
          <a:p>
            <a:pPr marL="533400" indent="-533400">
              <a:buFontTx/>
              <a:buAutoNum type="arabicPeriod"/>
            </a:pPr>
            <a:r>
              <a:rPr lang="en-US" sz="1800" dirty="0"/>
              <a:t>We must uphold the leadership of the Communist Party </a:t>
            </a:r>
          </a:p>
          <a:p>
            <a:pPr marL="533400" indent="-533400">
              <a:buFontTx/>
              <a:buAutoNum type="arabicPeriod"/>
            </a:pPr>
            <a:r>
              <a:rPr lang="en-US" sz="1800" dirty="0"/>
              <a:t>We must uphold Marxism-Leninism-Mao Zedong Thought </a:t>
            </a:r>
          </a:p>
          <a:p>
            <a:pPr marL="533400" indent="-533400">
              <a:buNone/>
            </a:pPr>
            <a:endParaRPr lang="en-US" sz="1800" dirty="0"/>
          </a:p>
        </p:txBody>
      </p:sp>
      <p:sp>
        <p:nvSpPr>
          <p:cNvPr id="41988" name="Rectangle 6"/>
          <p:cNvSpPr>
            <a:spLocks noGrp="1" noChangeArrowheads="1"/>
          </p:cNvSpPr>
          <p:nvPr>
            <p:ph type="body" sz="half" idx="2"/>
          </p:nvPr>
        </p:nvSpPr>
        <p:spPr/>
        <p:txBody>
          <a:bodyPr/>
          <a:lstStyle/>
          <a:p>
            <a:pPr eaLnBrk="1" hangingPunct="1">
              <a:buFontTx/>
              <a:buNone/>
            </a:pPr>
            <a:endParaRPr lang="de-DE" sz="2400"/>
          </a:p>
        </p:txBody>
      </p:sp>
      <p:pic>
        <p:nvPicPr>
          <p:cNvPr id="41992" name="Picture 8" descr="We must keep to the socialist road, 198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430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0" descr="We must uphold the dictatorship of the proletariat, 198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1430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1" descr="We must uphold the leadership of the Communist Party, 19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657600"/>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3" descr="We must uphold Marxism-Leninism-Mao Zedong Thought, 198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3657600"/>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981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p:nvPr>
        </p:nvSpPr>
        <p:spPr>
          <a:xfrm>
            <a:off x="2133600" y="228601"/>
            <a:ext cx="7772400" cy="1470025"/>
          </a:xfrm>
        </p:spPr>
        <p:txBody>
          <a:bodyPr>
            <a:normAutofit/>
          </a:bodyPr>
          <a:lstStyle/>
          <a:p>
            <a:pPr eaLnBrk="1" hangingPunct="1"/>
            <a:endParaRPr lang="en-US" sz="3200" dirty="0" smtClean="0"/>
          </a:p>
        </p:txBody>
      </p:sp>
      <p:sp>
        <p:nvSpPr>
          <p:cNvPr id="44035" name="Rectangle 5"/>
          <p:cNvSpPr>
            <a:spLocks noGrp="1" noChangeArrowheads="1"/>
          </p:cNvSpPr>
          <p:nvPr>
            <p:ph type="subTitle" idx="1"/>
          </p:nvPr>
        </p:nvSpPr>
        <p:spPr>
          <a:xfrm>
            <a:off x="118551" y="2195732"/>
            <a:ext cx="5785339" cy="1271954"/>
          </a:xfrm>
        </p:spPr>
        <p:txBody>
          <a:bodyPr/>
          <a:lstStyle/>
          <a:p>
            <a:pPr algn="l"/>
            <a:r>
              <a:rPr lang="en-US" sz="2000" dirty="0" smtClean="0"/>
              <a:t>Post-Mao Propaganda (1988)</a:t>
            </a:r>
            <a:endParaRPr lang="en-US" sz="2000" dirty="0"/>
          </a:p>
        </p:txBody>
      </p:sp>
      <p:pic>
        <p:nvPicPr>
          <p:cNvPr id="440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137" y="604911"/>
            <a:ext cx="5373209" cy="572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3218" y="5894363"/>
            <a:ext cx="5261919" cy="646331"/>
          </a:xfrm>
          <a:prstGeom prst="rect">
            <a:avLst/>
          </a:prstGeom>
          <a:noFill/>
        </p:spPr>
        <p:txBody>
          <a:bodyPr wrap="square" rtlCol="0">
            <a:spAutoFit/>
          </a:bodyPr>
          <a:lstStyle/>
          <a:p>
            <a:r>
              <a:rPr lang="en-US" dirty="0" smtClean="0"/>
              <a:t>“Less births, better births to develop China vigorously”</a:t>
            </a:r>
          </a:p>
          <a:p>
            <a:endParaRPr lang="en-US" dirty="0"/>
          </a:p>
        </p:txBody>
      </p:sp>
    </p:spTree>
    <p:extLst>
      <p:ext uri="{BB962C8B-B14F-4D97-AF65-F5344CB8AC3E}">
        <p14:creationId xmlns:p14="http://schemas.microsoft.com/office/powerpoint/2010/main" val="4132097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a:xfrm>
            <a:off x="2209800" y="304801"/>
            <a:ext cx="7772400" cy="1470025"/>
          </a:xfrm>
        </p:spPr>
        <p:txBody>
          <a:bodyPr>
            <a:normAutofit/>
          </a:bodyPr>
          <a:lstStyle/>
          <a:p>
            <a:pPr eaLnBrk="1" hangingPunct="1"/>
            <a:endParaRPr lang="en-US" dirty="0" smtClean="0"/>
          </a:p>
        </p:txBody>
      </p:sp>
      <p:sp>
        <p:nvSpPr>
          <p:cNvPr id="43011" name="Rectangle 5"/>
          <p:cNvSpPr>
            <a:spLocks noGrp="1" noChangeArrowheads="1"/>
          </p:cNvSpPr>
          <p:nvPr>
            <p:ph type="subTitle" idx="1"/>
          </p:nvPr>
        </p:nvSpPr>
        <p:spPr>
          <a:xfrm>
            <a:off x="520505" y="5621628"/>
            <a:ext cx="6400800" cy="457200"/>
          </a:xfrm>
        </p:spPr>
        <p:txBody>
          <a:bodyPr/>
          <a:lstStyle/>
          <a:p>
            <a:pPr eaLnBrk="1" hangingPunct="1"/>
            <a:r>
              <a:rPr lang="en-US" sz="1800" dirty="0"/>
              <a:t>“Do not spit freely. Spitting is neither hygienic nor civilized”</a:t>
            </a:r>
          </a:p>
        </p:txBody>
      </p:sp>
      <p:pic>
        <p:nvPicPr>
          <p:cNvPr id="430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642" y="1221727"/>
            <a:ext cx="423176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28843" y="2168010"/>
            <a:ext cx="3746695" cy="369332"/>
          </a:xfrm>
          <a:prstGeom prst="rect">
            <a:avLst/>
          </a:prstGeom>
          <a:noFill/>
        </p:spPr>
        <p:txBody>
          <a:bodyPr wrap="square" rtlCol="0">
            <a:spAutoFit/>
          </a:bodyPr>
          <a:lstStyle/>
          <a:p>
            <a:r>
              <a:rPr lang="en-US" dirty="0" smtClean="0"/>
              <a:t>Post-Mao Propaganda, (1986)</a:t>
            </a:r>
            <a:endParaRPr lang="en-US" dirty="0"/>
          </a:p>
        </p:txBody>
      </p:sp>
    </p:spTree>
    <p:extLst>
      <p:ext uri="{BB962C8B-B14F-4D97-AF65-F5344CB8AC3E}">
        <p14:creationId xmlns:p14="http://schemas.microsoft.com/office/powerpoint/2010/main" val="69793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Maoism in Theory </a:t>
            </a:r>
          </a:p>
        </p:txBody>
      </p:sp>
      <p:sp>
        <p:nvSpPr>
          <p:cNvPr id="7171" name="Rectangle 3"/>
          <p:cNvSpPr>
            <a:spLocks noGrp="1" noChangeArrowheads="1"/>
          </p:cNvSpPr>
          <p:nvPr>
            <p:ph type="body" idx="1"/>
          </p:nvPr>
        </p:nvSpPr>
        <p:spPr/>
        <p:txBody>
          <a:bodyPr>
            <a:normAutofit/>
          </a:bodyPr>
          <a:lstStyle/>
          <a:p>
            <a:pPr eaLnBrk="1" hangingPunct="1">
              <a:lnSpc>
                <a:spcPct val="80000"/>
              </a:lnSpc>
              <a:buFontTx/>
              <a:buNone/>
            </a:pPr>
            <a:r>
              <a:rPr lang="en-US" sz="2000" dirty="0"/>
              <a:t>1.  Classes struggle, some classes triumph, others are eliminated. Such is history, such is the history of civilization for thousands of years. To interpret history from this viewpoint is historical materialism; standing in opposition to this viewpoint is historical idealism.</a:t>
            </a:r>
            <a:endParaRPr lang="en-US" sz="2000" i="1" dirty="0"/>
          </a:p>
          <a:p>
            <a:pPr eaLnBrk="1" hangingPunct="1">
              <a:lnSpc>
                <a:spcPct val="80000"/>
              </a:lnSpc>
              <a:buFontTx/>
              <a:buNone/>
            </a:pPr>
            <a:r>
              <a:rPr lang="en-US" sz="2000" i="1" dirty="0"/>
              <a:t>	"Cast Away Illusions, Prepare for Struggle" (August 14, 1949), Selected Works,  Vol. IV, p. 428.</a:t>
            </a:r>
            <a:endParaRPr lang="en-US" sz="2000" dirty="0"/>
          </a:p>
          <a:p>
            <a:pPr eaLnBrk="1" hangingPunct="1">
              <a:lnSpc>
                <a:spcPct val="80000"/>
              </a:lnSpc>
              <a:buFontTx/>
              <a:buNone/>
            </a:pPr>
            <a:r>
              <a:rPr lang="en-US" sz="2000" dirty="0"/>
              <a:t>2.  A well-disciplined Party armed with the theory of Marxism-Leninism, using the method of self-criticism and linked with the masses of the people; an army under the leadership of such a Party; a united front of all revolutionary classes and all revolutionary groups under the leadership of such a Party - these are the three main weapons with which we have defeated the enemy.</a:t>
            </a:r>
            <a:endParaRPr lang="en-US" sz="2000" i="1" dirty="0"/>
          </a:p>
          <a:p>
            <a:pPr eaLnBrk="1" hangingPunct="1">
              <a:lnSpc>
                <a:spcPct val="80000"/>
              </a:lnSpc>
              <a:buFontTx/>
              <a:buNone/>
            </a:pPr>
            <a:r>
              <a:rPr lang="en-US" sz="2000" i="1" dirty="0"/>
              <a:t>	"On the People's Democratic Dictatorship" (June 30, 1949), Selected Works,  Vol. IV, p. 422.</a:t>
            </a:r>
            <a:endParaRPr lang="en-US" sz="2000" dirty="0"/>
          </a:p>
          <a:p>
            <a:pPr eaLnBrk="1" hangingPunct="1">
              <a:lnSpc>
                <a:spcPct val="80000"/>
              </a:lnSpc>
              <a:buFontTx/>
              <a:buNone/>
            </a:pPr>
            <a:r>
              <a:rPr lang="en-US" sz="2000" dirty="0"/>
              <a:t>3.  No political party can possibly lead a great revolutionary movement to victory unless it possesses revolutionary theory and a knowledge of history and has a profound grasp of the practical movement.</a:t>
            </a:r>
            <a:endParaRPr lang="en-US" sz="2000" i="1" dirty="0"/>
          </a:p>
          <a:p>
            <a:pPr eaLnBrk="1" hangingPunct="1">
              <a:lnSpc>
                <a:spcPct val="80000"/>
              </a:lnSpc>
              <a:buFontTx/>
              <a:buNone/>
            </a:pPr>
            <a:r>
              <a:rPr lang="en-US" sz="2000" i="1" dirty="0"/>
              <a:t>	On the Question of Agricultural Co-operation</a:t>
            </a:r>
            <a:r>
              <a:rPr lang="en-US" sz="2000" dirty="0"/>
              <a:t>  (July 51, 1955), 3rd ed., pp. 19-20.</a:t>
            </a:r>
          </a:p>
        </p:txBody>
      </p:sp>
    </p:spTree>
    <p:extLst>
      <p:ext uri="{BB962C8B-B14F-4D97-AF65-F5344CB8AC3E}">
        <p14:creationId xmlns:p14="http://schemas.microsoft.com/office/powerpoint/2010/main" val="186610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Maoism in Theory </a:t>
            </a:r>
          </a:p>
        </p:txBody>
      </p:sp>
      <p:sp>
        <p:nvSpPr>
          <p:cNvPr id="8195" name="Rectangle 3"/>
          <p:cNvSpPr>
            <a:spLocks noGrp="1" noChangeArrowheads="1"/>
          </p:cNvSpPr>
          <p:nvPr>
            <p:ph type="body" idx="1"/>
          </p:nvPr>
        </p:nvSpPr>
        <p:spPr/>
        <p:txBody>
          <a:bodyPr>
            <a:normAutofit/>
          </a:bodyPr>
          <a:lstStyle/>
          <a:p>
            <a:pPr eaLnBrk="1" hangingPunct="1">
              <a:lnSpc>
                <a:spcPct val="80000"/>
              </a:lnSpc>
              <a:buFontTx/>
              <a:buNone/>
            </a:pPr>
            <a:r>
              <a:rPr lang="en-US" sz="1800" dirty="0"/>
              <a:t>4.  A revolution is not a dinner party, or writing an essay, or painting a picture, or doing embroidery; it cannot be so refined, so leisurely and gentle, so temperate, kind, courteous, restrained and magnanimous. A revolution is an insurrection, an act of violence by which one class overthrows another.</a:t>
            </a:r>
            <a:endParaRPr lang="en-US" sz="1800" i="1" dirty="0"/>
          </a:p>
          <a:p>
            <a:pPr eaLnBrk="1" hangingPunct="1">
              <a:lnSpc>
                <a:spcPct val="80000"/>
              </a:lnSpc>
              <a:buFontTx/>
              <a:buNone/>
            </a:pPr>
            <a:r>
              <a:rPr lang="en-US" sz="1800" i="1" dirty="0"/>
              <a:t>	"Report on an Investigation of the Peasant Movement in Hunan" (March 1927), Selected Works,  Vol. I, p. 28</a:t>
            </a:r>
            <a:r>
              <a:rPr lang="en-US" sz="1800" i="1" dirty="0" smtClean="0"/>
              <a:t>.</a:t>
            </a:r>
            <a:endParaRPr lang="en-US" sz="1800" dirty="0"/>
          </a:p>
          <a:p>
            <a:pPr eaLnBrk="1" hangingPunct="1">
              <a:lnSpc>
                <a:spcPct val="80000"/>
              </a:lnSpc>
              <a:buFontTx/>
              <a:buNone/>
            </a:pPr>
            <a:r>
              <a:rPr lang="en-US" sz="1800" dirty="0"/>
              <a:t>5. The socialist system will eventually replace the capitalist system; this is an objective law independent of man's will. However much the reactionaries try to hold back the wheel of history, sooner or later revolution will take place and will inevitably triumph.</a:t>
            </a:r>
            <a:endParaRPr lang="en-US" sz="1800" i="1" dirty="0"/>
          </a:p>
          <a:p>
            <a:pPr eaLnBrk="1" hangingPunct="1">
              <a:lnSpc>
                <a:spcPct val="80000"/>
              </a:lnSpc>
              <a:buFontTx/>
              <a:buNone/>
            </a:pPr>
            <a:r>
              <a:rPr lang="en-US" sz="1800" i="1" dirty="0"/>
              <a:t>	"Speech at the Meeting of the Supreme Soviet of the U.S.S.R. in Celebration of the 40th Anniversary of the Great October Socialist Revolution" (November 6, 1957).</a:t>
            </a:r>
            <a:endParaRPr lang="en-US" sz="1800" dirty="0"/>
          </a:p>
          <a:p>
            <a:pPr eaLnBrk="1" hangingPunct="1">
              <a:lnSpc>
                <a:spcPct val="80000"/>
              </a:lnSpc>
              <a:buFontTx/>
              <a:buNone/>
            </a:pPr>
            <a:r>
              <a:rPr lang="en-US" sz="1800" dirty="0"/>
              <a:t>6. We are now carrying out a revolution not only in the social system, the change from private to public ownership, but also in technology, the change from handicraft to large-scale modern machine production, and the two revolutions are interconnected. In agriculture, with conditions as they are in our country co-operation must precede the use of big machinery (in capitalist countries agriculture develops in a capitalist way). Therefore we must on no account regard industry and agriculture, socialist industrialization and the socialist transformation of agriculture as two separate and isolated things, and on no account must we emphasize the one and play down the other.</a:t>
            </a:r>
            <a:endParaRPr lang="en-US" sz="1800" i="1" dirty="0"/>
          </a:p>
          <a:p>
            <a:pPr eaLnBrk="1" hangingPunct="1">
              <a:lnSpc>
                <a:spcPct val="80000"/>
              </a:lnSpc>
              <a:buFontTx/>
              <a:buNone/>
            </a:pPr>
            <a:endParaRPr lang="en-US" sz="1800" dirty="0"/>
          </a:p>
        </p:txBody>
      </p:sp>
    </p:spTree>
    <p:extLst>
      <p:ext uri="{BB962C8B-B14F-4D97-AF65-F5344CB8AC3E}">
        <p14:creationId xmlns:p14="http://schemas.microsoft.com/office/powerpoint/2010/main" val="36388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Maoism in Theory </a:t>
            </a:r>
          </a:p>
        </p:txBody>
      </p:sp>
      <p:sp>
        <p:nvSpPr>
          <p:cNvPr id="9219" name="Rectangle 3"/>
          <p:cNvSpPr>
            <a:spLocks noGrp="1" noChangeArrowheads="1"/>
          </p:cNvSpPr>
          <p:nvPr>
            <p:ph type="body" idx="1"/>
          </p:nvPr>
        </p:nvSpPr>
        <p:spPr/>
        <p:txBody>
          <a:bodyPr/>
          <a:lstStyle/>
          <a:p>
            <a:pPr eaLnBrk="1" hangingPunct="1">
              <a:lnSpc>
                <a:spcPct val="80000"/>
              </a:lnSpc>
              <a:buFontTx/>
              <a:buNone/>
            </a:pPr>
            <a:r>
              <a:rPr lang="en-US" sz="2400" dirty="0"/>
              <a:t>7. We must have faith, first, that the peasant masses are ready to advance step by step along the road of socialism under the leadership of the Party, and second, that the Party is capable of leading the peasants along this road. These two points are the essence of the matter, the main current.</a:t>
            </a:r>
            <a:endParaRPr lang="en-US" sz="2400" i="1" dirty="0"/>
          </a:p>
          <a:p>
            <a:pPr eaLnBrk="1" hangingPunct="1">
              <a:lnSpc>
                <a:spcPct val="80000"/>
              </a:lnSpc>
              <a:buFontTx/>
              <a:buNone/>
            </a:pPr>
            <a:r>
              <a:rPr lang="en-US" sz="2400" i="1" dirty="0"/>
              <a:t>	On the Question of Agricultural Co-operation</a:t>
            </a:r>
            <a:r>
              <a:rPr lang="en-US" sz="2400" dirty="0"/>
              <a:t>  (July 31, 1955), 3rd ed., p. 18.*</a:t>
            </a:r>
          </a:p>
          <a:p>
            <a:pPr eaLnBrk="1" hangingPunct="1">
              <a:lnSpc>
                <a:spcPct val="80000"/>
              </a:lnSpc>
              <a:buFontTx/>
              <a:buNone/>
            </a:pPr>
            <a:r>
              <a:rPr lang="en-US" sz="2400" dirty="0"/>
              <a:t>8. By over-all planning we mean planning which takes into consideration the interests of the 600 million people of our country. In drawing up plans, handling affairs or thinking over problems, we must proceed from the fact that China has a population of 600 million people, and we must never forget this fact.</a:t>
            </a:r>
            <a:endParaRPr lang="en-US" sz="2400" i="1" dirty="0"/>
          </a:p>
          <a:p>
            <a:pPr eaLnBrk="1" hangingPunct="1">
              <a:lnSpc>
                <a:spcPct val="80000"/>
              </a:lnSpc>
              <a:buFontTx/>
              <a:buNone/>
            </a:pPr>
            <a:r>
              <a:rPr lang="en-US" sz="2400" i="1" dirty="0"/>
              <a:t>	On the Correct Handling of Contradictions Among the People</a:t>
            </a:r>
            <a:r>
              <a:rPr lang="en-US" sz="2400" dirty="0"/>
              <a:t>  (February 27, 1957), 1st pocket ed. p. 47.</a:t>
            </a:r>
          </a:p>
          <a:p>
            <a:pPr eaLnBrk="1" hangingPunct="1">
              <a:lnSpc>
                <a:spcPct val="80000"/>
              </a:lnSpc>
              <a:buFontTx/>
              <a:buNone/>
            </a:pPr>
            <a:endParaRPr lang="en-US" sz="2400" dirty="0"/>
          </a:p>
        </p:txBody>
      </p:sp>
    </p:spTree>
    <p:extLst>
      <p:ext uri="{BB962C8B-B14F-4D97-AF65-F5344CB8AC3E}">
        <p14:creationId xmlns:p14="http://schemas.microsoft.com/office/powerpoint/2010/main" val="37245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Maoism in Theory </a:t>
            </a:r>
            <a:endParaRPr lang="en-US" dirty="0"/>
          </a:p>
        </p:txBody>
      </p:sp>
      <p:sp>
        <p:nvSpPr>
          <p:cNvPr id="3" name="Content Placeholder 2"/>
          <p:cNvSpPr>
            <a:spLocks noGrp="1"/>
          </p:cNvSpPr>
          <p:nvPr>
            <p:ph idx="1"/>
          </p:nvPr>
        </p:nvSpPr>
        <p:spPr/>
        <p:txBody>
          <a:bodyPr>
            <a:noAutofit/>
          </a:bodyPr>
          <a:lstStyle/>
          <a:p>
            <a:pPr eaLnBrk="1" hangingPunct="1">
              <a:lnSpc>
                <a:spcPct val="80000"/>
              </a:lnSpc>
              <a:buFontTx/>
              <a:buNone/>
            </a:pPr>
            <a:r>
              <a:rPr lang="en-US" sz="2000" dirty="0"/>
              <a:t>9. "Don't you want to abolish state power?" Yes, we do, but not right now; we cannot do it yet. Why? Because imperialism still exists, because domestic reaction still exists, because classes still exist in our country. Our present task is to strengthen the people's state apparatus - mainly the people's army, the people's police and the people's courts - in order to consolidate national </a:t>
            </a:r>
            <a:r>
              <a:rPr lang="en-US" sz="2000" dirty="0" err="1"/>
              <a:t>defence</a:t>
            </a:r>
            <a:r>
              <a:rPr lang="en-US" sz="2000" dirty="0"/>
              <a:t> and protect the people's interests.</a:t>
            </a:r>
            <a:endParaRPr lang="en-US" sz="2000" i="1" dirty="0"/>
          </a:p>
          <a:p>
            <a:pPr eaLnBrk="1" hangingPunct="1">
              <a:lnSpc>
                <a:spcPct val="80000"/>
              </a:lnSpc>
              <a:buFontTx/>
              <a:buNone/>
            </a:pPr>
            <a:r>
              <a:rPr lang="en-US" sz="2000" i="1" dirty="0"/>
              <a:t>	"On the People's Democratic Dictatorship" (June 30, 1949), Selected Works,  Vol. IV, p. 418.</a:t>
            </a:r>
            <a:endParaRPr lang="en-US" sz="2000" dirty="0"/>
          </a:p>
          <a:p>
            <a:pPr eaLnBrk="1" hangingPunct="1">
              <a:lnSpc>
                <a:spcPct val="80000"/>
              </a:lnSpc>
              <a:buFontTx/>
              <a:buNone/>
            </a:pPr>
            <a:r>
              <a:rPr lang="en-US" sz="2000" dirty="0"/>
              <a:t>10. In all the practical work of our Party, all correct leadership is necessarily "from the masses, to the masses." This means: take the ideas of the masses (scattered and unsystematic ideas) and concentrate them (through study turn them into concentrated and systematic ideas), then go to the masses and propagate and explain these ideas until the masses embrace them as their own, hold fast to them and translate them into action, and test the correctness of these ideas in such action. Then once again concentrate ideas from the masses and once again go the masses so that the ideas are persevered in and carried through. And so on, over and over again in an endless spiral, with the ideas becoming more correct, more vital and richer each time. Such is the Marxist theory of knowledge.</a:t>
            </a:r>
          </a:p>
          <a:p>
            <a:pPr eaLnBrk="1" hangingPunct="1">
              <a:lnSpc>
                <a:spcPct val="80000"/>
              </a:lnSpc>
              <a:buFontTx/>
              <a:buNone/>
            </a:pPr>
            <a:r>
              <a:rPr lang="en-US" sz="2000" dirty="0"/>
              <a:t>	"Some Questions Concerning Methods of Leadership" (June 1, 1943)</a:t>
            </a:r>
          </a:p>
          <a:p>
            <a:endParaRPr lang="en-US" sz="2000" dirty="0"/>
          </a:p>
        </p:txBody>
      </p:sp>
    </p:spTree>
    <p:extLst>
      <p:ext uri="{BB962C8B-B14F-4D97-AF65-F5344CB8AC3E}">
        <p14:creationId xmlns:p14="http://schemas.microsoft.com/office/powerpoint/2010/main" val="458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smtClean="0">
                <a:ea typeface="宋体" panose="02010600030101010101" pitchFamily="2" charset="-122"/>
              </a:rPr>
              <a:t>Anti-Japanese War (1937-1945)</a:t>
            </a:r>
          </a:p>
        </p:txBody>
      </p:sp>
      <p:pic>
        <p:nvPicPr>
          <p:cNvPr id="10243"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29200" y="1295400"/>
            <a:ext cx="5486400" cy="5105400"/>
          </a:xfrm>
          <a:noFill/>
        </p:spPr>
      </p:pic>
      <p:sp>
        <p:nvSpPr>
          <p:cNvPr id="10244" name="Text Box 9"/>
          <p:cNvSpPr txBox="1">
            <a:spLocks noChangeArrowheads="1"/>
          </p:cNvSpPr>
          <p:nvPr/>
        </p:nvSpPr>
        <p:spPr bwMode="auto">
          <a:xfrm>
            <a:off x="838200" y="1862941"/>
            <a:ext cx="364939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en-US" dirty="0"/>
              <a:t>The United Front: Myth and Reality</a:t>
            </a:r>
          </a:p>
          <a:p>
            <a:pPr eaLnBrk="1" hangingPunct="1">
              <a:spcBef>
                <a:spcPct val="50000"/>
              </a:spcBef>
              <a:buFontTx/>
              <a:buChar char="•"/>
            </a:pPr>
            <a:r>
              <a:rPr lang="en-US" dirty="0"/>
              <a:t>Russian Aid 1937</a:t>
            </a:r>
          </a:p>
          <a:p>
            <a:pPr eaLnBrk="1" hangingPunct="1">
              <a:spcBef>
                <a:spcPct val="50000"/>
              </a:spcBef>
              <a:buFontTx/>
              <a:buChar char="•"/>
            </a:pPr>
            <a:r>
              <a:rPr lang="en-US" dirty="0"/>
              <a:t>U.S. Intervention 1941</a:t>
            </a:r>
          </a:p>
          <a:p>
            <a:pPr eaLnBrk="1" hangingPunct="1">
              <a:spcBef>
                <a:spcPct val="50000"/>
              </a:spcBef>
              <a:buFontTx/>
              <a:buChar char="•"/>
            </a:pPr>
            <a:r>
              <a:rPr lang="en-US" dirty="0"/>
              <a:t>BOTH U.S. and Russia </a:t>
            </a:r>
            <a:r>
              <a:rPr lang="en-US" dirty="0" smtClean="0"/>
              <a:t>offer aid</a:t>
            </a:r>
            <a:endParaRPr lang="en-US" dirty="0"/>
          </a:p>
          <a:p>
            <a:pPr eaLnBrk="1" hangingPunct="1">
              <a:spcBef>
                <a:spcPct val="50000"/>
              </a:spcBef>
              <a:buFontTx/>
              <a:buChar char="•"/>
            </a:pPr>
            <a:r>
              <a:rPr lang="en-US" dirty="0"/>
              <a:t>Russia offered mil. aid </a:t>
            </a:r>
          </a:p>
          <a:p>
            <a:pPr eaLnBrk="1" hangingPunct="1">
              <a:spcBef>
                <a:spcPct val="50000"/>
              </a:spcBef>
              <a:buFontTx/>
              <a:buChar char="•"/>
            </a:pPr>
            <a:r>
              <a:rPr lang="en-US" dirty="0"/>
              <a:t>U.S. gave financial and mil. aid (ex- American Export-Import Bank lent the Chinese-owned Universal Trading Corporation $45,000,000)</a:t>
            </a:r>
          </a:p>
          <a:p>
            <a:pPr eaLnBrk="1" hangingPunct="1">
              <a:spcBef>
                <a:spcPct val="50000"/>
              </a:spcBef>
              <a:buFontTx/>
              <a:buChar char="•"/>
            </a:pPr>
            <a:endParaRPr lang="en-US" dirty="0"/>
          </a:p>
        </p:txBody>
      </p:sp>
    </p:spTree>
    <p:extLst>
      <p:ext uri="{BB962C8B-B14F-4D97-AF65-F5344CB8AC3E}">
        <p14:creationId xmlns:p14="http://schemas.microsoft.com/office/powerpoint/2010/main" val="905779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2062</Words>
  <Application>Microsoft Office PowerPoint</Application>
  <PresentationFormat>Widescreen</PresentationFormat>
  <Paragraphs>219</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新細明體</vt:lpstr>
      <vt:lpstr>宋体</vt:lpstr>
      <vt:lpstr>Arial</vt:lpstr>
      <vt:lpstr>Calibri</vt:lpstr>
      <vt:lpstr>Calibri Light</vt:lpstr>
      <vt:lpstr>Wingdings</vt:lpstr>
      <vt:lpstr>Office Theme</vt:lpstr>
      <vt:lpstr>Mao’s China 1949 - 1976</vt:lpstr>
      <vt:lpstr>Presentation Outline</vt:lpstr>
      <vt:lpstr>Brief Sketch of the Mao Years</vt:lpstr>
      <vt:lpstr>Maoism in Theory</vt:lpstr>
      <vt:lpstr>Maoism in Theory </vt:lpstr>
      <vt:lpstr>Maoism in Theory </vt:lpstr>
      <vt:lpstr>Maoism in Theory </vt:lpstr>
      <vt:lpstr>Maoism in Theory </vt:lpstr>
      <vt:lpstr>Anti-Japanese War (1937-1945)</vt:lpstr>
      <vt:lpstr>Civil War (1945 – 1949)</vt:lpstr>
      <vt:lpstr>“War of Liberation”</vt:lpstr>
      <vt:lpstr>Mao’s Basic Goals</vt:lpstr>
      <vt:lpstr>1950s Economic Reconstruction</vt:lpstr>
      <vt:lpstr>The 100 Flowers Campaign of 1956-1957 </vt:lpstr>
      <vt:lpstr>Effects of the HFC </vt:lpstr>
      <vt:lpstr>  Effects of the HFC  </vt:lpstr>
      <vt:lpstr>The Great Leap Forward 1958-63 (2nd 5YP)</vt:lpstr>
      <vt:lpstr>The Great Leap Forward 1958-63 (2nd 5YP)</vt:lpstr>
      <vt:lpstr>The Great Leap Forward 1958-63 (2nd 5YP)</vt:lpstr>
      <vt:lpstr>The Great Leap Forward 1958-63 (2nd 5YP)</vt:lpstr>
      <vt:lpstr>The Great Leap Forward 1958-63 (2nd 5YP)</vt:lpstr>
      <vt:lpstr>The Great Leap Forward 1958-63 (2nd 5YP)</vt:lpstr>
      <vt:lpstr>The Great Leap Forward 1958-63 (2nd 5YP)</vt:lpstr>
      <vt:lpstr>Growing Divisions (1962-1965)</vt:lpstr>
      <vt:lpstr>Great Proletarian Cultural Revolution (1966-1976)</vt:lpstr>
      <vt:lpstr>Great Proletarian Cultural Revolution (1966-1976)</vt:lpstr>
      <vt:lpstr>PowerPoint Presentation</vt:lpstr>
      <vt:lpstr>Cultural Revolution (1966-1976)</vt:lpstr>
      <vt:lpstr>Red Guards (1966-69)</vt:lpstr>
      <vt:lpstr>Cultural Revolution (1966-1976)</vt:lpstr>
      <vt:lpstr>Cultural Revolution (1966-1976)</vt:lpstr>
      <vt:lpstr>Cultural Revolution (1966-1976)</vt:lpstr>
      <vt:lpstr>Mao and Zhou Died in 1976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Post-Mao Propaganda (1979)</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under Mao Zedong 1949 - 1976</dc:title>
  <dc:creator>Daniel Lazar</dc:creator>
  <cp:lastModifiedBy>Daniel Lazar</cp:lastModifiedBy>
  <cp:revision>7</cp:revision>
  <dcterms:created xsi:type="dcterms:W3CDTF">2014-02-28T06:53:50Z</dcterms:created>
  <dcterms:modified xsi:type="dcterms:W3CDTF">2014-02-28T07:36:17Z</dcterms:modified>
</cp:coreProperties>
</file>