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7" r:id="rId3"/>
    <p:sldId id="286" r:id="rId4"/>
    <p:sldId id="258" r:id="rId5"/>
    <p:sldId id="293" r:id="rId6"/>
    <p:sldId id="259" r:id="rId7"/>
    <p:sldId id="318" r:id="rId8"/>
    <p:sldId id="300" r:id="rId9"/>
    <p:sldId id="312" r:id="rId10"/>
    <p:sldId id="304" r:id="rId11"/>
    <p:sldId id="301" r:id="rId12"/>
    <p:sldId id="313" r:id="rId13"/>
    <p:sldId id="294" r:id="rId14"/>
    <p:sldId id="309" r:id="rId15"/>
    <p:sldId id="296" r:id="rId16"/>
    <p:sldId id="295" r:id="rId17"/>
    <p:sldId id="299" r:id="rId18"/>
    <p:sldId id="297" r:id="rId19"/>
    <p:sldId id="305" r:id="rId20"/>
    <p:sldId id="314" r:id="rId21"/>
    <p:sldId id="315" r:id="rId22"/>
    <p:sldId id="316" r:id="rId23"/>
    <p:sldId id="266" r:id="rId24"/>
    <p:sldId id="291" r:id="rId25"/>
    <p:sldId id="267" r:id="rId26"/>
  </p:sldIdLst>
  <p:sldSz cx="9144000" cy="6858000" type="screen4x3"/>
  <p:notesSz cx="6877050" cy="10001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B86DD-6AD3-452E-A88F-0725CAE3A75A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D9F42-D872-48AA-A088-A2ADB133E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9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E108D-177F-44F8-B57D-C6C9B1F02F29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CF94-E2AD-4118-8326-DAD524A4C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3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3429-C29D-4019-82F8-504DE6C36FB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E0C-EB51-4E12-B19E-6EDB7FFA48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3429-C29D-4019-82F8-504DE6C36FB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E0C-EB51-4E12-B19E-6EDB7FFA4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3429-C29D-4019-82F8-504DE6C36FB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E0C-EB51-4E12-B19E-6EDB7FFA4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3429-C29D-4019-82F8-504DE6C36FB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E0C-EB51-4E12-B19E-6EDB7FFA4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3429-C29D-4019-82F8-504DE6C36FB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963E0C-EB51-4E12-B19E-6EDB7FFA48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3429-C29D-4019-82F8-504DE6C36FB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E0C-EB51-4E12-B19E-6EDB7FFA4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3429-C29D-4019-82F8-504DE6C36FB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E0C-EB51-4E12-B19E-6EDB7FFA4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3429-C29D-4019-82F8-504DE6C36FB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E0C-EB51-4E12-B19E-6EDB7FFA4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3429-C29D-4019-82F8-504DE6C36FB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E0C-EB51-4E12-B19E-6EDB7FFA4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3429-C29D-4019-82F8-504DE6C36FB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E0C-EB51-4E12-B19E-6EDB7FFA4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3429-C29D-4019-82F8-504DE6C36FB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3E0C-EB51-4E12-B19E-6EDB7FFA4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A33429-C29D-4019-82F8-504DE6C36FB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963E0C-EB51-4E12-B19E-6EDB7FFA48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56094" cy="396044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7200" dirty="0" smtClean="0">
                <a:solidFill>
                  <a:srgbClr val="002060"/>
                </a:solidFill>
              </a:rPr>
              <a:t>LOUIS XIV</a:t>
            </a:r>
            <a:r>
              <a:rPr lang="en-US" sz="5400" dirty="0" smtClean="0">
                <a:solidFill>
                  <a:srgbClr val="002060"/>
                </a:solidFill>
              </a:rPr>
              <a:t/>
            </a:r>
            <a:br>
              <a:rPr lang="en-US" sz="5400" dirty="0" smtClean="0">
                <a:solidFill>
                  <a:srgbClr val="002060"/>
                </a:solidFill>
              </a:rPr>
            </a:br>
            <a:r>
              <a:rPr lang="en-US" sz="5400" dirty="0" smtClean="0">
                <a:solidFill>
                  <a:srgbClr val="002060"/>
                </a:solidFill>
              </a:rPr>
              <a:t>“The </a:t>
            </a:r>
            <a:r>
              <a:rPr lang="en-US" sz="5400" dirty="0">
                <a:solidFill>
                  <a:srgbClr val="002060"/>
                </a:solidFill>
              </a:rPr>
              <a:t>S</a:t>
            </a:r>
            <a:r>
              <a:rPr lang="en-US" sz="5400" dirty="0" smtClean="0">
                <a:solidFill>
                  <a:srgbClr val="002060"/>
                </a:solidFill>
              </a:rPr>
              <a:t>un King”</a:t>
            </a:r>
            <a:br>
              <a:rPr lang="en-US" sz="5400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(5 September 1638 – 1 September 1715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791202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 pitchFamily="34" charset="0"/>
                <a:cs typeface="Arial" pitchFamily="34" charset="0"/>
              </a:rPr>
              <a:t>“L’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état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c’est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moi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>     ~ 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“I am the state”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Control the Nobility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Nobles tried to gain favor at Versailles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Secret Police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- spied on nobles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- went through mail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ompromise with the Nobility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He doesn’t tax them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They can’t complain about how money is spent</a:t>
            </a:r>
          </a:p>
          <a:p>
            <a:pPr>
              <a:buFont typeface="Symbol"/>
              <a:buChar char="Þ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More and more power to the King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toine-coypel-louis-xiv-gets-in-the-hall-of-mirrors-at-versail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276872"/>
            <a:ext cx="2952328" cy="17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Economic Reform</a:t>
            </a: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1661,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treasury verged on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bankruptcy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Colbert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Contrôleur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général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des Finances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Louis first had to eliminate Nicolas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Fouquet</a:t>
            </a:r>
            <a:r>
              <a:rPr lang="en-US" dirty="0">
                <a:latin typeface="Arial" pitchFamily="34" charset="0"/>
                <a:cs typeface="Arial" pitchFamily="34" charset="0"/>
              </a:rPr>
              <a:t>, the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Surintendant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des Finances</a:t>
            </a:r>
            <a:r>
              <a:rPr lang="en-US" dirty="0">
                <a:latin typeface="Arial" pitchFamily="34" charset="0"/>
                <a:cs typeface="Arial" pitchFamily="34" charset="0"/>
              </a:rPr>
              <a:t>. Fouquet charged with embezzlement.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Mercantilism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as means to self sufficiency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Colonies in North America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Customs </a:t>
            </a:r>
            <a:r>
              <a:rPr lang="en-US" dirty="0">
                <a:latin typeface="Arial" pitchFamily="34" charset="0"/>
                <a:cs typeface="Arial" pitchFamily="34" charset="0"/>
              </a:rPr>
              <a:t>&amp; Taxes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Inventions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Manufacturing (esp. glass, shipbuilding, and iron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Infrastructure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Army &amp; Navy  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9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354013" y="1079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effectLst/>
                <a:latin typeface="Arial" charset="0"/>
              </a:rPr>
              <a:t>Mercantilism</a:t>
            </a:r>
          </a:p>
        </p:txBody>
      </p:sp>
      <p:pic>
        <p:nvPicPr>
          <p:cNvPr id="32771" name="Bild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9838" y="1600200"/>
            <a:ext cx="3684587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481763" y="679450"/>
            <a:ext cx="22050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</a:rPr>
              <a:t>.Intervene </a:t>
            </a:r>
            <a:r>
              <a:rPr lang="en-US" dirty="0">
                <a:latin typeface="Calibri" pitchFamily="34" charset="0"/>
              </a:rPr>
              <a:t>in the economy, to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protect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home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products</a:t>
            </a:r>
            <a:r>
              <a:rPr lang="en-US" dirty="0">
                <a:latin typeface="Calibri" pitchFamily="34" charset="0"/>
              </a:rPr>
              <a:t>, by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taxes and tariffs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748" name="Textfeld 12"/>
          <p:cNvSpPr txBox="1">
            <a:spLocks noChangeArrowheads="1"/>
          </p:cNvSpPr>
          <p:nvPr/>
        </p:nvSpPr>
        <p:spPr bwMode="auto">
          <a:xfrm>
            <a:off x="6481763" y="2116138"/>
            <a:ext cx="20288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2.Export of finished products to achieve a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positive balance of trade</a:t>
            </a:r>
          </a:p>
          <a:p>
            <a:r>
              <a:rPr lang="en-US" dirty="0">
                <a:latin typeface="Calibri" pitchFamily="34" charset="0"/>
              </a:rPr>
              <a:t>(Revenue for </a:t>
            </a:r>
            <a:r>
              <a:rPr lang="en-US" dirty="0" smtClean="0">
                <a:latin typeface="Calibri" pitchFamily="34" charset="0"/>
              </a:rPr>
              <a:t>military, arts, infrastructure, etc.)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1749" name="Textfeld 13"/>
          <p:cNvSpPr txBox="1">
            <a:spLocks noChangeArrowheads="1"/>
          </p:cNvSpPr>
          <p:nvPr/>
        </p:nvSpPr>
        <p:spPr bwMode="auto">
          <a:xfrm>
            <a:off x="6439333" y="4738759"/>
            <a:ext cx="2662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3.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Entrepreneurs</a:t>
            </a:r>
            <a:r>
              <a:rPr lang="en-US" dirty="0" smtClean="0">
                <a:latin typeface="Calibri" pitchFamily="34" charset="0"/>
              </a:rPr>
              <a:t> est. manufacturing base.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1752" name="Textfeld 16"/>
          <p:cNvSpPr txBox="1">
            <a:spLocks noChangeArrowheads="1"/>
          </p:cNvSpPr>
          <p:nvPr/>
        </p:nvSpPr>
        <p:spPr bwMode="auto">
          <a:xfrm>
            <a:off x="179512" y="4538663"/>
            <a:ext cx="2052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5.Reduction </a:t>
            </a:r>
            <a:r>
              <a:rPr lang="en-US" dirty="0">
                <a:latin typeface="Calibri" pitchFamily="34" charset="0"/>
              </a:rPr>
              <a:t>of tolls for national </a:t>
            </a:r>
            <a:r>
              <a:rPr lang="en-US" dirty="0" smtClean="0">
                <a:latin typeface="Calibri" pitchFamily="34" charset="0"/>
              </a:rPr>
              <a:t>traffic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1753" name="Textfeld 17"/>
          <p:cNvSpPr txBox="1">
            <a:spLocks noChangeArrowheads="1"/>
          </p:cNvSpPr>
          <p:nvPr/>
        </p:nvSpPr>
        <p:spPr bwMode="auto">
          <a:xfrm>
            <a:off x="179512" y="3034074"/>
            <a:ext cx="20526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6.Develop strong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infrastructure</a:t>
            </a:r>
            <a:r>
              <a:rPr lang="en-US" dirty="0" smtClean="0">
                <a:latin typeface="Calibri" pitchFamily="34" charset="0"/>
              </a:rPr>
              <a:t> - roads </a:t>
            </a:r>
            <a:r>
              <a:rPr lang="en-US" dirty="0">
                <a:latin typeface="Calibri" pitchFamily="34" charset="0"/>
              </a:rPr>
              <a:t>and canals</a:t>
            </a:r>
          </a:p>
        </p:txBody>
      </p:sp>
      <p:sp>
        <p:nvSpPr>
          <p:cNvPr id="31754" name="Textfeld 18"/>
          <p:cNvSpPr txBox="1">
            <a:spLocks noChangeArrowheads="1"/>
          </p:cNvSpPr>
          <p:nvPr/>
        </p:nvSpPr>
        <p:spPr bwMode="auto">
          <a:xfrm>
            <a:off x="179512" y="1013619"/>
            <a:ext cx="20526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7.Increase tariffs, taxes, and duties </a:t>
            </a:r>
            <a:r>
              <a:rPr lang="en-US" dirty="0">
                <a:latin typeface="Calibri" pitchFamily="34" charset="0"/>
              </a:rPr>
              <a:t>to pay for the military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>
                <a:latin typeface="Calibri" pitchFamily="34" charset="0"/>
              </a:rPr>
              <a:t>royal estate.</a:t>
            </a:r>
          </a:p>
        </p:txBody>
      </p:sp>
      <p:sp>
        <p:nvSpPr>
          <p:cNvPr id="31755" name="Textfeld 19"/>
          <p:cNvSpPr txBox="1">
            <a:spLocks noChangeArrowheads="1"/>
          </p:cNvSpPr>
          <p:nvPr/>
        </p:nvSpPr>
        <p:spPr bwMode="auto">
          <a:xfrm>
            <a:off x="2509838" y="1230313"/>
            <a:ext cx="3684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8. Maintain traditional farming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2781" name="TextBox 2"/>
          <p:cNvSpPr txBox="1">
            <a:spLocks noChangeArrowheads="1"/>
          </p:cNvSpPr>
          <p:nvPr/>
        </p:nvSpPr>
        <p:spPr bwMode="auto">
          <a:xfrm>
            <a:off x="5275263" y="1584325"/>
            <a:ext cx="1149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1</a:t>
            </a:r>
          </a:p>
        </p:txBody>
      </p:sp>
      <p:sp>
        <p:nvSpPr>
          <p:cNvPr id="32782" name="TextBox 3"/>
          <p:cNvSpPr txBox="1">
            <a:spLocks noChangeArrowheads="1"/>
          </p:cNvSpPr>
          <p:nvPr/>
        </p:nvSpPr>
        <p:spPr bwMode="auto">
          <a:xfrm>
            <a:off x="5410200" y="2590800"/>
            <a:ext cx="255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</a:t>
            </a:r>
          </a:p>
        </p:txBody>
      </p:sp>
      <p:sp>
        <p:nvSpPr>
          <p:cNvPr id="32783" name="TextBox 4"/>
          <p:cNvSpPr txBox="1">
            <a:spLocks noChangeArrowheads="1"/>
          </p:cNvSpPr>
          <p:nvPr/>
        </p:nvSpPr>
        <p:spPr bwMode="auto">
          <a:xfrm>
            <a:off x="5180013" y="4292600"/>
            <a:ext cx="2555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</a:t>
            </a:r>
          </a:p>
        </p:txBody>
      </p:sp>
      <p:sp>
        <p:nvSpPr>
          <p:cNvPr id="32784" name="TextBox 5"/>
          <p:cNvSpPr txBox="1">
            <a:spLocks noChangeArrowheads="1"/>
          </p:cNvSpPr>
          <p:nvPr/>
        </p:nvSpPr>
        <p:spPr bwMode="auto">
          <a:xfrm>
            <a:off x="3886200" y="4143375"/>
            <a:ext cx="261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4</a:t>
            </a:r>
          </a:p>
        </p:txBody>
      </p:sp>
      <p:sp>
        <p:nvSpPr>
          <p:cNvPr id="32785" name="TextBox 6"/>
          <p:cNvSpPr txBox="1">
            <a:spLocks noChangeArrowheads="1"/>
          </p:cNvSpPr>
          <p:nvPr/>
        </p:nvSpPr>
        <p:spPr bwMode="auto">
          <a:xfrm>
            <a:off x="2871788" y="3524250"/>
            <a:ext cx="958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5</a:t>
            </a:r>
          </a:p>
        </p:txBody>
      </p:sp>
      <p:sp>
        <p:nvSpPr>
          <p:cNvPr id="32786" name="Textfeld 17"/>
          <p:cNvSpPr txBox="1">
            <a:spLocks noChangeArrowheads="1"/>
          </p:cNvSpPr>
          <p:nvPr/>
        </p:nvSpPr>
        <p:spPr bwMode="auto">
          <a:xfrm>
            <a:off x="3703638" y="3030538"/>
            <a:ext cx="255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6</a:t>
            </a:r>
          </a:p>
        </p:txBody>
      </p:sp>
      <p:sp>
        <p:nvSpPr>
          <p:cNvPr id="32787" name="Textfeld 18"/>
          <p:cNvSpPr txBox="1">
            <a:spLocks noChangeArrowheads="1"/>
          </p:cNvSpPr>
          <p:nvPr/>
        </p:nvSpPr>
        <p:spPr bwMode="auto">
          <a:xfrm>
            <a:off x="4468813" y="2590800"/>
            <a:ext cx="2555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7</a:t>
            </a:r>
          </a:p>
        </p:txBody>
      </p:sp>
      <p:sp>
        <p:nvSpPr>
          <p:cNvPr id="32788" name="Textfeld 19"/>
          <p:cNvSpPr txBox="1">
            <a:spLocks noChangeArrowheads="1"/>
          </p:cNvSpPr>
          <p:nvPr/>
        </p:nvSpPr>
        <p:spPr bwMode="auto">
          <a:xfrm>
            <a:off x="4776788" y="2874963"/>
            <a:ext cx="255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8</a:t>
            </a:r>
          </a:p>
        </p:txBody>
      </p:sp>
      <p:sp>
        <p:nvSpPr>
          <p:cNvPr id="32789" name="Textfeld 21"/>
          <p:cNvSpPr txBox="1">
            <a:spLocks noChangeArrowheads="1"/>
          </p:cNvSpPr>
          <p:nvPr/>
        </p:nvSpPr>
        <p:spPr bwMode="auto">
          <a:xfrm>
            <a:off x="4197350" y="2270125"/>
            <a:ext cx="255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9838" y="5517232"/>
            <a:ext cx="368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4.Est.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colonies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trading partners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748" grpId="0"/>
      <p:bldP spid="31749" grpId="0"/>
      <p:bldP spid="31752" grpId="0"/>
      <p:bldP spid="31753" grpId="0"/>
      <p:bldP spid="31754" grpId="0"/>
      <p:bldP spid="317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Patronage of the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Changes Art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Longer to Glorify God – Middle Ages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Longer to Glorify Human Potential – Renaissance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Glorify King and Absolute Rule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Louvre</a:t>
            </a:r>
          </a:p>
          <a:p>
            <a:pPr>
              <a:buFont typeface="Arial" pitchFamily="34" charset="0"/>
              <a:buChar char="•"/>
            </a:pPr>
            <a:r>
              <a:rPr lang="fr-FR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Painters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mostly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Italian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Baroque):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Charles Le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Brun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Pierre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Mignard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Antoine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Coysevox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Hyacinthe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Rigaud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Composers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Lully, Chambonnières and François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Couperin</a:t>
            </a:r>
          </a:p>
          <a:p>
            <a:pPr>
              <a:buFont typeface="Arial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Writers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Molière (</a:t>
            </a:r>
            <a:r>
              <a:rPr lang="fr-F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comedies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fr-F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Racine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tragedies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and </a:t>
            </a:r>
            <a:r>
              <a:rPr lang="fr-F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Fontaine (fables)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1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Academies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Académie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Française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Academy of inscriptions and belles-lettres 1663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Academy of Science 1666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Academy of moral and political Sciences 1795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Academy of architecture 1695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Academy of Royale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Musique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1680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→ Funds from Finance Ministry </a:t>
            </a:r>
          </a:p>
        </p:txBody>
      </p:sp>
    </p:spTree>
    <p:extLst>
      <p:ext uri="{BB962C8B-B14F-4D97-AF65-F5344CB8AC3E}">
        <p14:creationId xmlns:p14="http://schemas.microsoft.com/office/powerpoint/2010/main" val="349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/>
              <a:t>Palace at Versailles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err="1">
                <a:latin typeface="Arial" pitchFamily="34" charset="0"/>
                <a:cs typeface="Arial" pitchFamily="34" charset="0"/>
              </a:rPr>
              <a:t>Fronde</a:t>
            </a:r>
            <a:r>
              <a:rPr lang="en-US" dirty="0">
                <a:latin typeface="Arial" pitchFamily="34" charset="0"/>
                <a:cs typeface="Arial" pitchFamily="34" charset="0"/>
              </a:rPr>
              <a:t> allegedly caused Louis to hate Paris, which he abandoned for a country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retreat. But he beautifies Paris also. So why?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Patronage: Entire </a:t>
            </a:r>
            <a:r>
              <a:rPr lang="en-US" dirty="0">
                <a:latin typeface="Arial" pitchFamily="34" charset="0"/>
                <a:cs typeface="Arial" pitchFamily="34" charset="0"/>
              </a:rPr>
              <a:t>French nobility was expected to be present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ceremonies</a:t>
            </a:r>
            <a:r>
              <a:rPr lang="en-US" dirty="0">
                <a:latin typeface="Arial" pitchFamily="34" charset="0"/>
                <a:cs typeface="Arial" pitchFamily="34" charset="0"/>
              </a:rPr>
              <a:t>, festivals and dinners – nobles danced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tried </a:t>
            </a:r>
            <a:r>
              <a:rPr lang="en-US" dirty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 favor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King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Watch </a:t>
            </a:r>
            <a:r>
              <a:rPr lang="en-US" dirty="0">
                <a:latin typeface="Arial" pitchFamily="34" charset="0"/>
                <a:cs typeface="Arial" pitchFamily="34" charset="0"/>
              </a:rPr>
              <a:t>for potential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Rivals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latin typeface="Arial" pitchFamily="34" charset="0"/>
                <a:cs typeface="Arial" pitchFamily="34" charset="0"/>
              </a:rPr>
              <a:t>leave something glamorous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dirty="0">
                <a:latin typeface="Arial" pitchFamily="34" charset="0"/>
                <a:cs typeface="Arial" pitchFamily="34" charset="0"/>
              </a:rPr>
              <a:t>next generations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Ultimate show of Divine Right, power, and elegance…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8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/>
              <a:t>Palace at Versailles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1062990" indent="-51435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2,000 acres of grounds</a:t>
            </a:r>
          </a:p>
          <a:p>
            <a:pPr marL="1062990" indent="-51435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12 miles of roads</a:t>
            </a:r>
          </a:p>
          <a:p>
            <a:pPr marL="1062990" indent="-51435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27 miles of trellises</a:t>
            </a:r>
          </a:p>
          <a:p>
            <a:pPr marL="1062990" indent="-51435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200,000 trees</a:t>
            </a:r>
          </a:p>
          <a:p>
            <a:pPr marL="1062990" indent="-51435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210,000 flowers planted every year</a:t>
            </a:r>
          </a:p>
          <a:p>
            <a:pPr marL="1062990" indent="-51435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80 miles of rows of trees</a:t>
            </a:r>
          </a:p>
          <a:p>
            <a:pPr marL="1062990" indent="-51435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55 acres surface area of the Grand Canal</a:t>
            </a:r>
          </a:p>
          <a:p>
            <a:pPr marL="1062990" indent="-51435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12 miles of enclosing walls</a:t>
            </a:r>
          </a:p>
          <a:p>
            <a:pPr marL="1062990" indent="-51435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50 fountains and 620 fountain nozzles</a:t>
            </a:r>
          </a:p>
          <a:p>
            <a:pPr marL="1062990" indent="-51435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21 miles of water conduits</a:t>
            </a:r>
          </a:p>
          <a:p>
            <a:pPr marL="1062990" indent="-51435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3,600 cubic meters per hour: water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consumed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005840" indent="-45720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26 acres of roof</a:t>
            </a:r>
          </a:p>
          <a:p>
            <a:pPr marL="1005840" indent="-45720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51,210 square meters of floors</a:t>
            </a:r>
          </a:p>
          <a:p>
            <a:pPr marL="1005840" indent="-45720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2,153 windows</a:t>
            </a:r>
          </a:p>
          <a:p>
            <a:pPr marL="1005840" indent="-45720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700 rooms</a:t>
            </a:r>
          </a:p>
          <a:p>
            <a:pPr marL="1005840" indent="-45720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67 staircases</a:t>
            </a:r>
          </a:p>
          <a:p>
            <a:pPr marL="1005840" indent="-45720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6,000 paintings</a:t>
            </a:r>
          </a:p>
          <a:p>
            <a:pPr marL="1005840" indent="-45720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1,500 drawings and 15,000 engravings</a:t>
            </a:r>
          </a:p>
          <a:p>
            <a:pPr marL="1005840" indent="-45720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2,100 sculptures </a:t>
            </a:r>
          </a:p>
          <a:p>
            <a:pPr marL="1005840" indent="-45720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5,000 items of furniture and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objects d'art</a:t>
            </a:r>
          </a:p>
          <a:p>
            <a:pPr marL="1005840" indent="-457200">
              <a:buClr>
                <a:srgbClr val="6E006E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150 varieties of apple and peach trees in the Vegetable Garden 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3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Palace at Versailles</a:t>
            </a:r>
            <a:br>
              <a:rPr lang="en-US" sz="4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PalaisDeVersail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PalaisDeVersailles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8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Palace at Versailles</a:t>
            </a: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038600" cy="321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175326" cy="37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Gallery of Battles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82388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Hall of Mirrors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429377_10150845472313902_580353901_12515294_32943761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272136" cy="4572000"/>
          </a:xfrm>
        </p:spPr>
      </p:pic>
      <p:pic>
        <p:nvPicPr>
          <p:cNvPr id="5" name="Picture 4" descr="431747_10150845471678902_580353901_12515291_89821019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3672408" cy="45193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6226224"/>
            <a:ext cx="37444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The Gardens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0092" y="6201308"/>
            <a:ext cx="30243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Bedroom of the Queen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8640"/>
            <a:ext cx="766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Palace at Versailles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486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Lecture Outline</a:t>
            </a:r>
            <a:b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Centralization of Absolute Power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Brief Timeline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Fronde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Law &amp; Order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Control Nobles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Economic Reform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Patronage of the Arts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Versailles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Church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Army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Foreign Policy </a:t>
            </a:r>
          </a:p>
        </p:txBody>
      </p:sp>
    </p:spTree>
    <p:extLst>
      <p:ext uri="{BB962C8B-B14F-4D97-AF65-F5344CB8AC3E}">
        <p14:creationId xmlns:p14="http://schemas.microsoft.com/office/powerpoint/2010/main" val="28316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Religion: One Faith</a:t>
            </a: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563" cy="4187825"/>
          </a:xfrm>
        </p:spPr>
        <p:txBody>
          <a:bodyPr>
            <a:no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evout Catholic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Head of the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Gallican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Church (French Catholic Church)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Anti – Huguenot Campaign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Closing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of schools and churches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Excluded from public office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Job Discrimination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Religion: One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5176" indent="-265176">
              <a:buFont typeface="Wingdings 2"/>
              <a:buChar char=""/>
              <a:defRPr/>
            </a:pP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Edict of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Fountainbleau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(1685) </a:t>
            </a:r>
          </a:p>
          <a:p>
            <a:pPr marL="585216" lvl="1" indent="-265176">
              <a:buFont typeface="Wingdings 2"/>
              <a:buChar char="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Repealed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Edict of Nantes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– rel.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toleration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to Huguenots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48640" lvl="1" indent="-201168">
              <a:buFont typeface="Verdana"/>
              <a:buChar char="◦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200,000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+ 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(of 2 million) Huguenots 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fled to England, Holland, and New England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48640" lvl="1" indent="-201168">
              <a:buFont typeface="Verdana"/>
              <a:buChar char="◦"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any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Huguenots belonged to the merchant and artisan classes, they took their knowledge and skills with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them…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  </a:t>
            </a:r>
          </a:p>
          <a:p>
            <a:pPr marL="548640" lvl="1" indent="-201168">
              <a:buFont typeface="Verdana"/>
              <a:buChar char="◦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Huge error - weakened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France's economic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position (and immoral)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789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Army</a:t>
            </a: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Size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1635: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25,000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1659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250,000 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Loyal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to King, not nobles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Modernize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Organize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Professionalize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Discipline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Morale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Expansion of French Empire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Wanted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control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modern Belgium and Holland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Rhine River as eastern border of France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Louis’ </a:t>
            </a:r>
            <a:r>
              <a:rPr lang="en-US" dirty="0">
                <a:latin typeface="Arial" pitchFamily="34" charset="0"/>
                <a:cs typeface="Arial" pitchFamily="34" charset="0"/>
              </a:rPr>
              <a:t>longest war was the War of the Spanish Succession- lasted from 1701- 1714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almost led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France’s </a:t>
            </a:r>
            <a:r>
              <a:rPr lang="en-US" dirty="0">
                <a:latin typeface="Arial" pitchFamily="34" charset="0"/>
                <a:cs typeface="Arial" pitchFamily="34" charset="0"/>
              </a:rPr>
              <a:t>defeat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bankrupted </a:t>
            </a:r>
            <a:r>
              <a:rPr lang="en-US" dirty="0">
                <a:latin typeface="Arial" pitchFamily="34" charset="0"/>
                <a:cs typeface="Arial" pitchFamily="34" charset="0"/>
              </a:rPr>
              <a:t>the country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Wars made him unpopular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Expansion of French Empire</a:t>
            </a: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KISH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196752"/>
            <a:ext cx="4068043" cy="5481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Discussion Questions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8003232" cy="432052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 methods did Louis XIV use to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consolidate his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rule?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Identify and describe the Sun King’s successes.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Identify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and describe the Sun King’s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excesses.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"One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King, one law, one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faith”. Mission accomplished?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To what extent did Louis XIV achieve the perfect Absolute Monarchy?</a:t>
            </a:r>
          </a:p>
          <a:p>
            <a:pPr>
              <a:buFont typeface="Arial" pitchFamily="34" charset="0"/>
              <a:buChar char="•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Thesis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Through his ambitious  political, economic, cultural and religious pursuits, Louis XIV brought built on the legacy of his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Capetian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predecessors to achieve the centralization of France, French influence in the world, and a perfect absolute monarchy.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Brief Timeline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75256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5015F"/>
                </a:solidFill>
                <a:latin typeface="Arial" pitchFamily="34" charset="0"/>
                <a:cs typeface="Arial" pitchFamily="34" charset="0"/>
              </a:rPr>
              <a:t>1638: Louis born, son of Louis XIII and Anne of Austria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5015F"/>
                </a:solidFill>
                <a:latin typeface="Arial" pitchFamily="34" charset="0"/>
                <a:cs typeface="Arial" pitchFamily="34" charset="0"/>
              </a:rPr>
              <a:t>1643: Louis XIII dies, Anne and Mazarin took the regency for the four year old Louis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5015F"/>
                </a:solidFill>
                <a:latin typeface="Arial" pitchFamily="34" charset="0"/>
                <a:cs typeface="Arial" pitchFamily="34" charset="0"/>
              </a:rPr>
              <a:t>1648-1653 Wars of the </a:t>
            </a:r>
            <a:r>
              <a:rPr lang="en-US" sz="2400" dirty="0" err="1" smtClean="0">
                <a:solidFill>
                  <a:srgbClr val="05015F"/>
                </a:solidFill>
                <a:latin typeface="Arial" pitchFamily="34" charset="0"/>
                <a:cs typeface="Arial" pitchFamily="34" charset="0"/>
              </a:rPr>
              <a:t>Fronde</a:t>
            </a:r>
            <a:endParaRPr lang="en-US" sz="2400" dirty="0" smtClean="0">
              <a:solidFill>
                <a:srgbClr val="05015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5015F"/>
                </a:solidFill>
                <a:latin typeface="Arial" pitchFamily="34" charset="0"/>
                <a:cs typeface="Arial" pitchFamily="34" charset="0"/>
              </a:rPr>
              <a:t>1654: At 18, Louis crowned, becomes Louis XIV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5015F"/>
                </a:solidFill>
                <a:latin typeface="Arial" pitchFamily="34" charset="0"/>
                <a:cs typeface="Arial" pitchFamily="34" charset="0"/>
              </a:rPr>
              <a:t>1661: Cardinal Mazarin dies =&gt; at 23 Louis has personal control over France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5015F"/>
                </a:solidFill>
                <a:latin typeface="Arial" pitchFamily="34" charset="0"/>
                <a:cs typeface="Arial" pitchFamily="34" charset="0"/>
              </a:rPr>
              <a:t>1661–1715: Develops Perfect Absolute Monarchy</a:t>
            </a:r>
            <a:endParaRPr lang="en-US" sz="2400" dirty="0">
              <a:solidFill>
                <a:srgbClr val="05015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Louis XIII and Anne of Austria</a:t>
            </a: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220px-Louis_XIII_(de_Champaigne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769322" cy="5002918"/>
          </a:xfrm>
        </p:spPr>
      </p:pic>
      <p:pic>
        <p:nvPicPr>
          <p:cNvPr id="5" name="Picture 4" descr="Peter_Paul_Rubens_-_Portrait_of_Anne_of_Austria_-_WGA20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3968026" cy="4809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lang="en-US" i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Fronde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auses: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Dissatisfaction with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taxes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1648 Mazarin attempted to tax members of the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Parlement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de Paris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Protest against their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political demotion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from vassals to courtiers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Feudal Nobility was threatened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Mazarin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wanted more of a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voice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government.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Mazarin fled to Germany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Fear of centralized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gov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Disrespect for bureaucracy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(the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Noblesse de Robe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lang="en-US" i="1" dirty="0" err="1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Fronde</a:t>
            </a:r>
            <a:r>
              <a:rPr lang="en-US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Effects: </a:t>
            </a:r>
          </a:p>
          <a:p>
            <a:pPr marL="13716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→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Fronde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was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defeated</a:t>
            </a:r>
          </a:p>
          <a:p>
            <a:pPr marL="13716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→ Disorder from the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Fronde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 Years of fighting, riots and disorder leaves the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peasants weary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of troubled times. In this way, they are perfectly ready to accept the iron rule of an absolute monarch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→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Left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Louis XIV with distrust of nobles…</a:t>
            </a:r>
          </a:p>
          <a:p>
            <a:pPr marL="137160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1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Law &amp; Order: Intendants</a:t>
            </a:r>
            <a:r>
              <a:rPr lang="en-US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Intendants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administered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France – </a:t>
            </a:r>
            <a:r>
              <a:rPr lang="en-US" dirty="0">
                <a:latin typeface="Arial" pitchFamily="34" charset="0"/>
                <a:cs typeface="Arial" pitchFamily="34" charset="0"/>
              </a:rPr>
              <a:t>country was divided into 32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districts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Job of 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Intendant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recruit </a:t>
            </a:r>
            <a:r>
              <a:rPr lang="en-US" dirty="0">
                <a:latin typeface="Arial" pitchFamily="34" charset="0"/>
                <a:cs typeface="Arial" pitchFamily="34" charset="0"/>
              </a:rPr>
              <a:t>men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army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supervise </a:t>
            </a:r>
            <a:r>
              <a:rPr lang="en-US" dirty="0">
                <a:latin typeface="Arial" pitchFamily="34" charset="0"/>
                <a:cs typeface="Arial" pitchFamily="34" charset="0"/>
              </a:rPr>
              <a:t>collection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taxes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preside over administration law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check </a:t>
            </a:r>
            <a:r>
              <a:rPr lang="en-US" dirty="0">
                <a:latin typeface="Arial" pitchFamily="34" charset="0"/>
                <a:cs typeface="Arial" pitchFamily="34" charset="0"/>
              </a:rPr>
              <a:t>on local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regulate </a:t>
            </a:r>
            <a:r>
              <a:rPr lang="en-US" dirty="0">
                <a:latin typeface="Arial" pitchFamily="34" charset="0"/>
                <a:cs typeface="Arial" pitchFamily="34" charset="0"/>
              </a:rPr>
              <a:t>economic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activities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Enforce </a:t>
            </a:r>
            <a:r>
              <a:rPr lang="en-US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corv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ée</a:t>
            </a:r>
            <a:r>
              <a:rPr lang="en-US" dirty="0">
                <a:latin typeface="Arial" pitchFamily="34" charset="0"/>
                <a:cs typeface="Arial" pitchFamily="34" charset="0"/>
              </a:rPr>
              <a:t>: forced labor that required peasants to work a month per year on public projects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2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Law &amp; </a:t>
            </a: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Order: Advisors </a:t>
            </a: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 main </a:t>
            </a:r>
            <a:r>
              <a:rPr lang="en-US" dirty="0">
                <a:latin typeface="Arial" pitchFamily="34" charset="0"/>
                <a:cs typeface="Arial" pitchFamily="34" charset="0"/>
              </a:rPr>
              <a:t>advisors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Jean </a:t>
            </a:r>
            <a:r>
              <a:rPr lang="en-US" dirty="0">
                <a:latin typeface="Arial" pitchFamily="34" charset="0"/>
                <a:cs typeface="Arial" pitchFamily="34" charset="0"/>
              </a:rPr>
              <a:t>Baptiste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Colbert - Finance &amp; Navy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Michel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Telier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Military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Hughes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Lionne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Foreign Affairs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Grande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Ordonnance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Procédure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Civile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of 1667,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Code Louis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comprehensive </a:t>
            </a:r>
            <a:r>
              <a:rPr lang="en-US" dirty="0">
                <a:latin typeface="Arial" pitchFamily="34" charset="0"/>
                <a:cs typeface="Arial" pitchFamily="34" charset="0"/>
              </a:rPr>
              <a:t>legal code attempting a uniform regulation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Law of State / Law of Church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Basis for Code Napoleon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36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4">
      <a:dk1>
        <a:srgbClr val="002060"/>
      </a:dk1>
      <a:lt1>
        <a:srgbClr val="002060"/>
      </a:lt1>
      <a:dk2>
        <a:srgbClr val="CEB966"/>
      </a:dk2>
      <a:lt2>
        <a:srgbClr val="CEB966"/>
      </a:lt2>
      <a:accent1>
        <a:srgbClr val="CEB966"/>
      </a:accent1>
      <a:accent2>
        <a:srgbClr val="AE9638"/>
      </a:accent2>
      <a:accent3>
        <a:srgbClr val="CEB966"/>
      </a:accent3>
      <a:accent4>
        <a:srgbClr val="746425"/>
      </a:accent4>
      <a:accent5>
        <a:srgbClr val="CEB966"/>
      </a:accent5>
      <a:accent6>
        <a:srgbClr val="CEB966"/>
      </a:accent6>
      <a:hlink>
        <a:srgbClr val="E1D5A3"/>
      </a:hlink>
      <a:folHlink>
        <a:srgbClr val="AE963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646</TotalTime>
  <Words>1121</Words>
  <Application>Microsoft Office PowerPoint</Application>
  <PresentationFormat>On-screen Show (4:3)</PresentationFormat>
  <Paragraphs>185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LOUIS XIV “The Sun King”  (5 September 1638 – 1 September 1715)   </vt:lpstr>
      <vt:lpstr>Lecture Outline Centralization of Absolute Power</vt:lpstr>
      <vt:lpstr>Thesis</vt:lpstr>
      <vt:lpstr>Brief Timeline</vt:lpstr>
      <vt:lpstr>Louis XIII and Anne of Austria</vt:lpstr>
      <vt:lpstr>The Fronde </vt:lpstr>
      <vt:lpstr>The Fronde </vt:lpstr>
      <vt:lpstr>Law &amp; Order: Intendants </vt:lpstr>
      <vt:lpstr>Law &amp; Order: Advisors </vt:lpstr>
      <vt:lpstr>Control the Nobility</vt:lpstr>
      <vt:lpstr>Economic Reform</vt:lpstr>
      <vt:lpstr>Mercantilism</vt:lpstr>
      <vt:lpstr>Patronage of the arts</vt:lpstr>
      <vt:lpstr>Academies</vt:lpstr>
      <vt:lpstr>Palace at Versailles </vt:lpstr>
      <vt:lpstr>Palace at Versailles </vt:lpstr>
      <vt:lpstr>Palace at Versailles </vt:lpstr>
      <vt:lpstr>Palace at Versailles</vt:lpstr>
      <vt:lpstr> </vt:lpstr>
      <vt:lpstr>Religion: One Faith</vt:lpstr>
      <vt:lpstr>Religion: One Faith</vt:lpstr>
      <vt:lpstr>The Army</vt:lpstr>
      <vt:lpstr>Expansion of French Empire</vt:lpstr>
      <vt:lpstr>Expansion of French Empire</vt:lpstr>
      <vt:lpstr>Discussion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 XIV “The sun KING” Presentation</dc:title>
  <dc:creator>Daniel Lazar</dc:creator>
  <cp:lastModifiedBy>Daniel Lazar</cp:lastModifiedBy>
  <cp:revision>81</cp:revision>
  <cp:lastPrinted>2012-03-09T15:45:58Z</cp:lastPrinted>
  <dcterms:created xsi:type="dcterms:W3CDTF">2012-03-01T22:31:52Z</dcterms:created>
  <dcterms:modified xsi:type="dcterms:W3CDTF">2012-09-13T11:59:12Z</dcterms:modified>
</cp:coreProperties>
</file>