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46" r:id="rId3"/>
    <p:sldId id="298" r:id="rId4"/>
    <p:sldId id="289" r:id="rId5"/>
    <p:sldId id="290" r:id="rId6"/>
    <p:sldId id="291" r:id="rId7"/>
    <p:sldId id="292" r:id="rId8"/>
    <p:sldId id="357" r:id="rId9"/>
    <p:sldId id="347" r:id="rId10"/>
    <p:sldId id="297" r:id="rId11"/>
    <p:sldId id="265" r:id="rId12"/>
    <p:sldId id="266" r:id="rId13"/>
    <p:sldId id="267" r:id="rId14"/>
    <p:sldId id="268" r:id="rId15"/>
    <p:sldId id="270" r:id="rId16"/>
    <p:sldId id="271" r:id="rId17"/>
    <p:sldId id="272" r:id="rId18"/>
    <p:sldId id="269" r:id="rId19"/>
    <p:sldId id="273" r:id="rId20"/>
    <p:sldId id="332" r:id="rId21"/>
    <p:sldId id="335" r:id="rId22"/>
    <p:sldId id="336" r:id="rId23"/>
    <p:sldId id="351" r:id="rId24"/>
    <p:sldId id="338" r:id="rId25"/>
    <p:sldId id="300" r:id="rId26"/>
    <p:sldId id="301" r:id="rId27"/>
    <p:sldId id="302" r:id="rId28"/>
    <p:sldId id="350" r:id="rId29"/>
    <p:sldId id="349" r:id="rId30"/>
    <p:sldId id="355" r:id="rId31"/>
    <p:sldId id="309" r:id="rId32"/>
    <p:sldId id="308" r:id="rId33"/>
    <p:sldId id="310" r:id="rId34"/>
    <p:sldId id="311" r:id="rId35"/>
    <p:sldId id="304" r:id="rId36"/>
    <p:sldId id="305" r:id="rId37"/>
    <p:sldId id="312" r:id="rId38"/>
    <p:sldId id="313" r:id="rId39"/>
    <p:sldId id="314" r:id="rId40"/>
    <p:sldId id="315" r:id="rId41"/>
    <p:sldId id="340" r:id="rId42"/>
    <p:sldId id="341" r:id="rId43"/>
    <p:sldId id="345" r:id="rId44"/>
    <p:sldId id="342" r:id="rId45"/>
    <p:sldId id="343" r:id="rId46"/>
    <p:sldId id="344" r:id="rId47"/>
    <p:sldId id="324" r:id="rId48"/>
    <p:sldId id="327" r:id="rId49"/>
    <p:sldId id="328" r:id="rId50"/>
    <p:sldId id="329" r:id="rId51"/>
    <p:sldId id="330" r:id="rId52"/>
    <p:sldId id="339" r:id="rId53"/>
    <p:sldId id="316" r:id="rId54"/>
    <p:sldId id="354" r:id="rId55"/>
    <p:sldId id="352" r:id="rId56"/>
    <p:sldId id="353" r:id="rId57"/>
    <p:sldId id="317" r:id="rId58"/>
    <p:sldId id="28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04AD6-39E9-4EE6-A036-1B685396FDCE}" type="datetimeFigureOut">
              <a:rPr lang="en-US" smtClean="0"/>
              <a:t>9/1/2012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24000-D5A4-40BC-B970-65AA4C0F8AC5}" type="slidenum">
              <a:rPr lang="en-US" smtClean="0"/>
              <a:t>‹#›</a:t>
            </a:fld>
            <a:endParaRPr lang="en-US"/>
          </a:p>
        </p:txBody>
      </p:sp>
    </p:spTree>
    <p:extLst>
      <p:ext uri="{BB962C8B-B14F-4D97-AF65-F5344CB8AC3E}">
        <p14:creationId xmlns:p14="http://schemas.microsoft.com/office/powerpoint/2010/main" val="211467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60C37-A4AF-4AF5-BA0E-CE4AAC408E97}" type="slidenum">
              <a:rPr lang="en-GB"/>
              <a:pPr/>
              <a:t>22</a:t>
            </a:fld>
            <a:endParaRPr lang="en-GB"/>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A9013-D19F-4E0B-B136-B5BFEF18B94B}"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276112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A9013-D19F-4E0B-B136-B5BFEF18B94B}"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45371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A9013-D19F-4E0B-B136-B5BFEF18B94B}"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249581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GB"/>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CDA6318C-EF0B-46C0-8CDC-0DC87ED71A71}" type="slidenum">
              <a:rPr lang="en-GB"/>
              <a:pPr/>
              <a:t>‹#›</a:t>
            </a:fld>
            <a:endParaRPr lang="en-GB"/>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GB"/>
          </a:p>
        </p:txBody>
      </p:sp>
    </p:spTree>
    <p:extLst>
      <p:ext uri="{BB962C8B-B14F-4D97-AF65-F5344CB8AC3E}">
        <p14:creationId xmlns:p14="http://schemas.microsoft.com/office/powerpoint/2010/main" val="415789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A9013-D19F-4E0B-B136-B5BFEF18B94B}"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189139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A9013-D19F-4E0B-B136-B5BFEF18B94B}"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146322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A9013-D19F-4E0B-B136-B5BFEF18B94B}" type="datetimeFigureOut">
              <a:rPr lang="en-US" smtClean="0"/>
              <a:t>9/1/2012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265392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A9013-D19F-4E0B-B136-B5BFEF18B94B}" type="datetimeFigureOut">
              <a:rPr lang="en-US" smtClean="0"/>
              <a:t>9/1/2012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400212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A9013-D19F-4E0B-B136-B5BFEF18B94B}" type="datetimeFigureOut">
              <a:rPr lang="en-US" smtClean="0"/>
              <a:t>9/1/2012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334938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A9013-D19F-4E0B-B136-B5BFEF18B94B}" type="datetimeFigureOut">
              <a:rPr lang="en-US" smtClean="0"/>
              <a:t>9/1/2012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181803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A9013-D19F-4E0B-B136-B5BFEF18B94B}" type="datetimeFigureOut">
              <a:rPr lang="en-US" smtClean="0"/>
              <a:t>9/1/2012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48955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A9013-D19F-4E0B-B136-B5BFEF18B94B}" type="datetimeFigureOut">
              <a:rPr lang="en-US" smtClean="0"/>
              <a:t>9/1/2012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2977C-356A-410B-BB14-72CA74210CB3}" type="slidenum">
              <a:rPr lang="en-US" smtClean="0"/>
              <a:t>‹#›</a:t>
            </a:fld>
            <a:endParaRPr lang="en-US"/>
          </a:p>
        </p:txBody>
      </p:sp>
    </p:spTree>
    <p:extLst>
      <p:ext uri="{BB962C8B-B14F-4D97-AF65-F5344CB8AC3E}">
        <p14:creationId xmlns:p14="http://schemas.microsoft.com/office/powerpoint/2010/main" val="14435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A9013-D19F-4E0B-B136-B5BFEF18B94B}" type="datetimeFigureOut">
              <a:rPr lang="en-US" smtClean="0"/>
              <a:t>9/1/2012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2977C-356A-410B-BB14-72CA74210CB3}" type="slidenum">
              <a:rPr lang="en-US" smtClean="0"/>
              <a:t>‹#›</a:t>
            </a:fld>
            <a:endParaRPr lang="en-US"/>
          </a:p>
        </p:txBody>
      </p:sp>
    </p:spTree>
    <p:extLst>
      <p:ext uri="{BB962C8B-B14F-4D97-AF65-F5344CB8AC3E}">
        <p14:creationId xmlns:p14="http://schemas.microsoft.com/office/powerpoint/2010/main" val="311215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chemeClr val="accent6">
                    <a:lumMod val="75000"/>
                  </a:schemeClr>
                </a:solidFill>
              </a:rPr>
              <a:t>The Industrial Revolution: </a:t>
            </a:r>
            <a:r>
              <a:rPr lang="en-US" sz="4000" b="1" dirty="0" smtClean="0">
                <a:solidFill>
                  <a:schemeClr val="accent6">
                    <a:lumMod val="75000"/>
                  </a:schemeClr>
                </a:solidFill>
              </a:rPr>
              <a:t/>
            </a:r>
            <a:br>
              <a:rPr lang="en-US" sz="4000" b="1" dirty="0" smtClean="0">
                <a:solidFill>
                  <a:schemeClr val="accent6">
                    <a:lumMod val="75000"/>
                  </a:schemeClr>
                </a:solidFill>
              </a:rPr>
            </a:br>
            <a:r>
              <a:rPr lang="en-US" sz="4000" b="1" dirty="0" smtClean="0">
                <a:solidFill>
                  <a:schemeClr val="accent6">
                    <a:lumMod val="75000"/>
                  </a:schemeClr>
                </a:solidFill>
              </a:rPr>
              <a:t>1780-1850</a:t>
            </a:r>
            <a:endParaRPr lang="en-US" sz="4000" dirty="0">
              <a:solidFill>
                <a:schemeClr val="accent6">
                  <a:lumMod val="75000"/>
                </a:schemeClr>
              </a:solidFill>
            </a:endParaRPr>
          </a:p>
        </p:txBody>
      </p:sp>
      <p:sp>
        <p:nvSpPr>
          <p:cNvPr id="3" name="Subtitle 2"/>
          <p:cNvSpPr>
            <a:spLocks noGrp="1"/>
          </p:cNvSpPr>
          <p:nvPr>
            <p:ph type="subTitle" idx="1"/>
          </p:nvPr>
        </p:nvSpPr>
        <p:spPr/>
        <p:txBody>
          <a:bodyPr>
            <a:normAutofit/>
          </a:bodyPr>
          <a:lstStyle/>
          <a:p>
            <a:r>
              <a:rPr lang="en-US" sz="3600" b="1" dirty="0" smtClean="0">
                <a:solidFill>
                  <a:schemeClr val="tx1"/>
                </a:solidFill>
              </a:rPr>
              <a:t>Mr. Daniel Lazar</a:t>
            </a:r>
            <a:endParaRPr lang="en-US" sz="3600" b="1" dirty="0">
              <a:solidFill>
                <a:schemeClr val="tx1"/>
              </a:solidFill>
            </a:endParaRPr>
          </a:p>
        </p:txBody>
      </p:sp>
    </p:spTree>
    <p:extLst>
      <p:ext uri="{BB962C8B-B14F-4D97-AF65-F5344CB8AC3E}">
        <p14:creationId xmlns:p14="http://schemas.microsoft.com/office/powerpoint/2010/main" val="3834212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England </a:t>
            </a:r>
            <a:r>
              <a:rPr lang="en-US" b="1" dirty="0" smtClean="0"/>
              <a:t>was First </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Began in </a:t>
            </a:r>
            <a:r>
              <a:rPr lang="en-US" dirty="0" smtClean="0"/>
              <a:t>1750s  - no </a:t>
            </a:r>
            <a:r>
              <a:rPr lang="en-US" dirty="0"/>
              <a:t>impact on continental Europe until after </a:t>
            </a:r>
            <a:r>
              <a:rPr lang="en-US" dirty="0" smtClean="0"/>
              <a:t>Napoleonic </a:t>
            </a:r>
            <a:r>
              <a:rPr lang="en-US" dirty="0"/>
              <a:t>Wars </a:t>
            </a:r>
            <a:endParaRPr lang="en-US" dirty="0" smtClean="0"/>
          </a:p>
          <a:p>
            <a:r>
              <a:rPr lang="en-US" dirty="0" smtClean="0"/>
              <a:t>Why England?</a:t>
            </a:r>
          </a:p>
          <a:p>
            <a:pPr lvl="1"/>
            <a:r>
              <a:rPr lang="en-US" dirty="0" smtClean="0"/>
              <a:t>Enclosure &amp; Ag Rev</a:t>
            </a:r>
          </a:p>
          <a:p>
            <a:pPr lvl="1"/>
            <a:r>
              <a:rPr lang="en-US" dirty="0" smtClean="0"/>
              <a:t>Waterways </a:t>
            </a:r>
            <a:r>
              <a:rPr lang="en-US" dirty="0"/>
              <a:t>offered a source of alternate power for factories and navigable transport</a:t>
            </a:r>
          </a:p>
          <a:p>
            <a:pPr lvl="1"/>
            <a:r>
              <a:rPr lang="en-US" dirty="0" smtClean="0"/>
              <a:t>Geographic </a:t>
            </a:r>
            <a:r>
              <a:rPr lang="en-US" dirty="0"/>
              <a:t>isolation </a:t>
            </a:r>
            <a:r>
              <a:rPr lang="en-US" dirty="0" smtClean="0"/>
              <a:t>offered protection</a:t>
            </a:r>
          </a:p>
          <a:p>
            <a:pPr lvl="1"/>
            <a:r>
              <a:rPr lang="en-US" dirty="0" smtClean="0"/>
              <a:t>Supply </a:t>
            </a:r>
            <a:r>
              <a:rPr lang="en-US" dirty="0"/>
              <a:t>of coal and </a:t>
            </a:r>
            <a:r>
              <a:rPr lang="en-US" dirty="0" smtClean="0"/>
              <a:t>iron</a:t>
            </a:r>
          </a:p>
          <a:p>
            <a:pPr lvl="1"/>
            <a:r>
              <a:rPr lang="en-US" dirty="0" smtClean="0"/>
              <a:t>Royal </a:t>
            </a:r>
            <a:r>
              <a:rPr lang="en-US" dirty="0" smtClean="0"/>
              <a:t>Navy </a:t>
            </a:r>
            <a:endParaRPr lang="en-US" dirty="0" smtClean="0"/>
          </a:p>
          <a:p>
            <a:pPr lvl="1"/>
            <a:r>
              <a:rPr lang="en-US" dirty="0" smtClean="0"/>
              <a:t>Banking</a:t>
            </a:r>
            <a:endParaRPr lang="en-US" dirty="0" smtClean="0"/>
          </a:p>
          <a:p>
            <a:pPr lvl="1"/>
            <a:r>
              <a:rPr lang="en-US" dirty="0" smtClean="0"/>
              <a:t>Atlantic </a:t>
            </a:r>
            <a:r>
              <a:rPr lang="en-US" dirty="0"/>
              <a:t>economy </a:t>
            </a:r>
            <a:endParaRPr lang="en-US" dirty="0" smtClean="0"/>
          </a:p>
        </p:txBody>
      </p:sp>
    </p:spTree>
    <p:extLst>
      <p:ext uri="{BB962C8B-B14F-4D97-AF65-F5344CB8AC3E}">
        <p14:creationId xmlns:p14="http://schemas.microsoft.com/office/powerpoint/2010/main" val="107486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England was First: Agricultural Rev</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Supply of cheap and abundant labor emerged </a:t>
            </a:r>
            <a:r>
              <a:rPr lang="en-US" dirty="0" smtClean="0"/>
              <a:t>as the </a:t>
            </a:r>
            <a:r>
              <a:rPr lang="en-US" dirty="0"/>
              <a:t>enclosure movement forced many </a:t>
            </a:r>
            <a:r>
              <a:rPr lang="en-US" dirty="0" smtClean="0"/>
              <a:t>landless farmers </a:t>
            </a:r>
            <a:r>
              <a:rPr lang="en-US" dirty="0"/>
              <a:t>to move to towns and </a:t>
            </a:r>
            <a:r>
              <a:rPr lang="en-US" dirty="0" smtClean="0"/>
              <a:t>cities</a:t>
            </a:r>
          </a:p>
          <a:p>
            <a:r>
              <a:rPr lang="en-US" b="1" dirty="0" smtClean="0">
                <a:solidFill>
                  <a:srgbClr val="FF0000"/>
                </a:solidFill>
              </a:rPr>
              <a:t>Enclosure Movement</a:t>
            </a:r>
            <a:r>
              <a:rPr lang="en-US" dirty="0" smtClean="0"/>
              <a:t>: Taking over and fencing/hedging off land formerly shared by peasants </a:t>
            </a:r>
          </a:p>
          <a:p>
            <a:pPr lvl="1"/>
            <a:r>
              <a:rPr lang="en-US" dirty="0" smtClean="0"/>
              <a:t>Industrial Farming. </a:t>
            </a:r>
            <a:r>
              <a:rPr lang="en-US" dirty="0" err="1" smtClean="0"/>
              <a:t>Jethro</a:t>
            </a:r>
            <a:r>
              <a:rPr lang="en-US" dirty="0" smtClean="0"/>
              <a:t> </a:t>
            </a:r>
            <a:r>
              <a:rPr lang="en-US" dirty="0" err="1" smtClean="0"/>
              <a:t>Tull</a:t>
            </a:r>
            <a:r>
              <a:rPr lang="en-US" dirty="0" smtClean="0"/>
              <a:t> &amp; Seed Drill</a:t>
            </a:r>
          </a:p>
          <a:p>
            <a:pPr lvl="1"/>
            <a:r>
              <a:rPr lang="en-US" dirty="0" smtClean="0"/>
              <a:t>Eugenic animal breeding</a:t>
            </a:r>
          </a:p>
          <a:p>
            <a:r>
              <a:rPr lang="en-US" dirty="0" smtClean="0"/>
              <a:t>Fewer </a:t>
            </a:r>
            <a:r>
              <a:rPr lang="en-US" dirty="0"/>
              <a:t>farmers </a:t>
            </a:r>
            <a:r>
              <a:rPr lang="en-US" dirty="0" smtClean="0"/>
              <a:t>can now </a:t>
            </a:r>
            <a:r>
              <a:rPr lang="en-US" dirty="0"/>
              <a:t>feed </a:t>
            </a:r>
            <a:r>
              <a:rPr lang="en-US" dirty="0" smtClean="0"/>
              <a:t>more people</a:t>
            </a:r>
          </a:p>
          <a:p>
            <a:pPr lvl="1"/>
            <a:r>
              <a:rPr lang="en-US" dirty="0"/>
              <a:t>British population doubled in the 18th </a:t>
            </a:r>
            <a:r>
              <a:rPr lang="en-US" dirty="0" smtClean="0"/>
              <a:t>century</a:t>
            </a:r>
          </a:p>
          <a:p>
            <a:pPr lvl="1"/>
            <a:r>
              <a:rPr lang="en-US" dirty="0"/>
              <a:t>Demand for goods </a:t>
            </a:r>
            <a:r>
              <a:rPr lang="en-US" dirty="0" smtClean="0"/>
              <a:t>↑</a:t>
            </a:r>
          </a:p>
          <a:p>
            <a:endParaRPr lang="en-US" dirty="0"/>
          </a:p>
        </p:txBody>
      </p:sp>
    </p:spTree>
    <p:extLst>
      <p:ext uri="{BB962C8B-B14F-4D97-AF65-F5344CB8AC3E}">
        <p14:creationId xmlns:p14="http://schemas.microsoft.com/office/powerpoint/2010/main" val="284931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England was First: Capital Supply</a:t>
            </a:r>
            <a:endParaRPr lang="en-US" b="1" dirty="0"/>
          </a:p>
        </p:txBody>
      </p:sp>
      <p:sp>
        <p:nvSpPr>
          <p:cNvPr id="3" name="Content Placeholder 2"/>
          <p:cNvSpPr>
            <a:spLocks noGrp="1"/>
          </p:cNvSpPr>
          <p:nvPr>
            <p:ph idx="1"/>
          </p:nvPr>
        </p:nvSpPr>
        <p:spPr/>
        <p:txBody>
          <a:bodyPr/>
          <a:lstStyle/>
          <a:p>
            <a:r>
              <a:rPr lang="en-US" dirty="0" smtClean="0"/>
              <a:t>2 </a:t>
            </a:r>
            <a:r>
              <a:rPr lang="en-US" dirty="0"/>
              <a:t>centuries of profitable commercial activity</a:t>
            </a:r>
          </a:p>
          <a:p>
            <a:r>
              <a:rPr lang="en-US" dirty="0"/>
              <a:t>England avoided many costly continental </a:t>
            </a:r>
            <a:r>
              <a:rPr lang="en-US" dirty="0" smtClean="0"/>
              <a:t>wars</a:t>
            </a:r>
          </a:p>
          <a:p>
            <a:r>
              <a:rPr lang="en-US" b="1" dirty="0">
                <a:solidFill>
                  <a:srgbClr val="FF0000"/>
                </a:solidFill>
              </a:rPr>
              <a:t>Bank </a:t>
            </a:r>
            <a:r>
              <a:rPr lang="en-US" b="1" dirty="0" smtClean="0">
                <a:solidFill>
                  <a:srgbClr val="FF0000"/>
                </a:solidFill>
              </a:rPr>
              <a:t>of</a:t>
            </a:r>
            <a:r>
              <a:rPr lang="en-US" dirty="0" smtClean="0">
                <a:solidFill>
                  <a:srgbClr val="FF0000"/>
                </a:solidFill>
              </a:rPr>
              <a:t> </a:t>
            </a:r>
            <a:r>
              <a:rPr lang="en-US" b="1" dirty="0" smtClean="0">
                <a:solidFill>
                  <a:srgbClr val="FF0000"/>
                </a:solidFill>
              </a:rPr>
              <a:t>England </a:t>
            </a:r>
            <a:r>
              <a:rPr lang="en-US" dirty="0"/>
              <a:t>in </a:t>
            </a:r>
            <a:r>
              <a:rPr lang="en-US" dirty="0" smtClean="0"/>
              <a:t>1694</a:t>
            </a:r>
          </a:p>
          <a:p>
            <a:pPr lvl="1"/>
            <a:r>
              <a:rPr lang="en-US" dirty="0" smtClean="0"/>
              <a:t>Banking Rev &amp; Capitalism </a:t>
            </a:r>
          </a:p>
          <a:p>
            <a:r>
              <a:rPr lang="en-US" dirty="0">
                <a:solidFill>
                  <a:srgbClr val="FF0000"/>
                </a:solidFill>
              </a:rPr>
              <a:t>Insurance companies</a:t>
            </a:r>
            <a:r>
              <a:rPr lang="en-US" dirty="0"/>
              <a:t>, like Lloyd’s of </a:t>
            </a:r>
            <a:r>
              <a:rPr lang="en-US" dirty="0" smtClean="0"/>
              <a:t>London, provided </a:t>
            </a:r>
            <a:r>
              <a:rPr lang="en-US" dirty="0"/>
              <a:t>some </a:t>
            </a:r>
            <a:r>
              <a:rPr lang="en-US" dirty="0" smtClean="0"/>
              <a:t>protection from commercial failure</a:t>
            </a:r>
          </a:p>
          <a:p>
            <a:endParaRPr lang="en-US" dirty="0"/>
          </a:p>
          <a:p>
            <a:endParaRPr lang="en-US" dirty="0" smtClean="0"/>
          </a:p>
        </p:txBody>
      </p:sp>
    </p:spTree>
    <p:extLst>
      <p:ext uri="{BB962C8B-B14F-4D97-AF65-F5344CB8AC3E}">
        <p14:creationId xmlns:p14="http://schemas.microsoft.com/office/powerpoint/2010/main" val="4050503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England was First: Entrepreneurialism </a:t>
            </a:r>
            <a:endParaRPr lang="en-US" b="1" dirty="0"/>
          </a:p>
        </p:txBody>
      </p:sp>
      <p:sp>
        <p:nvSpPr>
          <p:cNvPr id="3" name="Content Placeholder 2"/>
          <p:cNvSpPr>
            <a:spLocks noGrp="1"/>
          </p:cNvSpPr>
          <p:nvPr>
            <p:ph idx="1"/>
          </p:nvPr>
        </p:nvSpPr>
        <p:spPr/>
        <p:txBody>
          <a:bodyPr/>
          <a:lstStyle/>
          <a:p>
            <a:r>
              <a:rPr lang="en-US" dirty="0" smtClean="0"/>
              <a:t>Risk takers with know-how</a:t>
            </a:r>
          </a:p>
          <a:p>
            <a:r>
              <a:rPr lang="en-US" dirty="0" smtClean="0"/>
              <a:t>Middle </a:t>
            </a:r>
            <a:r>
              <a:rPr lang="en-US" dirty="0"/>
              <a:t>class </a:t>
            </a:r>
            <a:r>
              <a:rPr lang="en-US" dirty="0" smtClean="0"/>
              <a:t>emerged from business wealth</a:t>
            </a:r>
          </a:p>
          <a:p>
            <a:pPr lvl="1"/>
            <a:r>
              <a:rPr lang="en-US" dirty="0" smtClean="0"/>
              <a:t>Challenged nobility</a:t>
            </a:r>
          </a:p>
          <a:p>
            <a:r>
              <a:rPr lang="en-US" dirty="0"/>
              <a:t>“Protestant work ethic”</a:t>
            </a:r>
          </a:p>
          <a:p>
            <a:pPr lvl="1"/>
            <a:r>
              <a:rPr lang="en-US" dirty="0" smtClean="0"/>
              <a:t>Biblical revisionism </a:t>
            </a:r>
            <a:endParaRPr lang="en-US" dirty="0"/>
          </a:p>
        </p:txBody>
      </p:sp>
    </p:spTree>
    <p:extLst>
      <p:ext uri="{BB962C8B-B14F-4D97-AF65-F5344CB8AC3E}">
        <p14:creationId xmlns:p14="http://schemas.microsoft.com/office/powerpoint/2010/main" val="120940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England was First: Colonial </a:t>
            </a:r>
            <a:r>
              <a:rPr lang="en-US" b="1" dirty="0"/>
              <a:t>Empire</a:t>
            </a:r>
          </a:p>
        </p:txBody>
      </p:sp>
      <p:sp>
        <p:nvSpPr>
          <p:cNvPr id="3" name="Content Placeholder 2"/>
          <p:cNvSpPr>
            <a:spLocks noGrp="1"/>
          </p:cNvSpPr>
          <p:nvPr>
            <p:ph idx="1"/>
          </p:nvPr>
        </p:nvSpPr>
        <p:spPr/>
        <p:txBody>
          <a:bodyPr/>
          <a:lstStyle/>
          <a:p>
            <a:r>
              <a:rPr lang="en-US" dirty="0" smtClean="0"/>
              <a:t>Raw </a:t>
            </a:r>
            <a:r>
              <a:rPr lang="en-US" dirty="0"/>
              <a:t>materials </a:t>
            </a:r>
            <a:endParaRPr lang="en-US" dirty="0" smtClean="0"/>
          </a:p>
          <a:p>
            <a:r>
              <a:rPr lang="en-US" dirty="0" smtClean="0"/>
              <a:t>Markets</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392"/>
          <a:stretch/>
        </p:blipFill>
        <p:spPr bwMode="auto">
          <a:xfrm>
            <a:off x="2362200" y="2755562"/>
            <a:ext cx="6305550" cy="343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14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England was First: Steam engines and coal</a:t>
            </a:r>
            <a:endParaRPr lang="en-US" sz="3600" b="1" dirty="0"/>
          </a:p>
        </p:txBody>
      </p:sp>
      <p:sp>
        <p:nvSpPr>
          <p:cNvPr id="3" name="Content Placeholder 2"/>
          <p:cNvSpPr>
            <a:spLocks noGrp="1"/>
          </p:cNvSpPr>
          <p:nvPr>
            <p:ph idx="1"/>
          </p:nvPr>
        </p:nvSpPr>
        <p:spPr/>
        <p:txBody>
          <a:bodyPr>
            <a:normAutofit/>
          </a:bodyPr>
          <a:lstStyle/>
          <a:p>
            <a:r>
              <a:rPr lang="en-US" dirty="0" smtClean="0"/>
              <a:t>From </a:t>
            </a:r>
            <a:r>
              <a:rPr lang="en-US" dirty="0"/>
              <a:t>wood-burning to </a:t>
            </a:r>
            <a:r>
              <a:rPr lang="en-US" dirty="0" smtClean="0"/>
              <a:t>coal-burning</a:t>
            </a:r>
          </a:p>
          <a:p>
            <a:r>
              <a:rPr lang="en-US" dirty="0"/>
              <a:t>By 1850, England produced 2/3 of world's </a:t>
            </a:r>
            <a:r>
              <a:rPr lang="en-US" dirty="0" smtClean="0"/>
              <a:t>coal</a:t>
            </a:r>
          </a:p>
          <a:p>
            <a:r>
              <a:rPr lang="en-US" dirty="0"/>
              <a:t>The </a:t>
            </a:r>
            <a:r>
              <a:rPr lang="en-US" b="1" dirty="0">
                <a:solidFill>
                  <a:srgbClr val="FF0000"/>
                </a:solidFill>
              </a:rPr>
              <a:t>steam </a:t>
            </a:r>
            <a:r>
              <a:rPr lang="en-US" b="1" dirty="0" smtClean="0">
                <a:solidFill>
                  <a:srgbClr val="FF0000"/>
                </a:solidFill>
              </a:rPr>
              <a:t>engine</a:t>
            </a:r>
          </a:p>
          <a:p>
            <a:pPr lvl="1"/>
            <a:r>
              <a:rPr lang="en-US" b="1" dirty="0"/>
              <a:t>James Watt </a:t>
            </a:r>
            <a:r>
              <a:rPr lang="en-US" dirty="0"/>
              <a:t>in 1769 </a:t>
            </a:r>
            <a:endParaRPr lang="en-US" dirty="0" smtClean="0"/>
          </a:p>
          <a:p>
            <a:pPr lvl="1"/>
            <a:r>
              <a:rPr lang="en-US" dirty="0" smtClean="0"/>
              <a:t>replaced </a:t>
            </a:r>
            <a:r>
              <a:rPr lang="en-US" dirty="0"/>
              <a:t>mechanical pumps powered </a:t>
            </a:r>
            <a:r>
              <a:rPr lang="en-US" dirty="0" smtClean="0"/>
              <a:t>by animals</a:t>
            </a:r>
          </a:p>
          <a:p>
            <a:pPr lvl="1"/>
            <a:r>
              <a:rPr lang="en-US" dirty="0"/>
              <a:t>iron industry was radically </a:t>
            </a:r>
            <a:r>
              <a:rPr lang="en-US" dirty="0" smtClean="0"/>
              <a:t>transformed</a:t>
            </a:r>
          </a:p>
          <a:p>
            <a:pPr lvl="1"/>
            <a:r>
              <a:rPr lang="en-US" dirty="0" smtClean="0"/>
              <a:t>rise </a:t>
            </a:r>
            <a:r>
              <a:rPr lang="en-US" dirty="0"/>
              <a:t>to </a:t>
            </a:r>
            <a:r>
              <a:rPr lang="en-US" b="1" dirty="0">
                <a:solidFill>
                  <a:srgbClr val="FF0000"/>
                </a:solidFill>
              </a:rPr>
              <a:t>heavy </a:t>
            </a:r>
            <a:r>
              <a:rPr lang="en-US" b="1" dirty="0" smtClean="0">
                <a:solidFill>
                  <a:srgbClr val="FF0000"/>
                </a:solidFill>
              </a:rPr>
              <a:t>industry</a:t>
            </a:r>
            <a:r>
              <a:rPr lang="en-US" dirty="0">
                <a:solidFill>
                  <a:srgbClr val="FF0000"/>
                </a:solidFill>
              </a:rPr>
              <a:t> </a:t>
            </a:r>
            <a:r>
              <a:rPr lang="en-US" dirty="0" smtClean="0"/>
              <a:t>- manufacture </a:t>
            </a:r>
            <a:r>
              <a:rPr lang="en-US" dirty="0"/>
              <a:t>of machinery and materials </a:t>
            </a:r>
            <a:r>
              <a:rPr lang="en-US" dirty="0" smtClean="0"/>
              <a:t>used in production</a:t>
            </a:r>
            <a:endParaRPr lang="en-US" dirty="0"/>
          </a:p>
        </p:txBody>
      </p:sp>
    </p:spTree>
    <p:extLst>
      <p:ext uri="{BB962C8B-B14F-4D97-AF65-F5344CB8AC3E}">
        <p14:creationId xmlns:p14="http://schemas.microsoft.com/office/powerpoint/2010/main" val="400803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England was First: Transportation Rev</a:t>
            </a:r>
            <a:endParaRPr lang="en-US" dirty="0"/>
          </a:p>
        </p:txBody>
      </p:sp>
      <p:sp>
        <p:nvSpPr>
          <p:cNvPr id="3" name="Content Placeholder 2"/>
          <p:cNvSpPr>
            <a:spLocks noGrp="1"/>
          </p:cNvSpPr>
          <p:nvPr>
            <p:ph idx="1"/>
          </p:nvPr>
        </p:nvSpPr>
        <p:spPr/>
        <p:txBody>
          <a:bodyPr>
            <a:normAutofit fontScale="92500"/>
          </a:bodyPr>
          <a:lstStyle/>
          <a:p>
            <a:r>
              <a:rPr lang="en-US" dirty="0"/>
              <a:t>Made possible by steam </a:t>
            </a:r>
            <a:r>
              <a:rPr lang="en-US" dirty="0" smtClean="0"/>
              <a:t>power</a:t>
            </a:r>
          </a:p>
          <a:p>
            <a:r>
              <a:rPr lang="en-US" dirty="0"/>
              <a:t>New canal systems</a:t>
            </a:r>
          </a:p>
          <a:p>
            <a:r>
              <a:rPr lang="en-US" dirty="0" smtClean="0"/>
              <a:t>Hard-surfaced </a:t>
            </a:r>
            <a:r>
              <a:rPr lang="en-US" dirty="0"/>
              <a:t>roads pioneered </a:t>
            </a:r>
            <a:r>
              <a:rPr lang="en-US" dirty="0" smtClean="0"/>
              <a:t>by </a:t>
            </a:r>
            <a:r>
              <a:rPr lang="en-US" b="1" dirty="0" smtClean="0"/>
              <a:t>John </a:t>
            </a:r>
            <a:r>
              <a:rPr lang="en-US" b="1" dirty="0" err="1"/>
              <a:t>McAdam</a:t>
            </a:r>
            <a:r>
              <a:rPr lang="en-US" b="1" dirty="0"/>
              <a:t> </a:t>
            </a:r>
            <a:r>
              <a:rPr lang="en-US" dirty="0" smtClean="0"/>
              <a:t>1807, </a:t>
            </a:r>
            <a:r>
              <a:rPr lang="en-US" b="1" dirty="0" smtClean="0"/>
              <a:t>Robert Fulton’s </a:t>
            </a:r>
            <a:r>
              <a:rPr lang="en-US" dirty="0" smtClean="0"/>
              <a:t>steamboat (NY)</a:t>
            </a:r>
          </a:p>
          <a:p>
            <a:pPr lvl="1"/>
            <a:r>
              <a:rPr lang="en-US" dirty="0" smtClean="0"/>
              <a:t>2-way </a:t>
            </a:r>
            <a:r>
              <a:rPr lang="en-US" dirty="0"/>
              <a:t>river travel </a:t>
            </a:r>
            <a:endParaRPr lang="en-US" dirty="0" smtClean="0"/>
          </a:p>
          <a:p>
            <a:pPr lvl="1"/>
            <a:r>
              <a:rPr lang="en-US" dirty="0"/>
              <a:t>1838, first steamship crossed the Atlantic </a:t>
            </a:r>
            <a:endParaRPr lang="en-US" dirty="0" smtClean="0"/>
          </a:p>
          <a:p>
            <a:r>
              <a:rPr lang="en-US" dirty="0" smtClean="0"/>
              <a:t>1803, first steam wagon </a:t>
            </a:r>
          </a:p>
          <a:p>
            <a:r>
              <a:rPr lang="en-US" dirty="0"/>
              <a:t>1812, steam wagon was adapted for use on </a:t>
            </a:r>
            <a:r>
              <a:rPr lang="en-US" dirty="0" smtClean="0"/>
              <a:t>rails…</a:t>
            </a:r>
          </a:p>
          <a:p>
            <a:endParaRPr lang="en-US" dirty="0" smtClean="0"/>
          </a:p>
          <a:p>
            <a:endParaRPr lang="en-US" dirty="0"/>
          </a:p>
          <a:p>
            <a:endParaRPr lang="en-US" dirty="0"/>
          </a:p>
        </p:txBody>
      </p:sp>
    </p:spTree>
    <p:extLst>
      <p:ext uri="{BB962C8B-B14F-4D97-AF65-F5344CB8AC3E}">
        <p14:creationId xmlns:p14="http://schemas.microsoft.com/office/powerpoint/2010/main" val="182550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England was First: The Rails</a:t>
            </a:r>
            <a:endParaRPr lang="en-US" b="1" dirty="0"/>
          </a:p>
        </p:txBody>
      </p:sp>
      <p:sp>
        <p:nvSpPr>
          <p:cNvPr id="3" name="Content Placeholder 2"/>
          <p:cNvSpPr>
            <a:spLocks noGrp="1"/>
          </p:cNvSpPr>
          <p:nvPr>
            <p:ph idx="1"/>
          </p:nvPr>
        </p:nvSpPr>
        <p:spPr/>
        <p:txBody>
          <a:bodyPr>
            <a:normAutofit lnSpcReduction="10000"/>
          </a:bodyPr>
          <a:lstStyle/>
          <a:p>
            <a:r>
              <a:rPr lang="en-US" dirty="0"/>
              <a:t>1825, </a:t>
            </a:r>
            <a:r>
              <a:rPr lang="en-US" b="1" dirty="0"/>
              <a:t>George Stephenson </a:t>
            </a:r>
            <a:r>
              <a:rPr lang="en-US" dirty="0"/>
              <a:t>made </a:t>
            </a:r>
            <a:r>
              <a:rPr lang="en-US" dirty="0" smtClean="0"/>
              <a:t>railway locomotive </a:t>
            </a:r>
            <a:r>
              <a:rPr lang="en-US" dirty="0"/>
              <a:t>commercially </a:t>
            </a:r>
            <a:r>
              <a:rPr lang="en-US" dirty="0" smtClean="0"/>
              <a:t>successful</a:t>
            </a:r>
          </a:p>
          <a:p>
            <a:pPr lvl="1"/>
            <a:r>
              <a:rPr lang="en-US" dirty="0" smtClean="0"/>
              <a:t>1830</a:t>
            </a:r>
            <a:r>
              <a:rPr lang="en-US" dirty="0"/>
              <a:t>, his locomotive, the </a:t>
            </a:r>
            <a:r>
              <a:rPr lang="en-US" b="1" i="1" dirty="0"/>
              <a:t>Rocket</a:t>
            </a:r>
            <a:r>
              <a:rPr lang="en-US" dirty="0"/>
              <a:t>, </a:t>
            </a:r>
            <a:r>
              <a:rPr lang="en-US" dirty="0" smtClean="0"/>
              <a:t>traveled the </a:t>
            </a:r>
            <a:r>
              <a:rPr lang="en-US" dirty="0"/>
              <a:t>Liverpool-Manchester Railway at 16mph</a:t>
            </a:r>
            <a:endParaRPr lang="en-US" dirty="0" smtClean="0"/>
          </a:p>
          <a:p>
            <a:r>
              <a:rPr lang="en-US" dirty="0" smtClean="0"/>
              <a:t>Private companies </a:t>
            </a:r>
            <a:r>
              <a:rPr lang="en-US" dirty="0"/>
              <a:t>quickly </a:t>
            </a:r>
            <a:r>
              <a:rPr lang="en-US" dirty="0" smtClean="0"/>
              <a:t>organized</a:t>
            </a:r>
          </a:p>
          <a:p>
            <a:pPr lvl="1"/>
            <a:r>
              <a:rPr lang="en-US" dirty="0" err="1" smtClean="0"/>
              <a:t>Gov</a:t>
            </a:r>
            <a:r>
              <a:rPr lang="en-US" dirty="0" smtClean="0"/>
              <a:t> subsidized and protected (?)</a:t>
            </a:r>
          </a:p>
          <a:p>
            <a:r>
              <a:rPr lang="en-US" dirty="0" smtClean="0"/>
              <a:t>Reduced </a:t>
            </a:r>
            <a:r>
              <a:rPr lang="en-US" dirty="0"/>
              <a:t>cost of shipping freight on </a:t>
            </a:r>
            <a:r>
              <a:rPr lang="en-US" dirty="0" smtClean="0"/>
              <a:t>land</a:t>
            </a:r>
          </a:p>
          <a:p>
            <a:r>
              <a:rPr lang="en-US" dirty="0" smtClean="0"/>
              <a:t>Facilitated </a:t>
            </a:r>
            <a:r>
              <a:rPr lang="en-US" dirty="0"/>
              <a:t>growth of urban working </a:t>
            </a:r>
            <a:r>
              <a:rPr lang="en-US" dirty="0" smtClean="0"/>
              <a:t>class</a:t>
            </a:r>
          </a:p>
          <a:p>
            <a:r>
              <a:rPr lang="en-US" dirty="0"/>
              <a:t>T</a:t>
            </a:r>
            <a:r>
              <a:rPr lang="en-US" dirty="0" smtClean="0"/>
              <a:t>ravel on rails looking </a:t>
            </a:r>
            <a:r>
              <a:rPr lang="en-US" dirty="0"/>
              <a:t>for </a:t>
            </a:r>
            <a:r>
              <a:rPr lang="en-US" dirty="0" smtClean="0"/>
              <a:t>work</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46577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England was First: “Liberal” Government</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a:t>Gov’t </a:t>
            </a:r>
            <a:r>
              <a:rPr lang="en-US" dirty="0" smtClean="0"/>
              <a:t> </a:t>
            </a:r>
            <a:r>
              <a:rPr lang="en-US" dirty="0"/>
              <a:t>sympathetic to industrial </a:t>
            </a:r>
            <a:r>
              <a:rPr lang="en-US" dirty="0" smtClean="0"/>
              <a:t>development</a:t>
            </a:r>
          </a:p>
          <a:p>
            <a:r>
              <a:rPr lang="en-US" u="sng" dirty="0"/>
              <a:t>Limited</a:t>
            </a:r>
            <a:r>
              <a:rPr lang="en-US" dirty="0"/>
              <a:t> monarchy meant that gov’t did not </a:t>
            </a:r>
            <a:r>
              <a:rPr lang="en-US" dirty="0" smtClean="0"/>
              <a:t>stifle the </a:t>
            </a:r>
            <a:r>
              <a:rPr lang="en-US" dirty="0"/>
              <a:t>growth and expansion of the middle class </a:t>
            </a:r>
            <a:endParaRPr lang="en-US" dirty="0" smtClean="0"/>
          </a:p>
          <a:p>
            <a:pPr lvl="1"/>
            <a:r>
              <a:rPr lang="en-US" dirty="0" smtClean="0"/>
              <a:t>Not the </a:t>
            </a:r>
            <a:r>
              <a:rPr lang="en-US" dirty="0"/>
              <a:t>case in </a:t>
            </a:r>
            <a:r>
              <a:rPr lang="en-US" dirty="0" smtClean="0"/>
              <a:t>France &amp; Russia</a:t>
            </a:r>
          </a:p>
          <a:p>
            <a:r>
              <a:rPr lang="en-US" dirty="0" smtClean="0"/>
              <a:t>Rise </a:t>
            </a:r>
            <a:r>
              <a:rPr lang="en-US" dirty="0"/>
              <a:t>of the House of Commons became </a:t>
            </a:r>
            <a:r>
              <a:rPr lang="en-US" dirty="0" smtClean="0"/>
              <a:t>an instrument </a:t>
            </a:r>
            <a:r>
              <a:rPr lang="en-US" dirty="0"/>
              <a:t>of the middle class to gain </a:t>
            </a:r>
            <a:r>
              <a:rPr lang="en-US" dirty="0" smtClean="0"/>
              <a:t>gov’t cooperation </a:t>
            </a:r>
            <a:r>
              <a:rPr lang="en-US" dirty="0"/>
              <a:t>and secured middle class loyalty.</a:t>
            </a:r>
          </a:p>
          <a:p>
            <a:pPr lvl="1"/>
            <a:r>
              <a:rPr lang="en-US" dirty="0" smtClean="0"/>
              <a:t>In </a:t>
            </a:r>
            <a:r>
              <a:rPr lang="en-US" dirty="0"/>
              <a:t>contrast, the French middle classes </a:t>
            </a:r>
            <a:r>
              <a:rPr lang="en-US" dirty="0" smtClean="0"/>
              <a:t>led rev movements</a:t>
            </a:r>
          </a:p>
          <a:p>
            <a:pPr lvl="1"/>
            <a:r>
              <a:rPr lang="en-US" b="1" dirty="0">
                <a:solidFill>
                  <a:srgbClr val="FF0000"/>
                </a:solidFill>
              </a:rPr>
              <a:t>Lowes Act</a:t>
            </a:r>
            <a:r>
              <a:rPr lang="en-US" dirty="0"/>
              <a:t>: Allowed for limited liability </a:t>
            </a:r>
            <a:r>
              <a:rPr lang="en-US" dirty="0" smtClean="0"/>
              <a:t>for business owners</a:t>
            </a:r>
          </a:p>
          <a:p>
            <a:pPr lvl="1"/>
            <a:r>
              <a:rPr lang="en-US" dirty="0"/>
              <a:t>Repeal of the </a:t>
            </a:r>
            <a:r>
              <a:rPr lang="en-US" b="1" dirty="0"/>
              <a:t>Navigation Acts </a:t>
            </a:r>
            <a:r>
              <a:rPr lang="en-US" dirty="0"/>
              <a:t>and </a:t>
            </a:r>
            <a:r>
              <a:rPr lang="en-US" dirty="0" smtClean="0"/>
              <a:t>the </a:t>
            </a:r>
            <a:r>
              <a:rPr lang="en-US" b="1" dirty="0" smtClean="0"/>
              <a:t>Corn </a:t>
            </a:r>
            <a:r>
              <a:rPr lang="en-US" b="1" dirty="0"/>
              <a:t>Laws </a:t>
            </a:r>
            <a:r>
              <a:rPr lang="en-US" dirty="0" smtClean="0"/>
              <a:t>decreased mercantilism’s </a:t>
            </a:r>
            <a:r>
              <a:rPr lang="en-US" dirty="0"/>
              <a:t>stifling effect </a:t>
            </a:r>
            <a:r>
              <a:rPr lang="en-US" dirty="0" smtClean="0"/>
              <a:t>&amp; promoted open international trade</a:t>
            </a:r>
            <a:endParaRPr lang="en-US" dirty="0"/>
          </a:p>
          <a:p>
            <a:pPr lvl="1"/>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0150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Britain in 1850</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1. Produced </a:t>
            </a:r>
            <a:r>
              <a:rPr lang="en-US" dirty="0">
                <a:solidFill>
                  <a:srgbClr val="FF0000"/>
                </a:solidFill>
              </a:rPr>
              <a:t>2/3 </a:t>
            </a:r>
            <a:r>
              <a:rPr lang="en-US" dirty="0"/>
              <a:t>of world’s </a:t>
            </a:r>
            <a:r>
              <a:rPr lang="en-US" dirty="0" smtClean="0"/>
              <a:t>coal</a:t>
            </a:r>
            <a:endParaRPr lang="en-US" dirty="0"/>
          </a:p>
          <a:p>
            <a:pPr marL="0" indent="0">
              <a:buNone/>
            </a:pPr>
            <a:r>
              <a:rPr lang="en-US" dirty="0"/>
              <a:t>2. Produced more than </a:t>
            </a:r>
            <a:r>
              <a:rPr lang="en-US" dirty="0">
                <a:solidFill>
                  <a:srgbClr val="FF0000"/>
                </a:solidFill>
              </a:rPr>
              <a:t>½</a:t>
            </a:r>
            <a:r>
              <a:rPr lang="en-US" dirty="0"/>
              <a:t> of world’s </a:t>
            </a:r>
            <a:r>
              <a:rPr lang="en-US" dirty="0" smtClean="0"/>
              <a:t>iron</a:t>
            </a:r>
            <a:endParaRPr lang="en-US" dirty="0"/>
          </a:p>
          <a:p>
            <a:pPr marL="0" indent="0">
              <a:buNone/>
            </a:pPr>
            <a:r>
              <a:rPr lang="en-US" dirty="0"/>
              <a:t>3. Produced more than ½ of world’s cotton </a:t>
            </a:r>
            <a:r>
              <a:rPr lang="en-US" dirty="0" smtClean="0"/>
              <a:t>cloth</a:t>
            </a:r>
            <a:endParaRPr lang="en-US" dirty="0"/>
          </a:p>
          <a:p>
            <a:pPr marL="0" indent="0">
              <a:buNone/>
            </a:pPr>
            <a:r>
              <a:rPr lang="en-US" dirty="0"/>
              <a:t>4. GNP rose between 1801 and 1850 </a:t>
            </a:r>
            <a:r>
              <a:rPr lang="en-US" dirty="0">
                <a:solidFill>
                  <a:srgbClr val="FF0000"/>
                </a:solidFill>
              </a:rPr>
              <a:t>350%</a:t>
            </a:r>
          </a:p>
          <a:p>
            <a:pPr marL="0" indent="0">
              <a:buNone/>
            </a:pPr>
            <a:r>
              <a:rPr lang="en-US" dirty="0"/>
              <a:t>· </a:t>
            </a:r>
            <a:r>
              <a:rPr lang="en-US" dirty="0" smtClean="0"/>
              <a:t>100</a:t>
            </a:r>
            <a:r>
              <a:rPr lang="en-US" dirty="0"/>
              <a:t>% growth between 1780 and </a:t>
            </a:r>
            <a:r>
              <a:rPr lang="en-US" dirty="0" smtClean="0"/>
              <a:t>1800</a:t>
            </a:r>
            <a:endParaRPr lang="en-US" dirty="0"/>
          </a:p>
          <a:p>
            <a:pPr marL="0" indent="0">
              <a:buNone/>
            </a:pPr>
            <a:r>
              <a:rPr lang="en-US" dirty="0"/>
              <a:t>· Population </a:t>
            </a:r>
            <a:r>
              <a:rPr lang="en-US" dirty="0" smtClean="0"/>
              <a:t>↑: 9mil = 1780, 1851 = 21mil</a:t>
            </a:r>
            <a:endParaRPr lang="en-US" dirty="0"/>
          </a:p>
          <a:p>
            <a:pPr marL="0" indent="0">
              <a:buNone/>
            </a:pPr>
            <a:r>
              <a:rPr lang="en-US" dirty="0"/>
              <a:t>5. Per capita income </a:t>
            </a:r>
            <a:r>
              <a:rPr lang="en-US" dirty="0" smtClean="0"/>
              <a:t>↑ </a:t>
            </a:r>
            <a:r>
              <a:rPr lang="en-US" dirty="0"/>
              <a:t>almost 100% </a:t>
            </a:r>
            <a:r>
              <a:rPr lang="en-US" dirty="0" smtClean="0"/>
              <a:t>1801 to 1851</a:t>
            </a:r>
            <a:endParaRPr lang="en-US" dirty="0"/>
          </a:p>
          <a:p>
            <a:pPr marL="0" indent="0">
              <a:buNone/>
            </a:pPr>
            <a:r>
              <a:rPr lang="en-US" dirty="0" smtClean="0"/>
              <a:t>6.  </a:t>
            </a:r>
            <a:r>
              <a:rPr lang="en-US" dirty="0"/>
              <a:t>Economy increased faster than population </a:t>
            </a:r>
            <a:r>
              <a:rPr lang="en-US" dirty="0" err="1" smtClean="0"/>
              <a:t>growthcreating</a:t>
            </a:r>
            <a:r>
              <a:rPr lang="en-US" dirty="0" smtClean="0"/>
              <a:t> </a:t>
            </a:r>
            <a:r>
              <a:rPr lang="en-US" dirty="0"/>
              <a:t>higher demand for </a:t>
            </a:r>
            <a:r>
              <a:rPr lang="en-US" dirty="0" smtClean="0"/>
              <a:t>labor</a:t>
            </a:r>
            <a:endParaRPr lang="en-US" dirty="0"/>
          </a:p>
        </p:txBody>
      </p:sp>
    </p:spTree>
    <p:extLst>
      <p:ext uri="{BB962C8B-B14F-4D97-AF65-F5344CB8AC3E}">
        <p14:creationId xmlns:p14="http://schemas.microsoft.com/office/powerpoint/2010/main" val="122489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Lecture Outline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Overview of the IR</a:t>
            </a:r>
            <a:endParaRPr lang="en-US" dirty="0"/>
          </a:p>
          <a:p>
            <a:r>
              <a:rPr lang="en-US" dirty="0" smtClean="0"/>
              <a:t>Proto IR</a:t>
            </a:r>
          </a:p>
          <a:p>
            <a:r>
              <a:rPr lang="en-US" dirty="0" smtClean="0"/>
              <a:t>Why England?</a:t>
            </a:r>
          </a:p>
          <a:p>
            <a:r>
              <a:rPr lang="en-US" dirty="0" smtClean="0"/>
              <a:t>Spread of the IR</a:t>
            </a:r>
          </a:p>
          <a:p>
            <a:r>
              <a:rPr lang="en-US" dirty="0" smtClean="0"/>
              <a:t>German IR</a:t>
            </a:r>
          </a:p>
          <a:p>
            <a:r>
              <a:rPr lang="en-US" dirty="0" smtClean="0"/>
              <a:t>Effects of the IR</a:t>
            </a:r>
          </a:p>
          <a:p>
            <a:r>
              <a:rPr lang="en-US" dirty="0" smtClean="0"/>
              <a:t>Proletarian Responses</a:t>
            </a:r>
          </a:p>
          <a:p>
            <a:r>
              <a:rPr lang="en-US" dirty="0" smtClean="0"/>
              <a:t>Government Responses</a:t>
            </a:r>
          </a:p>
          <a:p>
            <a:r>
              <a:rPr lang="en-US" dirty="0" smtClean="0"/>
              <a:t>Questions</a:t>
            </a:r>
          </a:p>
          <a:p>
            <a:endParaRPr lang="en-US" dirty="0"/>
          </a:p>
          <a:p>
            <a:endParaRPr lang="en-US" dirty="0"/>
          </a:p>
        </p:txBody>
      </p:sp>
    </p:spTree>
    <p:extLst>
      <p:ext uri="{BB962C8B-B14F-4D97-AF65-F5344CB8AC3E}">
        <p14:creationId xmlns:p14="http://schemas.microsoft.com/office/powerpoint/2010/main" val="382206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Spread of the Industrial Revolution</a:t>
            </a:r>
            <a:endParaRPr lang="en-US" dirty="0"/>
          </a:p>
        </p:txBody>
      </p:sp>
      <p:sp>
        <p:nvSpPr>
          <p:cNvPr id="3" name="Content Placeholder 2"/>
          <p:cNvSpPr>
            <a:spLocks noGrp="1"/>
          </p:cNvSpPr>
          <p:nvPr>
            <p:ph idx="1"/>
          </p:nvPr>
        </p:nvSpPr>
        <p:spPr/>
        <p:txBody>
          <a:bodyPr>
            <a:normAutofit/>
          </a:bodyPr>
          <a:lstStyle/>
          <a:p>
            <a:r>
              <a:rPr lang="en-US" dirty="0"/>
              <a:t>Until 1825, it was illegal for artisans and </a:t>
            </a:r>
            <a:r>
              <a:rPr lang="en-US" dirty="0" smtClean="0"/>
              <a:t>skilled mechanics </a:t>
            </a:r>
            <a:r>
              <a:rPr lang="en-US" dirty="0"/>
              <a:t>to leave </a:t>
            </a:r>
            <a:r>
              <a:rPr lang="en-US" dirty="0" smtClean="0"/>
              <a:t>Britain</a:t>
            </a:r>
          </a:p>
          <a:p>
            <a:r>
              <a:rPr lang="en-US" dirty="0"/>
              <a:t>Until 1843, export of textile machinery </a:t>
            </a:r>
            <a:r>
              <a:rPr lang="en-US" dirty="0" smtClean="0"/>
              <a:t>forbidden</a:t>
            </a:r>
          </a:p>
          <a:p>
            <a:r>
              <a:rPr lang="en-US" dirty="0"/>
              <a:t>Tariff policies </a:t>
            </a:r>
            <a:r>
              <a:rPr lang="en-US" dirty="0" smtClean="0"/>
              <a:t>est. to </a:t>
            </a:r>
            <a:r>
              <a:rPr lang="en-US" dirty="0"/>
              <a:t>protect native </a:t>
            </a:r>
            <a:r>
              <a:rPr lang="en-US" dirty="0" smtClean="0"/>
              <a:t>industries</a:t>
            </a:r>
          </a:p>
          <a:p>
            <a:pPr lvl="1"/>
            <a:r>
              <a:rPr lang="en-US" dirty="0" smtClean="0"/>
              <a:t>1834, the </a:t>
            </a:r>
            <a:r>
              <a:rPr lang="en-US" b="1" i="1" dirty="0" smtClean="0">
                <a:solidFill>
                  <a:srgbClr val="FF0000"/>
                </a:solidFill>
              </a:rPr>
              <a:t>Zollverein</a:t>
            </a:r>
            <a:r>
              <a:rPr lang="en-US" b="1" i="1" dirty="0" smtClean="0"/>
              <a:t> </a:t>
            </a:r>
            <a:r>
              <a:rPr lang="en-US" dirty="0" smtClean="0"/>
              <a:t>- tariff on imports </a:t>
            </a:r>
          </a:p>
          <a:p>
            <a:pPr lvl="1"/>
            <a:r>
              <a:rPr lang="en-US" dirty="0" smtClean="0"/>
              <a:t>Free </a:t>
            </a:r>
            <a:r>
              <a:rPr lang="en-US" dirty="0"/>
              <a:t>trade zone among </a:t>
            </a:r>
            <a:r>
              <a:rPr lang="en-US" dirty="0" smtClean="0"/>
              <a:t>member states</a:t>
            </a:r>
            <a:endParaRPr lang="en-US" dirty="0"/>
          </a:p>
        </p:txBody>
      </p:sp>
    </p:spTree>
    <p:extLst>
      <p:ext uri="{BB962C8B-B14F-4D97-AF65-F5344CB8AC3E}">
        <p14:creationId xmlns:p14="http://schemas.microsoft.com/office/powerpoint/2010/main" val="1676273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Spread of the Industrial Revolution</a:t>
            </a:r>
            <a:endParaRPr lang="en-US" dirty="0"/>
          </a:p>
        </p:txBody>
      </p:sp>
      <p:sp>
        <p:nvSpPr>
          <p:cNvPr id="3" name="Content Placeholder 2"/>
          <p:cNvSpPr>
            <a:spLocks noGrp="1"/>
          </p:cNvSpPr>
          <p:nvPr>
            <p:ph idx="1"/>
          </p:nvPr>
        </p:nvSpPr>
        <p:spPr/>
        <p:txBody>
          <a:bodyPr>
            <a:normAutofit/>
          </a:bodyPr>
          <a:lstStyle/>
          <a:p>
            <a:r>
              <a:rPr lang="en-US" dirty="0"/>
              <a:t>Studied Britain’s </a:t>
            </a:r>
            <a:r>
              <a:rPr lang="en-US" dirty="0" smtClean="0"/>
              <a:t>successes and failures </a:t>
            </a:r>
          </a:p>
          <a:p>
            <a:r>
              <a:rPr lang="en-US" dirty="0"/>
              <a:t>Belgium, Holland, France, and U.S. </a:t>
            </a:r>
            <a:r>
              <a:rPr lang="en-US" dirty="0" smtClean="0"/>
              <a:t>in 1820’s</a:t>
            </a:r>
          </a:p>
          <a:p>
            <a:r>
              <a:rPr lang="en-US" dirty="0"/>
              <a:t>Germany, Austria, and Italy in mid-19th </a:t>
            </a:r>
            <a:r>
              <a:rPr lang="en-US" dirty="0" smtClean="0"/>
              <a:t>C.</a:t>
            </a:r>
            <a:endParaRPr lang="en-US" dirty="0" smtClean="0"/>
          </a:p>
          <a:p>
            <a:r>
              <a:rPr lang="en-US" dirty="0" smtClean="0"/>
              <a:t>E. Europe </a:t>
            </a:r>
            <a:r>
              <a:rPr lang="en-US" dirty="0"/>
              <a:t>and Russia </a:t>
            </a:r>
            <a:r>
              <a:rPr lang="en-US" dirty="0" smtClean="0"/>
              <a:t>near end </a:t>
            </a:r>
            <a:r>
              <a:rPr lang="en-US" dirty="0"/>
              <a:t>of the 19th </a:t>
            </a:r>
            <a:r>
              <a:rPr lang="en-US" dirty="0" smtClean="0"/>
              <a:t>C.</a:t>
            </a:r>
            <a:endParaRPr lang="en-US" dirty="0" smtClean="0"/>
          </a:p>
          <a:p>
            <a:r>
              <a:rPr lang="en-US" dirty="0" smtClean="0"/>
              <a:t>By </a:t>
            </a:r>
            <a:r>
              <a:rPr lang="en-US" dirty="0"/>
              <a:t>1900, Germany was the most </a:t>
            </a:r>
            <a:r>
              <a:rPr lang="en-US" dirty="0" smtClean="0"/>
              <a:t>powerful</a:t>
            </a:r>
          </a:p>
          <a:p>
            <a:r>
              <a:rPr lang="en-US" dirty="0"/>
              <a:t>Banks in France and Germany </a:t>
            </a:r>
            <a:endParaRPr lang="en-US" dirty="0" smtClean="0"/>
          </a:p>
          <a:p>
            <a:pPr lvl="1"/>
            <a:r>
              <a:rPr lang="en-US" dirty="0" err="1"/>
              <a:t>Crédit</a:t>
            </a:r>
            <a:r>
              <a:rPr lang="en-US" dirty="0"/>
              <a:t> </a:t>
            </a:r>
            <a:r>
              <a:rPr lang="en-US" dirty="0" err="1"/>
              <a:t>Mobilier</a:t>
            </a:r>
            <a:r>
              <a:rPr lang="en-US" dirty="0"/>
              <a:t> of Paris </a:t>
            </a:r>
          </a:p>
          <a:p>
            <a:endParaRPr lang="en-US" dirty="0"/>
          </a:p>
        </p:txBody>
      </p:sp>
    </p:spTree>
    <p:extLst>
      <p:ext uri="{BB962C8B-B14F-4D97-AF65-F5344CB8AC3E}">
        <p14:creationId xmlns:p14="http://schemas.microsoft.com/office/powerpoint/2010/main" val="426927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76200" y="76200"/>
            <a:ext cx="8991600" cy="1143000"/>
          </a:xfrm>
        </p:spPr>
        <p:txBody>
          <a:bodyPr/>
          <a:lstStyle/>
          <a:p>
            <a:r>
              <a:rPr lang="en-US" dirty="0"/>
              <a:t>Spread of the Industrial Revolution</a:t>
            </a:r>
          </a:p>
        </p:txBody>
      </p:sp>
      <p:pic>
        <p:nvPicPr>
          <p:cNvPr id="5" name="Picture 13" descr=" 20M01.jpg                                                      0027C9A2Fausto                         BA94C6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90600"/>
            <a:ext cx="3119162" cy="585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401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Industrial Revolution</a:t>
            </a:r>
          </a:p>
        </p:txBody>
      </p:sp>
      <p:pic>
        <p:nvPicPr>
          <p:cNvPr id="3" name="Picture 14" descr=" 20M02.jpg                                                      0027C9A2Fausto                         BA94C69E:"/>
          <p:cNvPicPr>
            <a:picLocks noChangeAspect="1" noChangeArrowheads="1"/>
          </p:cNvPicPr>
          <p:nvPr/>
        </p:nvPicPr>
        <p:blipFill rotWithShape="1">
          <a:blip r:embed="rId2">
            <a:extLst>
              <a:ext uri="{28A0092B-C50C-407E-A947-70E740481C1C}">
                <a14:useLocalDpi xmlns:a14="http://schemas.microsoft.com/office/drawing/2010/main" val="0"/>
              </a:ext>
            </a:extLst>
          </a:blip>
          <a:srcRect b="9994"/>
          <a:stretch/>
        </p:blipFill>
        <p:spPr bwMode="auto">
          <a:xfrm>
            <a:off x="1143000" y="1219200"/>
            <a:ext cx="5943600" cy="48409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6133928"/>
            <a:ext cx="4038600" cy="461665"/>
          </a:xfrm>
          <a:prstGeom prst="rect">
            <a:avLst/>
          </a:prstGeom>
          <a:noFill/>
        </p:spPr>
        <p:txBody>
          <a:bodyPr wrap="square" rtlCol="0">
            <a:spAutoFit/>
          </a:bodyPr>
          <a:lstStyle/>
          <a:p>
            <a:r>
              <a:rPr lang="en-US" dirty="0" smtClean="0"/>
              <a:t>                               </a:t>
            </a:r>
            <a:r>
              <a:rPr lang="en-US" sz="2400" dirty="0" smtClean="0"/>
              <a:t>                 …</a:t>
            </a:r>
            <a:r>
              <a:rPr lang="en-US" sz="2400" b="1" dirty="0" smtClean="0">
                <a:solidFill>
                  <a:srgbClr val="FF0000"/>
                </a:solidFill>
              </a:rPr>
              <a:t>U.S.A.</a:t>
            </a:r>
            <a:endParaRPr lang="en-US" sz="2400" b="1" dirty="0">
              <a:solidFill>
                <a:srgbClr val="FF0000"/>
              </a:solidFill>
            </a:endParaRPr>
          </a:p>
        </p:txBody>
      </p:sp>
    </p:spTree>
    <p:extLst>
      <p:ext uri="{BB962C8B-B14F-4D97-AF65-F5344CB8AC3E}">
        <p14:creationId xmlns:p14="http://schemas.microsoft.com/office/powerpoint/2010/main" val="60416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1506" name="Picture 2" descr="Statistikenkaiserreic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53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052" name="Picture 4" descr="0228-0380_eisenwalzwe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7993062" cy="489585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84213" y="333375"/>
            <a:ext cx="7772400" cy="1079500"/>
          </a:xfrm>
        </p:spPr>
        <p:txBody>
          <a:bodyPr>
            <a:normAutofit fontScale="90000"/>
          </a:bodyPr>
          <a:lstStyle/>
          <a:p>
            <a:r>
              <a:rPr lang="en-GB" sz="4000" b="1" dirty="0" smtClean="0">
                <a:solidFill>
                  <a:schemeClr val="tx2">
                    <a:lumMod val="60000"/>
                    <a:lumOff val="40000"/>
                  </a:schemeClr>
                </a:solidFill>
              </a:rPr>
              <a:t>The Second IR: Germany’s First Economic Miracle</a:t>
            </a:r>
            <a:endParaRPr lang="en-GB" sz="4000" b="1" dirty="0">
              <a:solidFill>
                <a:schemeClr val="tx2">
                  <a:lumMod val="60000"/>
                  <a:lumOff val="40000"/>
                </a:schemeClr>
              </a:solidFill>
            </a:endParaRPr>
          </a:p>
        </p:txBody>
      </p:sp>
      <p:sp>
        <p:nvSpPr>
          <p:cNvPr id="2051" name="Rectangle 3"/>
          <p:cNvSpPr>
            <a:spLocks noGrp="1" noChangeArrowheads="1"/>
          </p:cNvSpPr>
          <p:nvPr>
            <p:ph type="subTitle" idx="1"/>
          </p:nvPr>
        </p:nvSpPr>
        <p:spPr>
          <a:xfrm>
            <a:off x="684213" y="1484313"/>
            <a:ext cx="7775575" cy="1752600"/>
          </a:xfrm>
        </p:spPr>
        <p:txBody>
          <a:bodyPr/>
          <a:lstStyle/>
          <a:p>
            <a:endParaRPr lang="en-GB" sz="4800" b="1" dirty="0">
              <a:solidFill>
                <a:srgbClr val="FFCC00"/>
              </a:solidFill>
            </a:endParaRPr>
          </a:p>
        </p:txBody>
      </p:sp>
    </p:spTree>
    <p:extLst>
      <p:ext uri="{BB962C8B-B14F-4D97-AF65-F5344CB8AC3E}">
        <p14:creationId xmlns:p14="http://schemas.microsoft.com/office/powerpoint/2010/main" val="3374996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p:txBody>
          <a:bodyPr/>
          <a:lstStyle/>
          <a:p>
            <a:r>
              <a:rPr lang="en-US" dirty="0" smtClean="0">
                <a:solidFill>
                  <a:schemeClr val="tx2">
                    <a:lumMod val="60000"/>
                    <a:lumOff val="40000"/>
                  </a:schemeClr>
                </a:solidFill>
              </a:rPr>
              <a:t>Blood &amp; Iron</a:t>
            </a:r>
            <a:endParaRPr lang="en-US" dirty="0">
              <a:solidFill>
                <a:schemeClr val="tx2">
                  <a:lumMod val="60000"/>
                  <a:lumOff val="40000"/>
                </a:schemeClr>
              </a:solidFill>
            </a:endParaRPr>
          </a:p>
        </p:txBody>
      </p:sp>
      <p:sp>
        <p:nvSpPr>
          <p:cNvPr id="7174" name="Rectangle 6"/>
          <p:cNvSpPr>
            <a:spLocks noGrp="1" noChangeArrowheads="1"/>
          </p:cNvSpPr>
          <p:nvPr>
            <p:ph type="body" sz="half" idx="2"/>
          </p:nvPr>
        </p:nvSpPr>
        <p:spPr/>
        <p:txBody>
          <a:bodyPr>
            <a:normAutofit lnSpcReduction="10000"/>
          </a:bodyPr>
          <a:lstStyle/>
          <a:p>
            <a:pPr>
              <a:lnSpc>
                <a:spcPct val="90000"/>
              </a:lnSpc>
              <a:buFont typeface="Wingdings" pitchFamily="2" charset="2"/>
              <a:buNone/>
            </a:pPr>
            <a:r>
              <a:rPr lang="en-GB" sz="2800" dirty="0">
                <a:solidFill>
                  <a:schemeClr val="tx2">
                    <a:lumMod val="60000"/>
                    <a:lumOff val="40000"/>
                  </a:schemeClr>
                </a:solidFill>
              </a:rPr>
              <a:t>	</a:t>
            </a:r>
            <a:r>
              <a:rPr lang="en-GB" sz="3600" dirty="0">
                <a:solidFill>
                  <a:schemeClr val="tx2">
                    <a:lumMod val="60000"/>
                    <a:lumOff val="40000"/>
                  </a:schemeClr>
                </a:solidFill>
              </a:rPr>
              <a:t>“The great questions of our day cannot be solved by speeches and majority votes but by iron and blood.”</a:t>
            </a:r>
          </a:p>
          <a:p>
            <a:pPr>
              <a:lnSpc>
                <a:spcPct val="90000"/>
              </a:lnSpc>
              <a:buFont typeface="Wingdings" pitchFamily="2" charset="2"/>
              <a:buNone/>
            </a:pPr>
            <a:r>
              <a:rPr lang="en-GB" sz="2000" dirty="0" smtClean="0">
                <a:solidFill>
                  <a:schemeClr val="tx2">
                    <a:lumMod val="60000"/>
                    <a:lumOff val="40000"/>
                  </a:schemeClr>
                </a:solidFill>
                <a:latin typeface="Arial" charset="0"/>
              </a:rPr>
              <a:t>	 -- </a:t>
            </a:r>
            <a:r>
              <a:rPr lang="en-GB" sz="2000" dirty="0">
                <a:solidFill>
                  <a:schemeClr val="tx2">
                    <a:lumMod val="60000"/>
                    <a:lumOff val="40000"/>
                  </a:schemeClr>
                </a:solidFill>
                <a:latin typeface="Arial" charset="0"/>
              </a:rPr>
              <a:t>Otto von Bismarck, Speech to the Prussian </a:t>
            </a:r>
            <a:r>
              <a:rPr lang="en-GB" sz="2000" i="1" dirty="0" err="1">
                <a:solidFill>
                  <a:schemeClr val="tx2">
                    <a:lumMod val="60000"/>
                    <a:lumOff val="40000"/>
                  </a:schemeClr>
                </a:solidFill>
                <a:latin typeface="Arial" charset="0"/>
              </a:rPr>
              <a:t>Landtag</a:t>
            </a:r>
            <a:r>
              <a:rPr lang="en-GB" sz="2000" dirty="0">
                <a:solidFill>
                  <a:schemeClr val="tx2">
                    <a:lumMod val="60000"/>
                    <a:lumOff val="40000"/>
                  </a:schemeClr>
                </a:solidFill>
                <a:latin typeface="Arial" charset="0"/>
              </a:rPr>
              <a:t>, 30 Sept. 1862</a:t>
            </a:r>
          </a:p>
        </p:txBody>
      </p:sp>
      <p:pic>
        <p:nvPicPr>
          <p:cNvPr id="7175" name="Picture 7" descr="Bismarck-Reichsta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1" y="1338428"/>
            <a:ext cx="3106738" cy="4787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89832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p:txBody>
          <a:bodyPr/>
          <a:lstStyle/>
          <a:p>
            <a:r>
              <a:rPr lang="en-US" dirty="0" smtClean="0">
                <a:solidFill>
                  <a:schemeClr val="tx2">
                    <a:lumMod val="60000"/>
                    <a:lumOff val="40000"/>
                  </a:schemeClr>
                </a:solidFill>
              </a:rPr>
              <a:t>Blood &amp; Iron Revisited </a:t>
            </a:r>
            <a:endParaRPr lang="en-US" dirty="0">
              <a:solidFill>
                <a:schemeClr val="tx2">
                  <a:lumMod val="60000"/>
                  <a:lumOff val="40000"/>
                </a:schemeClr>
              </a:solidFill>
            </a:endParaRPr>
          </a:p>
        </p:txBody>
      </p:sp>
      <p:sp>
        <p:nvSpPr>
          <p:cNvPr id="9221" name="Rectangle 5"/>
          <p:cNvSpPr>
            <a:spLocks noGrp="1" noChangeArrowheads="1"/>
          </p:cNvSpPr>
          <p:nvPr>
            <p:ph sz="half" idx="1"/>
          </p:nvPr>
        </p:nvSpPr>
        <p:spPr/>
        <p:txBody>
          <a:bodyPr/>
          <a:lstStyle/>
          <a:p>
            <a:endParaRPr lang="en-US" sz="2800"/>
          </a:p>
        </p:txBody>
      </p:sp>
      <p:sp>
        <p:nvSpPr>
          <p:cNvPr id="9222" name="Rectangle 6"/>
          <p:cNvSpPr>
            <a:spLocks noGrp="1" noChangeArrowheads="1"/>
          </p:cNvSpPr>
          <p:nvPr>
            <p:ph type="body" sz="half" idx="2"/>
          </p:nvPr>
        </p:nvSpPr>
        <p:spPr/>
        <p:txBody>
          <a:bodyPr/>
          <a:lstStyle/>
          <a:p>
            <a:pPr>
              <a:buFont typeface="Wingdings" pitchFamily="2" charset="2"/>
              <a:buNone/>
            </a:pPr>
            <a:r>
              <a:rPr lang="en-GB" sz="2800" dirty="0">
                <a:solidFill>
                  <a:schemeClr val="tx2">
                    <a:lumMod val="60000"/>
                    <a:lumOff val="40000"/>
                  </a:schemeClr>
                </a:solidFill>
              </a:rPr>
              <a:t>	</a:t>
            </a:r>
          </a:p>
          <a:p>
            <a:pPr>
              <a:buFont typeface="Wingdings" pitchFamily="2" charset="2"/>
              <a:buNone/>
            </a:pPr>
            <a:r>
              <a:rPr lang="en-GB" sz="2800" dirty="0">
                <a:solidFill>
                  <a:schemeClr val="tx2">
                    <a:lumMod val="60000"/>
                    <a:lumOff val="40000"/>
                  </a:schemeClr>
                </a:solidFill>
              </a:rPr>
              <a:t>	</a:t>
            </a:r>
            <a:r>
              <a:rPr lang="en-GB" sz="3600" b="1" dirty="0">
                <a:solidFill>
                  <a:schemeClr val="tx2">
                    <a:lumMod val="60000"/>
                    <a:lumOff val="40000"/>
                  </a:schemeClr>
                </a:solidFill>
              </a:rPr>
              <a:t>“The German Empire was built more truly on coal and iron than on blood and iron.”</a:t>
            </a:r>
          </a:p>
          <a:p>
            <a:pPr>
              <a:buFont typeface="Wingdings" pitchFamily="2" charset="2"/>
              <a:buNone/>
            </a:pPr>
            <a:r>
              <a:rPr lang="en-GB" sz="2000" b="1" dirty="0">
                <a:solidFill>
                  <a:schemeClr val="tx2">
                    <a:lumMod val="60000"/>
                    <a:lumOff val="40000"/>
                  </a:schemeClr>
                </a:solidFill>
                <a:latin typeface="Arial" charset="0"/>
              </a:rPr>
              <a:t>			   J. M. Keynes</a:t>
            </a:r>
          </a:p>
        </p:txBody>
      </p:sp>
      <p:pic>
        <p:nvPicPr>
          <p:cNvPr id="9224" name="Picture 8" descr="key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628774"/>
            <a:ext cx="3744912" cy="504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14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chemeClr val="tx2">
                    <a:lumMod val="60000"/>
                    <a:lumOff val="40000"/>
                  </a:schemeClr>
                </a:solidFill>
              </a:rPr>
              <a:t>Germany’s First Economic Miracle</a:t>
            </a:r>
            <a:endParaRPr lang="en-US" dirty="0"/>
          </a:p>
        </p:txBody>
      </p:sp>
      <p:sp>
        <p:nvSpPr>
          <p:cNvPr id="6" name="Content Placeholder 5"/>
          <p:cNvSpPr>
            <a:spLocks noGrp="1"/>
          </p:cNvSpPr>
          <p:nvPr>
            <p:ph idx="1"/>
          </p:nvPr>
        </p:nvSpPr>
        <p:spPr>
          <a:xfrm>
            <a:off x="457200" y="1600200"/>
            <a:ext cx="8229600" cy="5105400"/>
          </a:xfrm>
        </p:spPr>
        <p:txBody>
          <a:bodyPr>
            <a:normAutofit fontScale="77500" lnSpcReduction="20000"/>
          </a:bodyPr>
          <a:lstStyle/>
          <a:p>
            <a:r>
              <a:rPr lang="en-US" dirty="0"/>
              <a:t>Until midcentury, the guilds, the landed aristocracy, the churches, and the government bureaucracies had so many rules and restrictions that entrepreneurship was held in low esteem, and given little opportunity to </a:t>
            </a:r>
            <a:r>
              <a:rPr lang="en-US" dirty="0" smtClean="0"/>
              <a:t>develop</a:t>
            </a:r>
          </a:p>
          <a:p>
            <a:r>
              <a:rPr lang="en-US" dirty="0" smtClean="0"/>
              <a:t>German </a:t>
            </a:r>
            <a:r>
              <a:rPr lang="en-US" dirty="0"/>
              <a:t>cartel system </a:t>
            </a:r>
            <a:r>
              <a:rPr lang="en-US" dirty="0" smtClean="0"/>
              <a:t>(</a:t>
            </a:r>
            <a:r>
              <a:rPr lang="en-US" i="1" dirty="0" err="1" smtClean="0"/>
              <a:t>Konzerne</a:t>
            </a:r>
            <a:r>
              <a:rPr lang="en-US" dirty="0"/>
              <a:t>), being significantly concentrated, </a:t>
            </a:r>
            <a:r>
              <a:rPr lang="en-US" dirty="0" smtClean="0"/>
              <a:t>made more </a:t>
            </a:r>
            <a:r>
              <a:rPr lang="en-US" dirty="0"/>
              <a:t>efficient use of </a:t>
            </a:r>
            <a:r>
              <a:rPr lang="en-US" dirty="0" smtClean="0"/>
              <a:t>capital</a:t>
            </a:r>
          </a:p>
          <a:p>
            <a:r>
              <a:rPr lang="en-US" dirty="0" smtClean="0"/>
              <a:t>Bankers</a:t>
            </a:r>
            <a:r>
              <a:rPr lang="en-US" dirty="0"/>
              <a:t>, industrialists, mercantilists, the military, and the monarchy joined </a:t>
            </a:r>
            <a:r>
              <a:rPr lang="en-US" dirty="0" smtClean="0"/>
              <a:t>forces</a:t>
            </a:r>
          </a:p>
          <a:p>
            <a:r>
              <a:rPr lang="en-US" dirty="0" smtClean="0"/>
              <a:t>Germany </a:t>
            </a:r>
            <a:r>
              <a:rPr lang="en-US" dirty="0"/>
              <a:t>was not </a:t>
            </a:r>
            <a:r>
              <a:rPr lang="en-US" dirty="0" smtClean="0"/>
              <a:t>weighed </a:t>
            </a:r>
            <a:r>
              <a:rPr lang="en-US" dirty="0"/>
              <a:t>down with </a:t>
            </a:r>
            <a:r>
              <a:rPr lang="en-US" dirty="0" smtClean="0"/>
              <a:t>Empire </a:t>
            </a:r>
          </a:p>
          <a:p>
            <a:r>
              <a:rPr lang="en-US" dirty="0" smtClean="0"/>
              <a:t>Annexation </a:t>
            </a:r>
            <a:r>
              <a:rPr lang="en-US" dirty="0"/>
              <a:t>of </a:t>
            </a:r>
            <a:r>
              <a:rPr lang="en-US" dirty="0" smtClean="0">
                <a:solidFill>
                  <a:srgbClr val="0070C0"/>
                </a:solidFill>
              </a:rPr>
              <a:t>Alsace-Lorraine</a:t>
            </a:r>
            <a:r>
              <a:rPr lang="en-US" dirty="0" smtClean="0"/>
              <a:t> in 1871  = France's </a:t>
            </a:r>
            <a:r>
              <a:rPr lang="en-US" dirty="0"/>
              <a:t>industrial </a:t>
            </a:r>
            <a:r>
              <a:rPr lang="en-US" dirty="0" smtClean="0"/>
              <a:t>base</a:t>
            </a:r>
          </a:p>
          <a:p>
            <a:r>
              <a:rPr lang="en-US" dirty="0"/>
              <a:t>By 1900 </a:t>
            </a:r>
            <a:r>
              <a:rPr lang="en-US" dirty="0" smtClean="0"/>
              <a:t>, German </a:t>
            </a:r>
            <a:r>
              <a:rPr lang="en-US" dirty="0"/>
              <a:t>chemical industry dominated the world market for synthetic dyes. </a:t>
            </a:r>
            <a:endParaRPr lang="en-US" dirty="0" smtClean="0"/>
          </a:p>
          <a:p>
            <a:pPr lvl="1"/>
            <a:r>
              <a:rPr lang="en-US" dirty="0" smtClean="0"/>
              <a:t>BASF &amp; Bayer controlled 90%!</a:t>
            </a:r>
            <a:endParaRPr lang="en-US" dirty="0"/>
          </a:p>
        </p:txBody>
      </p:sp>
    </p:spTree>
    <p:extLst>
      <p:ext uri="{BB962C8B-B14F-4D97-AF65-F5344CB8AC3E}">
        <p14:creationId xmlns:p14="http://schemas.microsoft.com/office/powerpoint/2010/main" val="1952707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chemeClr val="tx2">
                    <a:lumMod val="60000"/>
                    <a:lumOff val="40000"/>
                  </a:schemeClr>
                </a:solidFill>
              </a:rPr>
              <a:t>Germany’s First Economic Miracle</a:t>
            </a:r>
            <a:endParaRPr lang="en-US" dirty="0"/>
          </a:p>
        </p:txBody>
      </p:sp>
      <p:sp>
        <p:nvSpPr>
          <p:cNvPr id="6" name="Content Placeholder 5"/>
          <p:cNvSpPr>
            <a:spLocks noGrp="1"/>
          </p:cNvSpPr>
          <p:nvPr>
            <p:ph idx="1"/>
          </p:nvPr>
        </p:nvSpPr>
        <p:spPr/>
        <p:txBody>
          <a:bodyPr>
            <a:normAutofit/>
          </a:bodyPr>
          <a:lstStyle/>
          <a:p>
            <a:pPr>
              <a:lnSpc>
                <a:spcPct val="80000"/>
              </a:lnSpc>
            </a:pPr>
            <a:r>
              <a:rPr lang="en-US" sz="2800" dirty="0"/>
              <a:t>German Social Democratic </a:t>
            </a:r>
            <a:r>
              <a:rPr lang="en-US" sz="2800" dirty="0" smtClean="0"/>
              <a:t>Party (</a:t>
            </a:r>
            <a:r>
              <a:rPr lang="en-US" sz="2800" dirty="0"/>
              <a:t>SPD) </a:t>
            </a:r>
          </a:p>
          <a:p>
            <a:pPr lvl="1">
              <a:lnSpc>
                <a:spcPct val="80000"/>
              </a:lnSpc>
            </a:pPr>
            <a:r>
              <a:rPr lang="en-US" sz="2400" dirty="0"/>
              <a:t>F</a:t>
            </a:r>
            <a:r>
              <a:rPr lang="en-US" sz="2400" dirty="0" smtClean="0"/>
              <a:t>ounded </a:t>
            </a:r>
            <a:r>
              <a:rPr lang="en-US" sz="2400" dirty="0"/>
              <a:t>1875</a:t>
            </a:r>
          </a:p>
          <a:p>
            <a:pPr lvl="1">
              <a:lnSpc>
                <a:spcPct val="80000"/>
              </a:lnSpc>
            </a:pPr>
            <a:r>
              <a:rPr lang="en-US" sz="2400" dirty="0" smtClean="0"/>
              <a:t>Kept </a:t>
            </a:r>
            <a:r>
              <a:rPr lang="en-US" sz="2400" dirty="0"/>
              <a:t>Marxist socialism </a:t>
            </a:r>
            <a:r>
              <a:rPr lang="en-US" sz="2400" dirty="0" smtClean="0"/>
              <a:t>alive</a:t>
            </a:r>
            <a:endParaRPr lang="en-US" sz="2400" dirty="0"/>
          </a:p>
          <a:p>
            <a:pPr lvl="1">
              <a:lnSpc>
                <a:spcPct val="80000"/>
              </a:lnSpc>
            </a:pPr>
            <a:r>
              <a:rPr lang="en-US" sz="2400" dirty="0" smtClean="0"/>
              <a:t>Divided b/w </a:t>
            </a:r>
            <a:r>
              <a:rPr lang="en-US" sz="2400" dirty="0"/>
              <a:t>reform </a:t>
            </a:r>
            <a:r>
              <a:rPr lang="en-US" sz="2400" dirty="0" smtClean="0"/>
              <a:t>advocates/revolutionaries</a:t>
            </a:r>
            <a:endParaRPr lang="en-US" sz="2400" dirty="0"/>
          </a:p>
          <a:p>
            <a:pPr>
              <a:lnSpc>
                <a:spcPct val="80000"/>
              </a:lnSpc>
            </a:pPr>
            <a:r>
              <a:rPr lang="en-US" sz="2800" dirty="0"/>
              <a:t>Bismarck’s Repression of the </a:t>
            </a:r>
            <a:r>
              <a:rPr lang="en-US" sz="2800" dirty="0" smtClean="0"/>
              <a:t>SPD </a:t>
            </a:r>
            <a:endParaRPr lang="en-US" sz="2800" dirty="0"/>
          </a:p>
          <a:p>
            <a:pPr lvl="1">
              <a:lnSpc>
                <a:spcPct val="80000"/>
              </a:lnSpc>
            </a:pPr>
            <a:r>
              <a:rPr lang="en-US" sz="2400" dirty="0"/>
              <a:t>Thought socialism would undermine politics/society</a:t>
            </a:r>
            <a:r>
              <a:rPr lang="en-US" sz="2400" dirty="0" smtClean="0"/>
              <a:t>,</a:t>
            </a:r>
            <a:endParaRPr lang="en-US" sz="2400" dirty="0"/>
          </a:p>
          <a:p>
            <a:pPr lvl="1">
              <a:lnSpc>
                <a:spcPct val="80000"/>
              </a:lnSpc>
            </a:pPr>
            <a:r>
              <a:rPr lang="en-US" sz="2400" dirty="0" smtClean="0"/>
              <a:t>Antisocialist </a:t>
            </a:r>
            <a:r>
              <a:rPr lang="en-US" sz="2400" dirty="0"/>
              <a:t>laws </a:t>
            </a:r>
            <a:endParaRPr lang="en-US" sz="2400" dirty="0" smtClean="0"/>
          </a:p>
          <a:p>
            <a:pPr lvl="1">
              <a:lnSpc>
                <a:spcPct val="80000"/>
              </a:lnSpc>
            </a:pPr>
            <a:r>
              <a:rPr lang="en-US" sz="2400" dirty="0" smtClean="0"/>
              <a:t>Yet SPD ↑ rep. in </a:t>
            </a:r>
            <a:r>
              <a:rPr lang="en-US" sz="2400" i="1" dirty="0" smtClean="0"/>
              <a:t>Reichstag</a:t>
            </a:r>
            <a:endParaRPr lang="en-US" sz="2400" dirty="0"/>
          </a:p>
          <a:p>
            <a:pPr>
              <a:lnSpc>
                <a:spcPct val="80000"/>
              </a:lnSpc>
            </a:pPr>
            <a:r>
              <a:rPr lang="en-US" sz="2800" dirty="0"/>
              <a:t>Repression didn’t work</a:t>
            </a:r>
            <a:r>
              <a:rPr lang="en-US" sz="2800" dirty="0" smtClean="0"/>
              <a:t>, so…</a:t>
            </a:r>
            <a:endParaRPr lang="en-US" sz="2800" dirty="0"/>
          </a:p>
          <a:p>
            <a:pPr lvl="1">
              <a:lnSpc>
                <a:spcPct val="80000"/>
              </a:lnSpc>
            </a:pPr>
            <a:r>
              <a:rPr lang="en-US" sz="2400" dirty="0"/>
              <a:t> Bismarck tried social welfare legislation</a:t>
            </a:r>
          </a:p>
          <a:p>
            <a:pPr lvl="1">
              <a:lnSpc>
                <a:spcPct val="80000"/>
              </a:lnSpc>
            </a:pPr>
            <a:r>
              <a:rPr lang="en-US" sz="2400" dirty="0"/>
              <a:t> accident insurance/old age/disability pensions</a:t>
            </a:r>
            <a:endParaRPr lang="en-US" sz="1800" dirty="0"/>
          </a:p>
          <a:p>
            <a:endParaRPr lang="en-US" dirty="0"/>
          </a:p>
        </p:txBody>
      </p:sp>
    </p:spTree>
    <p:extLst>
      <p:ext uri="{BB962C8B-B14F-4D97-AF65-F5344CB8AC3E}">
        <p14:creationId xmlns:p14="http://schemas.microsoft.com/office/powerpoint/2010/main" val="60316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the Industrial Revolution</a:t>
            </a:r>
          </a:p>
        </p:txBody>
      </p:sp>
      <p:sp>
        <p:nvSpPr>
          <p:cNvPr id="3" name="Content Placeholder 2"/>
          <p:cNvSpPr>
            <a:spLocks noGrp="1"/>
          </p:cNvSpPr>
          <p:nvPr>
            <p:ph idx="1"/>
          </p:nvPr>
        </p:nvSpPr>
        <p:spPr/>
        <p:txBody>
          <a:bodyPr>
            <a:normAutofit lnSpcReduction="10000"/>
          </a:bodyPr>
          <a:lstStyle/>
          <a:p>
            <a:r>
              <a:rPr lang="en-US" dirty="0" smtClean="0"/>
              <a:t>IR fundamentally revolutionized western civilization: </a:t>
            </a:r>
          </a:p>
          <a:p>
            <a:pPr lvl="1"/>
            <a:r>
              <a:rPr lang="en-US" dirty="0" smtClean="0"/>
              <a:t>Capitalism</a:t>
            </a:r>
          </a:p>
          <a:p>
            <a:pPr lvl="1"/>
            <a:r>
              <a:rPr lang="en-US" dirty="0" smtClean="0"/>
              <a:t>Liberalism</a:t>
            </a:r>
          </a:p>
          <a:p>
            <a:pPr lvl="1"/>
            <a:r>
              <a:rPr lang="en-US" dirty="0" smtClean="0"/>
              <a:t>Unionism</a:t>
            </a:r>
          </a:p>
          <a:p>
            <a:pPr lvl="1"/>
            <a:r>
              <a:rPr lang="en-US" dirty="0" smtClean="0"/>
              <a:t>Marxism</a:t>
            </a:r>
          </a:p>
          <a:p>
            <a:pPr lvl="1"/>
            <a:r>
              <a:rPr lang="en-US" dirty="0" smtClean="0"/>
              <a:t>Utopianism </a:t>
            </a:r>
          </a:p>
          <a:p>
            <a:pPr lvl="1"/>
            <a:r>
              <a:rPr lang="en-US" dirty="0" smtClean="0"/>
              <a:t>Nationalism</a:t>
            </a:r>
          </a:p>
          <a:p>
            <a:pPr lvl="1"/>
            <a:r>
              <a:rPr lang="en-US" dirty="0" smtClean="0"/>
              <a:t>Imperialism</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495990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lumMod val="60000"/>
                    <a:lumOff val="40000"/>
                  </a:schemeClr>
                </a:solidFill>
              </a:rPr>
              <a:t>Germany’s First Economic Miracle</a:t>
            </a:r>
            <a:endParaRPr lang="en-US" dirty="0"/>
          </a:p>
        </p:txBody>
      </p:sp>
      <p:sp>
        <p:nvSpPr>
          <p:cNvPr id="3" name="Content Placeholder 2"/>
          <p:cNvSpPr>
            <a:spLocks noGrp="1"/>
          </p:cNvSpPr>
          <p:nvPr>
            <p:ph idx="1"/>
          </p:nvPr>
        </p:nvSpPr>
        <p:spPr/>
        <p:txBody>
          <a:bodyPr>
            <a:normAutofit/>
          </a:bodyPr>
          <a:lstStyle/>
          <a:p>
            <a:pPr>
              <a:lnSpc>
                <a:spcPct val="80000"/>
              </a:lnSpc>
            </a:pPr>
            <a:r>
              <a:rPr lang="en-US" sz="2800" dirty="0" smtClean="0"/>
              <a:t>William </a:t>
            </a:r>
            <a:r>
              <a:rPr lang="en-US" sz="2800" dirty="0"/>
              <a:t>II forced Bismarck’s resignation</a:t>
            </a:r>
          </a:p>
          <a:p>
            <a:pPr lvl="1">
              <a:lnSpc>
                <a:spcPct val="80000"/>
              </a:lnSpc>
            </a:pPr>
            <a:r>
              <a:rPr lang="en-US" dirty="0" smtClean="0"/>
              <a:t>Allowed </a:t>
            </a:r>
            <a:r>
              <a:rPr lang="en-US" dirty="0"/>
              <a:t>antisocialist legislation to </a:t>
            </a:r>
            <a:r>
              <a:rPr lang="en-US" dirty="0" smtClean="0"/>
              <a:t>expire</a:t>
            </a:r>
          </a:p>
          <a:p>
            <a:pPr lvl="1">
              <a:lnSpc>
                <a:spcPct val="80000"/>
              </a:lnSpc>
            </a:pPr>
            <a:r>
              <a:rPr lang="en-US" dirty="0" smtClean="0"/>
              <a:t>SPD needed </a:t>
            </a:r>
            <a:r>
              <a:rPr lang="en-US" dirty="0"/>
              <a:t>to decide attitude towards empire</a:t>
            </a:r>
          </a:p>
          <a:p>
            <a:pPr>
              <a:lnSpc>
                <a:spcPct val="80000"/>
              </a:lnSpc>
            </a:pPr>
            <a:r>
              <a:rPr lang="en-US" sz="2800" dirty="0">
                <a:solidFill>
                  <a:srgbClr val="0070C0"/>
                </a:solidFill>
              </a:rPr>
              <a:t>Erfurt </a:t>
            </a:r>
            <a:r>
              <a:rPr lang="en-US" sz="2800" dirty="0" smtClean="0">
                <a:solidFill>
                  <a:srgbClr val="0070C0"/>
                </a:solidFill>
              </a:rPr>
              <a:t>Program</a:t>
            </a:r>
            <a:endParaRPr lang="en-US" sz="2800" dirty="0">
              <a:solidFill>
                <a:srgbClr val="0070C0"/>
              </a:solidFill>
            </a:endParaRPr>
          </a:p>
          <a:p>
            <a:pPr lvl="1">
              <a:lnSpc>
                <a:spcPct val="80000"/>
              </a:lnSpc>
            </a:pPr>
            <a:r>
              <a:rPr lang="en-US" dirty="0"/>
              <a:t>1891, declared imminent doom of capitalism</a:t>
            </a:r>
          </a:p>
          <a:p>
            <a:pPr lvl="1">
              <a:lnSpc>
                <a:spcPct val="80000"/>
              </a:lnSpc>
            </a:pPr>
            <a:r>
              <a:rPr lang="en-US" dirty="0" smtClean="0"/>
              <a:t>Necessity </a:t>
            </a:r>
            <a:r>
              <a:rPr lang="en-US" dirty="0"/>
              <a:t>of </a:t>
            </a:r>
            <a:r>
              <a:rPr lang="en-US" dirty="0" smtClean="0"/>
              <a:t>socialist/collective ownership </a:t>
            </a:r>
            <a:endParaRPr lang="en-US" dirty="0"/>
          </a:p>
          <a:p>
            <a:pPr lvl="2">
              <a:lnSpc>
                <a:spcPct val="80000"/>
              </a:lnSpc>
            </a:pPr>
            <a:r>
              <a:rPr lang="en-US" sz="2800" dirty="0"/>
              <a:t>decided to accomplish through legal </a:t>
            </a:r>
            <a:r>
              <a:rPr lang="en-US" sz="2800" dirty="0" smtClean="0"/>
              <a:t>participation, not Rev activity </a:t>
            </a:r>
          </a:p>
          <a:p>
            <a:pPr lvl="2">
              <a:lnSpc>
                <a:spcPct val="80000"/>
              </a:lnSpc>
            </a:pPr>
            <a:r>
              <a:rPr lang="en-US" sz="2800" dirty="0" smtClean="0"/>
              <a:t>But thought </a:t>
            </a:r>
            <a:r>
              <a:rPr lang="en-US" sz="2800" dirty="0"/>
              <a:t>revolution was inevitable</a:t>
            </a:r>
          </a:p>
          <a:p>
            <a:endParaRPr lang="en-US" sz="2800" dirty="0"/>
          </a:p>
        </p:txBody>
      </p:sp>
    </p:spTree>
    <p:extLst>
      <p:ext uri="{BB962C8B-B14F-4D97-AF65-F5344CB8AC3E}">
        <p14:creationId xmlns:p14="http://schemas.microsoft.com/office/powerpoint/2010/main" val="3110635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GB" sz="4000" dirty="0">
                <a:solidFill>
                  <a:schemeClr val="tx2">
                    <a:lumMod val="60000"/>
                    <a:lumOff val="40000"/>
                  </a:schemeClr>
                </a:solidFill>
              </a:rPr>
              <a:t>Famous companies/industrialists</a:t>
            </a:r>
          </a:p>
        </p:txBody>
      </p:sp>
      <p:sp>
        <p:nvSpPr>
          <p:cNvPr id="23555" name="Rectangle 3"/>
          <p:cNvSpPr>
            <a:spLocks noGrp="1" noChangeArrowheads="1"/>
          </p:cNvSpPr>
          <p:nvPr>
            <p:ph type="body" idx="1"/>
          </p:nvPr>
        </p:nvSpPr>
        <p:spPr/>
        <p:txBody>
          <a:bodyPr/>
          <a:lstStyle/>
          <a:p>
            <a:pPr>
              <a:lnSpc>
                <a:spcPct val="80000"/>
              </a:lnSpc>
            </a:pPr>
            <a:r>
              <a:rPr lang="en-GB" sz="2800" dirty="0" err="1">
                <a:solidFill>
                  <a:schemeClr val="tx2">
                    <a:lumMod val="60000"/>
                    <a:lumOff val="40000"/>
                  </a:schemeClr>
                </a:solidFill>
                <a:latin typeface="Arial" charset="0"/>
              </a:rPr>
              <a:t>Stumm</a:t>
            </a:r>
            <a:endParaRPr lang="en-GB" sz="2800" dirty="0">
              <a:solidFill>
                <a:schemeClr val="tx2">
                  <a:lumMod val="60000"/>
                  <a:lumOff val="40000"/>
                </a:schemeClr>
              </a:solidFill>
              <a:latin typeface="Arial" charset="0"/>
            </a:endParaRPr>
          </a:p>
          <a:p>
            <a:pPr>
              <a:lnSpc>
                <a:spcPct val="80000"/>
              </a:lnSpc>
            </a:pPr>
            <a:r>
              <a:rPr lang="en-GB" sz="2800" dirty="0">
                <a:solidFill>
                  <a:schemeClr val="tx2">
                    <a:lumMod val="60000"/>
                    <a:lumOff val="40000"/>
                  </a:schemeClr>
                </a:solidFill>
                <a:latin typeface="Arial" charset="0"/>
              </a:rPr>
              <a:t>Krupp</a:t>
            </a:r>
          </a:p>
          <a:p>
            <a:pPr>
              <a:lnSpc>
                <a:spcPct val="80000"/>
              </a:lnSpc>
            </a:pPr>
            <a:r>
              <a:rPr lang="en-GB" sz="2800" dirty="0" err="1">
                <a:solidFill>
                  <a:schemeClr val="tx2">
                    <a:lumMod val="60000"/>
                    <a:lumOff val="40000"/>
                  </a:schemeClr>
                </a:solidFill>
                <a:latin typeface="Arial" charset="0"/>
              </a:rPr>
              <a:t>Thyssen</a:t>
            </a:r>
            <a:endParaRPr lang="en-GB" sz="2800" dirty="0">
              <a:solidFill>
                <a:schemeClr val="tx2">
                  <a:lumMod val="60000"/>
                  <a:lumOff val="40000"/>
                </a:schemeClr>
              </a:solidFill>
              <a:latin typeface="Arial" charset="0"/>
            </a:endParaRPr>
          </a:p>
          <a:p>
            <a:pPr>
              <a:lnSpc>
                <a:spcPct val="80000"/>
              </a:lnSpc>
            </a:pPr>
            <a:r>
              <a:rPr lang="en-GB" sz="2800" dirty="0">
                <a:solidFill>
                  <a:schemeClr val="tx2">
                    <a:lumMod val="60000"/>
                    <a:lumOff val="40000"/>
                  </a:schemeClr>
                </a:solidFill>
                <a:latin typeface="Arial" charset="0"/>
              </a:rPr>
              <a:t>Bosch</a:t>
            </a:r>
          </a:p>
          <a:p>
            <a:pPr>
              <a:lnSpc>
                <a:spcPct val="80000"/>
              </a:lnSpc>
            </a:pPr>
            <a:r>
              <a:rPr lang="en-GB" sz="2800" dirty="0">
                <a:solidFill>
                  <a:schemeClr val="tx2">
                    <a:lumMod val="60000"/>
                    <a:lumOff val="40000"/>
                  </a:schemeClr>
                </a:solidFill>
                <a:latin typeface="Arial" charset="0"/>
              </a:rPr>
              <a:t>Siemens</a:t>
            </a:r>
          </a:p>
          <a:p>
            <a:pPr>
              <a:lnSpc>
                <a:spcPct val="80000"/>
              </a:lnSpc>
            </a:pPr>
            <a:r>
              <a:rPr lang="en-GB" sz="2800" dirty="0">
                <a:solidFill>
                  <a:schemeClr val="tx2">
                    <a:lumMod val="60000"/>
                    <a:lumOff val="40000"/>
                  </a:schemeClr>
                </a:solidFill>
                <a:latin typeface="Arial" charset="0"/>
              </a:rPr>
              <a:t>Daimler</a:t>
            </a:r>
          </a:p>
          <a:p>
            <a:pPr>
              <a:lnSpc>
                <a:spcPct val="80000"/>
              </a:lnSpc>
            </a:pPr>
            <a:r>
              <a:rPr lang="en-GB" sz="2800" dirty="0">
                <a:solidFill>
                  <a:schemeClr val="tx2">
                    <a:lumMod val="60000"/>
                    <a:lumOff val="40000"/>
                  </a:schemeClr>
                </a:solidFill>
                <a:latin typeface="Arial" charset="0"/>
              </a:rPr>
              <a:t>Benz</a:t>
            </a:r>
          </a:p>
          <a:p>
            <a:pPr>
              <a:lnSpc>
                <a:spcPct val="80000"/>
              </a:lnSpc>
            </a:pPr>
            <a:r>
              <a:rPr lang="en-GB" sz="2800" dirty="0">
                <a:solidFill>
                  <a:schemeClr val="tx2">
                    <a:lumMod val="60000"/>
                    <a:lumOff val="40000"/>
                  </a:schemeClr>
                </a:solidFill>
                <a:latin typeface="Arial" charset="0"/>
              </a:rPr>
              <a:t>AEG - </a:t>
            </a:r>
            <a:r>
              <a:rPr lang="en-GB" sz="2800" dirty="0" err="1">
                <a:solidFill>
                  <a:schemeClr val="tx2">
                    <a:lumMod val="60000"/>
                    <a:lumOff val="40000"/>
                  </a:schemeClr>
                </a:solidFill>
                <a:latin typeface="Arial" charset="0"/>
              </a:rPr>
              <a:t>Rathenau</a:t>
            </a:r>
            <a:endParaRPr lang="en-GB" sz="2800" dirty="0">
              <a:solidFill>
                <a:schemeClr val="tx2">
                  <a:lumMod val="60000"/>
                  <a:lumOff val="40000"/>
                </a:schemeClr>
              </a:solidFill>
              <a:latin typeface="Arial" charset="0"/>
            </a:endParaRPr>
          </a:p>
          <a:p>
            <a:pPr>
              <a:lnSpc>
                <a:spcPct val="80000"/>
              </a:lnSpc>
            </a:pPr>
            <a:r>
              <a:rPr lang="en-GB" sz="2800" dirty="0">
                <a:solidFill>
                  <a:schemeClr val="tx2">
                    <a:lumMod val="60000"/>
                    <a:lumOff val="40000"/>
                  </a:schemeClr>
                </a:solidFill>
                <a:latin typeface="Arial" charset="0"/>
              </a:rPr>
              <a:t>Bayer</a:t>
            </a:r>
          </a:p>
          <a:p>
            <a:pPr>
              <a:lnSpc>
                <a:spcPct val="80000"/>
              </a:lnSpc>
            </a:pPr>
            <a:r>
              <a:rPr lang="en-GB" sz="2800" dirty="0">
                <a:solidFill>
                  <a:schemeClr val="tx2">
                    <a:lumMod val="60000"/>
                    <a:lumOff val="40000"/>
                  </a:schemeClr>
                </a:solidFill>
                <a:latin typeface="Arial" charset="0"/>
              </a:rPr>
              <a:t>BASF</a:t>
            </a:r>
          </a:p>
        </p:txBody>
      </p:sp>
    </p:spTree>
    <p:extLst>
      <p:ext uri="{BB962C8B-B14F-4D97-AF65-F5344CB8AC3E}">
        <p14:creationId xmlns:p14="http://schemas.microsoft.com/office/powerpoint/2010/main" val="49940013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fade">
                                      <p:cBhvr>
                                        <p:cTn id="10"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0"/>
            <a:ext cx="8229600" cy="620713"/>
          </a:xfrm>
        </p:spPr>
        <p:txBody>
          <a:bodyPr>
            <a:normAutofit fontScale="90000"/>
          </a:bodyPr>
          <a:lstStyle/>
          <a:p>
            <a:r>
              <a:rPr lang="en-GB" sz="4000">
                <a:solidFill>
                  <a:schemeClr val="hlink"/>
                </a:solidFill>
              </a:rPr>
              <a:t>Electrical industry - Siemens</a:t>
            </a:r>
          </a:p>
        </p:txBody>
      </p:sp>
      <p:sp>
        <p:nvSpPr>
          <p:cNvPr id="24579" name="Rectangle 3"/>
          <p:cNvSpPr>
            <a:spLocks noGrp="1" noChangeArrowheads="1"/>
          </p:cNvSpPr>
          <p:nvPr>
            <p:ph type="body" sz="half" idx="1"/>
          </p:nvPr>
        </p:nvSpPr>
        <p:spPr>
          <a:xfrm>
            <a:off x="250825" y="3357563"/>
            <a:ext cx="4244975" cy="431800"/>
          </a:xfrm>
        </p:spPr>
        <p:txBody>
          <a:bodyPr/>
          <a:lstStyle/>
          <a:p>
            <a:pPr algn="ctr">
              <a:lnSpc>
                <a:spcPct val="90000"/>
              </a:lnSpc>
              <a:buFont typeface="Wingdings" pitchFamily="2" charset="2"/>
              <a:buNone/>
            </a:pPr>
            <a:r>
              <a:rPr lang="en-GB" sz="2000">
                <a:solidFill>
                  <a:schemeClr val="hlink"/>
                </a:solidFill>
                <a:latin typeface="Arial" charset="0"/>
              </a:rPr>
              <a:t>Siemens pointer telegraph, 1847</a:t>
            </a:r>
          </a:p>
        </p:txBody>
      </p:sp>
      <p:pic>
        <p:nvPicPr>
          <p:cNvPr id="24581" name="Picture 5" descr="1847_zeigertelegr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3671887" cy="280352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1866_dyna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716338"/>
            <a:ext cx="3671887" cy="2643187"/>
          </a:xfrm>
          <a:prstGeom prst="rect">
            <a:avLst/>
          </a:prstGeom>
          <a:noFill/>
          <a:extLst>
            <a:ext uri="{909E8E84-426E-40DD-AFC4-6F175D3DCCD1}">
              <a14:hiddenFill xmlns:a14="http://schemas.microsoft.com/office/drawing/2010/main">
                <a:solidFill>
                  <a:srgbClr val="FFFFFF"/>
                </a:solidFill>
              </a14:hiddenFill>
            </a:ext>
          </a:extLst>
        </p:spPr>
      </p:pic>
      <p:sp>
        <p:nvSpPr>
          <p:cNvPr id="24583" name="Text Box 7"/>
          <p:cNvSpPr txBox="1">
            <a:spLocks noChangeArrowheads="1"/>
          </p:cNvSpPr>
          <p:nvPr/>
        </p:nvSpPr>
        <p:spPr bwMode="auto">
          <a:xfrm>
            <a:off x="323850" y="6381750"/>
            <a:ext cx="417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chemeClr val="hlink"/>
                </a:solidFill>
                <a:latin typeface="Arial" charset="0"/>
                <a:cs typeface="Arial" charset="0"/>
              </a:rPr>
              <a:t>Electrical dynamo, 1866</a:t>
            </a:r>
          </a:p>
        </p:txBody>
      </p:sp>
      <p:pic>
        <p:nvPicPr>
          <p:cNvPr id="24584" name="Picture 8" descr="1905_tan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125537"/>
            <a:ext cx="3830637" cy="558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55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GB" dirty="0">
                <a:solidFill>
                  <a:schemeClr val="hlink"/>
                </a:solidFill>
              </a:rPr>
              <a:t>Steel – </a:t>
            </a:r>
            <a:r>
              <a:rPr lang="en-GB" dirty="0" smtClean="0">
                <a:solidFill>
                  <a:schemeClr val="hlink"/>
                </a:solidFill>
              </a:rPr>
              <a:t>Krupp of </a:t>
            </a:r>
            <a:r>
              <a:rPr lang="en-GB" dirty="0">
                <a:solidFill>
                  <a:schemeClr val="hlink"/>
                </a:solidFill>
              </a:rPr>
              <a:t>Essen</a:t>
            </a:r>
          </a:p>
        </p:txBody>
      </p:sp>
      <p:sp>
        <p:nvSpPr>
          <p:cNvPr id="25603" name="Rectangle 3"/>
          <p:cNvSpPr>
            <a:spLocks noGrp="1" noChangeArrowheads="1"/>
          </p:cNvSpPr>
          <p:nvPr>
            <p:ph type="body" sz="half" idx="1"/>
          </p:nvPr>
        </p:nvSpPr>
        <p:spPr>
          <a:xfrm>
            <a:off x="749300" y="5725392"/>
            <a:ext cx="4038600" cy="1081087"/>
          </a:xfrm>
        </p:spPr>
        <p:txBody>
          <a:bodyPr/>
          <a:lstStyle/>
          <a:p>
            <a:pPr>
              <a:lnSpc>
                <a:spcPct val="90000"/>
              </a:lnSpc>
              <a:buFont typeface="Wingdings" pitchFamily="2" charset="2"/>
              <a:buNone/>
            </a:pPr>
            <a:r>
              <a:rPr lang="en-GB" sz="1800" dirty="0">
                <a:solidFill>
                  <a:schemeClr val="hlink"/>
                </a:solidFill>
                <a:latin typeface="Arial" charset="0"/>
              </a:rPr>
              <a:t>Krupp steelworks, Essen, stages of growth 1819, 1852, 1912</a:t>
            </a:r>
          </a:p>
        </p:txBody>
      </p:sp>
      <p:sp>
        <p:nvSpPr>
          <p:cNvPr id="25604" name="Rectangle 4"/>
          <p:cNvSpPr>
            <a:spLocks noGrp="1" noChangeArrowheads="1"/>
          </p:cNvSpPr>
          <p:nvPr>
            <p:ph type="body" sz="half" idx="2"/>
          </p:nvPr>
        </p:nvSpPr>
        <p:spPr>
          <a:xfrm>
            <a:off x="5003800" y="1557338"/>
            <a:ext cx="3678238" cy="4530725"/>
          </a:xfrm>
        </p:spPr>
        <p:txBody>
          <a:bodyPr/>
          <a:lstStyle/>
          <a:p>
            <a:pPr>
              <a:lnSpc>
                <a:spcPct val="90000"/>
              </a:lnSpc>
            </a:pPr>
            <a:r>
              <a:rPr lang="en-GB" sz="2400" dirty="0" smtClean="0">
                <a:solidFill>
                  <a:schemeClr val="hlink"/>
                </a:solidFill>
                <a:latin typeface="Arial" charset="0"/>
              </a:rPr>
              <a:t>Alfred Krupp, 1812-87, the ‘Cannon King’</a:t>
            </a:r>
          </a:p>
          <a:p>
            <a:pPr>
              <a:lnSpc>
                <a:spcPct val="90000"/>
              </a:lnSpc>
            </a:pPr>
            <a:r>
              <a:rPr lang="en-GB" sz="2400" dirty="0" smtClean="0">
                <a:solidFill>
                  <a:schemeClr val="hlink"/>
                </a:solidFill>
                <a:latin typeface="Arial" charset="0"/>
              </a:rPr>
              <a:t>Pioneered seamless </a:t>
            </a:r>
            <a:r>
              <a:rPr lang="en-GB" sz="2400" dirty="0">
                <a:solidFill>
                  <a:schemeClr val="hlink"/>
                </a:solidFill>
                <a:latin typeface="Arial" charset="0"/>
              </a:rPr>
              <a:t>railway wheels</a:t>
            </a:r>
          </a:p>
          <a:p>
            <a:pPr>
              <a:lnSpc>
                <a:spcPct val="90000"/>
              </a:lnSpc>
            </a:pPr>
            <a:r>
              <a:rPr lang="en-GB" sz="2400" dirty="0" smtClean="0">
                <a:solidFill>
                  <a:schemeClr val="hlink"/>
                </a:solidFill>
                <a:latin typeface="Arial" charset="0"/>
              </a:rPr>
              <a:t>Developed </a:t>
            </a:r>
            <a:r>
              <a:rPr lang="en-GB" sz="2400" dirty="0">
                <a:solidFill>
                  <a:schemeClr val="hlink"/>
                </a:solidFill>
                <a:latin typeface="Arial" charset="0"/>
              </a:rPr>
              <a:t>Bessemer process for purifying steel</a:t>
            </a:r>
          </a:p>
          <a:p>
            <a:pPr>
              <a:lnSpc>
                <a:spcPct val="90000"/>
              </a:lnSpc>
            </a:pPr>
            <a:r>
              <a:rPr lang="en-GB" sz="2400" dirty="0">
                <a:solidFill>
                  <a:schemeClr val="hlink"/>
                </a:solidFill>
                <a:latin typeface="Arial" charset="0"/>
              </a:rPr>
              <a:t>Close contacts with arms industry</a:t>
            </a:r>
          </a:p>
          <a:p>
            <a:pPr>
              <a:lnSpc>
                <a:spcPct val="90000"/>
              </a:lnSpc>
            </a:pPr>
            <a:endParaRPr lang="en-GB" sz="2400" dirty="0">
              <a:solidFill>
                <a:schemeClr val="hlink"/>
              </a:solidFill>
              <a:latin typeface="Arial" charset="0"/>
            </a:endParaRPr>
          </a:p>
        </p:txBody>
      </p:sp>
      <p:pic>
        <p:nvPicPr>
          <p:cNvPr id="25605" name="Picture 5" descr="2_Kru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4737464" cy="437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718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GB">
                <a:solidFill>
                  <a:schemeClr val="hlink"/>
                </a:solidFill>
              </a:rPr>
              <a:t>Krupp &amp; munitions</a:t>
            </a:r>
          </a:p>
        </p:txBody>
      </p:sp>
      <p:sp>
        <p:nvSpPr>
          <p:cNvPr id="26627" name="Rectangle 3"/>
          <p:cNvSpPr>
            <a:spLocks noGrp="1" noChangeArrowheads="1"/>
          </p:cNvSpPr>
          <p:nvPr>
            <p:ph type="body" sz="half" idx="1"/>
          </p:nvPr>
        </p:nvSpPr>
        <p:spPr>
          <a:xfrm>
            <a:off x="395288" y="4868863"/>
            <a:ext cx="4038600" cy="781050"/>
          </a:xfrm>
        </p:spPr>
        <p:txBody>
          <a:bodyPr/>
          <a:lstStyle/>
          <a:p>
            <a:pPr algn="ctr">
              <a:lnSpc>
                <a:spcPct val="90000"/>
              </a:lnSpc>
              <a:buFont typeface="Wingdings" pitchFamily="2" charset="2"/>
              <a:buNone/>
            </a:pPr>
            <a:r>
              <a:rPr lang="en-GB" sz="2000">
                <a:solidFill>
                  <a:schemeClr val="hlink"/>
                </a:solidFill>
                <a:latin typeface="Arial" charset="0"/>
              </a:rPr>
              <a:t>Krupp’s cast-steel cannon at the 1851 Exhibition in London</a:t>
            </a:r>
          </a:p>
        </p:txBody>
      </p:sp>
      <p:sp>
        <p:nvSpPr>
          <p:cNvPr id="26628" name="Rectangle 4"/>
          <p:cNvSpPr>
            <a:spLocks noGrp="1" noChangeArrowheads="1"/>
          </p:cNvSpPr>
          <p:nvPr>
            <p:ph type="body" sz="half" idx="2"/>
          </p:nvPr>
        </p:nvSpPr>
        <p:spPr>
          <a:xfrm>
            <a:off x="4643438" y="4868863"/>
            <a:ext cx="4043362" cy="1257300"/>
          </a:xfrm>
        </p:spPr>
        <p:txBody>
          <a:bodyPr/>
          <a:lstStyle/>
          <a:p>
            <a:pPr algn="ctr">
              <a:lnSpc>
                <a:spcPct val="80000"/>
              </a:lnSpc>
              <a:buFont typeface="Wingdings" pitchFamily="2" charset="2"/>
              <a:buNone/>
            </a:pPr>
            <a:r>
              <a:rPr lang="en-GB" sz="2000" dirty="0">
                <a:solidFill>
                  <a:schemeClr val="hlink"/>
                </a:solidFill>
                <a:latin typeface="Arial" charset="0"/>
              </a:rPr>
              <a:t>Krupp’s 42cm ‘</a:t>
            </a:r>
            <a:r>
              <a:rPr lang="en-GB" sz="2000" dirty="0" err="1">
                <a:solidFill>
                  <a:schemeClr val="hlink"/>
                </a:solidFill>
                <a:latin typeface="Arial" charset="0"/>
              </a:rPr>
              <a:t>Dicke</a:t>
            </a:r>
            <a:r>
              <a:rPr lang="en-GB" sz="2000" dirty="0">
                <a:solidFill>
                  <a:schemeClr val="hlink"/>
                </a:solidFill>
                <a:latin typeface="Arial" charset="0"/>
              </a:rPr>
              <a:t> Bertha’ siege gun (used to reduce Liege in 1914 and </a:t>
            </a:r>
            <a:r>
              <a:rPr lang="en-GB" sz="2000" dirty="0" smtClean="0">
                <a:solidFill>
                  <a:schemeClr val="hlink"/>
                </a:solidFill>
                <a:latin typeface="Arial" charset="0"/>
              </a:rPr>
              <a:t>later shell </a:t>
            </a:r>
            <a:r>
              <a:rPr lang="en-GB" sz="2000" dirty="0">
                <a:solidFill>
                  <a:schemeClr val="hlink"/>
                </a:solidFill>
                <a:latin typeface="Arial" charset="0"/>
              </a:rPr>
              <a:t>Paris)</a:t>
            </a:r>
          </a:p>
        </p:txBody>
      </p:sp>
      <p:pic>
        <p:nvPicPr>
          <p:cNvPr id="26629" name="Picture 5" descr="11_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9" y="1484313"/>
            <a:ext cx="4164012" cy="3160712"/>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Dicke_bert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484313"/>
            <a:ext cx="4500562"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92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8434" name="Picture 2" descr="Karteeisenbahnen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8599"/>
            <a:ext cx="8569325" cy="64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05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33375" y="-18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59" name="Group 3"/>
          <p:cNvGraphicFramePr>
            <a:graphicFrameLocks noGrp="1"/>
          </p:cNvGraphicFramePr>
          <p:nvPr/>
        </p:nvGraphicFramePr>
        <p:xfrm>
          <a:off x="539750" y="4365625"/>
          <a:ext cx="8280400" cy="1871663"/>
        </p:xfrm>
        <a:graphic>
          <a:graphicData uri="http://schemas.openxmlformats.org/drawingml/2006/table">
            <a:tbl>
              <a:tblPr/>
              <a:tblGrid>
                <a:gridCol w="2205038"/>
                <a:gridCol w="1231900"/>
                <a:gridCol w="1217612"/>
                <a:gridCol w="1393825"/>
                <a:gridCol w="1152525"/>
                <a:gridCol w="1079500"/>
              </a:tblGrid>
              <a:tr h="347663">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(1913 ~ 100)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Metal</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Coal</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Transport</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Building</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Textile</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1870</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7,5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13,9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8,9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20,1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31,9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1880</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13,9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24,7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16,1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29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40,1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1890</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23,8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36,9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27,9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45,6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65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1900</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47,5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57,5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50,1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67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72,8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1913</a:t>
                      </a:r>
                      <a:endPar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10" name="Rectangle 54"/>
          <p:cNvSpPr>
            <a:spLocks noChangeArrowheads="1"/>
          </p:cNvSpPr>
          <p:nvPr/>
        </p:nvSpPr>
        <p:spPr bwMode="auto">
          <a:xfrm>
            <a:off x="611188" y="6380163"/>
            <a:ext cx="8101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GB" sz="1600" dirty="0">
                <a:solidFill>
                  <a:schemeClr val="hlink"/>
                </a:solidFill>
                <a:latin typeface="Arial" charset="0"/>
              </a:rPr>
              <a:t>Hans-Ulrich </a:t>
            </a:r>
            <a:r>
              <a:rPr lang="en-GB" sz="1600" dirty="0" err="1">
                <a:solidFill>
                  <a:schemeClr val="hlink"/>
                </a:solidFill>
                <a:latin typeface="Arial" charset="0"/>
              </a:rPr>
              <a:t>Wehler</a:t>
            </a:r>
            <a:r>
              <a:rPr lang="en-GB" sz="1600" dirty="0">
                <a:solidFill>
                  <a:schemeClr val="hlink"/>
                </a:solidFill>
                <a:latin typeface="Arial" charset="0"/>
              </a:rPr>
              <a:t>, </a:t>
            </a:r>
            <a:r>
              <a:rPr lang="en-GB" sz="1600" i="1" dirty="0">
                <a:solidFill>
                  <a:schemeClr val="hlink"/>
                </a:solidFill>
                <a:latin typeface="Arial" charset="0"/>
              </a:rPr>
              <a:t>Deutsche </a:t>
            </a:r>
            <a:r>
              <a:rPr lang="en-GB" sz="1600" i="1" dirty="0" err="1">
                <a:solidFill>
                  <a:schemeClr val="hlink"/>
                </a:solidFill>
                <a:latin typeface="Arial" charset="0"/>
              </a:rPr>
              <a:t>Gesellschaftsgeschichte</a:t>
            </a:r>
            <a:r>
              <a:rPr lang="en-GB" sz="1600" dirty="0">
                <a:solidFill>
                  <a:schemeClr val="hlink"/>
                </a:solidFill>
                <a:latin typeface="Arial" charset="0"/>
              </a:rPr>
              <a:t>, vol. 3 (Munich, </a:t>
            </a:r>
            <a:r>
              <a:rPr lang="en-GB" sz="1600" dirty="0" smtClean="0">
                <a:solidFill>
                  <a:schemeClr val="hlink"/>
                </a:solidFill>
                <a:latin typeface="Arial" charset="0"/>
              </a:rPr>
              <a:t>1995)</a:t>
            </a:r>
            <a:endParaRPr lang="en-GB" sz="1600" dirty="0">
              <a:solidFill>
                <a:schemeClr val="hlink"/>
              </a:solidFill>
              <a:latin typeface="Arial" charset="0"/>
            </a:endParaRPr>
          </a:p>
        </p:txBody>
      </p:sp>
      <p:pic>
        <p:nvPicPr>
          <p:cNvPr id="19512" name="Picture 56" descr="[Graf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0"/>
            <a:ext cx="5905500" cy="435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6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7890" name="Picture 2" descr="Urbanisierung2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63"/>
            <a:ext cx="91440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726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3010" name="Picture 2" descr="Wahlbenachteiligungspd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638"/>
            <a:ext cx="9144000" cy="656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69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5058" name="Picture 2" descr="Wages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475"/>
            <a:ext cx="9144000" cy="560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8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Roots of the Industrial Revolution</a:t>
            </a:r>
          </a:p>
        </p:txBody>
      </p:sp>
      <p:sp>
        <p:nvSpPr>
          <p:cNvPr id="3" name="Content Placeholder 2"/>
          <p:cNvSpPr>
            <a:spLocks noGrp="1"/>
          </p:cNvSpPr>
          <p:nvPr>
            <p:ph idx="1"/>
          </p:nvPr>
        </p:nvSpPr>
        <p:spPr/>
        <p:txBody>
          <a:bodyPr>
            <a:normAutofit fontScale="92500" lnSpcReduction="10000"/>
          </a:bodyPr>
          <a:lstStyle/>
          <a:p>
            <a:r>
              <a:rPr lang="en-US" b="1" dirty="0">
                <a:solidFill>
                  <a:srgbClr val="FF0000"/>
                </a:solidFill>
              </a:rPr>
              <a:t>Scientific </a:t>
            </a:r>
            <a:r>
              <a:rPr lang="en-US" b="1" dirty="0" smtClean="0">
                <a:solidFill>
                  <a:srgbClr val="FF0000"/>
                </a:solidFill>
              </a:rPr>
              <a:t>Rev </a:t>
            </a:r>
            <a:r>
              <a:rPr lang="en-US" dirty="0" smtClean="0"/>
              <a:t>- first </a:t>
            </a:r>
            <a:r>
              <a:rPr lang="en-US" dirty="0"/>
              <a:t>wave </a:t>
            </a:r>
            <a:r>
              <a:rPr lang="en-US" dirty="0" smtClean="0"/>
              <a:t>of inventions </a:t>
            </a:r>
          </a:p>
          <a:p>
            <a:r>
              <a:rPr lang="en-US" b="1" dirty="0" smtClean="0">
                <a:solidFill>
                  <a:srgbClr val="FF0000"/>
                </a:solidFill>
              </a:rPr>
              <a:t>Age of Exploration </a:t>
            </a:r>
            <a:r>
              <a:rPr lang="en-US" dirty="0" smtClean="0"/>
              <a:t>begat </a:t>
            </a:r>
            <a:r>
              <a:rPr lang="en-US" b="1" dirty="0" smtClean="0">
                <a:solidFill>
                  <a:srgbClr val="FF0000"/>
                </a:solidFill>
              </a:rPr>
              <a:t>Commercial </a:t>
            </a:r>
            <a:r>
              <a:rPr lang="en-US" b="1" dirty="0">
                <a:solidFill>
                  <a:srgbClr val="FF0000"/>
                </a:solidFill>
              </a:rPr>
              <a:t>Revolution</a:t>
            </a:r>
            <a:r>
              <a:rPr lang="en-US" b="1" dirty="0"/>
              <a:t> </a:t>
            </a:r>
            <a:r>
              <a:rPr lang="en-US" dirty="0"/>
              <a:t>(1500-1700</a:t>
            </a:r>
            <a:r>
              <a:rPr lang="en-US" dirty="0" smtClean="0"/>
              <a:t>) - </a:t>
            </a:r>
            <a:r>
              <a:rPr lang="en-US" dirty="0"/>
              <a:t>economic growth of </a:t>
            </a:r>
            <a:r>
              <a:rPr lang="en-US" dirty="0" smtClean="0"/>
              <a:t>Europe</a:t>
            </a:r>
          </a:p>
          <a:p>
            <a:r>
              <a:rPr lang="en-US" dirty="0" smtClean="0"/>
              <a:t>Rise of </a:t>
            </a:r>
            <a:r>
              <a:rPr lang="en-US" b="1" dirty="0" smtClean="0">
                <a:solidFill>
                  <a:srgbClr val="FF0000"/>
                </a:solidFill>
              </a:rPr>
              <a:t>Global Capitalism</a:t>
            </a:r>
          </a:p>
          <a:p>
            <a:r>
              <a:rPr lang="en-US" b="1" dirty="0" smtClean="0">
                <a:solidFill>
                  <a:srgbClr val="FF0000"/>
                </a:solidFill>
              </a:rPr>
              <a:t>Price Revolution </a:t>
            </a:r>
            <a:r>
              <a:rPr lang="en-US" dirty="0"/>
              <a:t>(inflation) stimulated </a:t>
            </a:r>
            <a:r>
              <a:rPr lang="en-US" dirty="0" smtClean="0"/>
              <a:t>production as </a:t>
            </a:r>
            <a:r>
              <a:rPr lang="en-US" dirty="0"/>
              <a:t>producers could get more money for their </a:t>
            </a:r>
            <a:r>
              <a:rPr lang="en-US" dirty="0" smtClean="0"/>
              <a:t>goods</a:t>
            </a:r>
          </a:p>
          <a:p>
            <a:r>
              <a:rPr lang="en-US" b="1" dirty="0" smtClean="0">
                <a:solidFill>
                  <a:srgbClr val="FF0000"/>
                </a:solidFill>
              </a:rPr>
              <a:t>Agricultural Rev </a:t>
            </a:r>
            <a:r>
              <a:rPr lang="en-US" dirty="0" smtClean="0"/>
              <a:t>&amp;</a:t>
            </a:r>
            <a:r>
              <a:rPr lang="en-US" b="1" dirty="0" smtClean="0"/>
              <a:t> </a:t>
            </a:r>
            <a:r>
              <a:rPr lang="en-US" b="1" dirty="0" smtClean="0">
                <a:solidFill>
                  <a:srgbClr val="FF0000"/>
                </a:solidFill>
              </a:rPr>
              <a:t>Enclosure </a:t>
            </a:r>
            <a:r>
              <a:rPr lang="en-US" b="1" dirty="0" err="1" smtClean="0">
                <a:solidFill>
                  <a:srgbClr val="FF0000"/>
                </a:solidFill>
              </a:rPr>
              <a:t>Mvmt</a:t>
            </a:r>
            <a:endParaRPr lang="en-US" b="1" dirty="0" smtClean="0">
              <a:solidFill>
                <a:srgbClr val="FF0000"/>
              </a:solidFill>
            </a:endParaRPr>
          </a:p>
          <a:p>
            <a:r>
              <a:rPr lang="en-US" dirty="0" smtClean="0"/>
              <a:t>Increase </a:t>
            </a:r>
            <a:r>
              <a:rPr lang="en-US" dirty="0"/>
              <a:t>in Europe’s population </a:t>
            </a:r>
          </a:p>
        </p:txBody>
      </p:sp>
    </p:spTree>
    <p:extLst>
      <p:ext uri="{BB962C8B-B14F-4D97-AF65-F5344CB8AC3E}">
        <p14:creationId xmlns:p14="http://schemas.microsoft.com/office/powerpoint/2010/main" val="2415012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11188" y="620713"/>
            <a:ext cx="568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atin typeface="Arial" charset="0"/>
            </a:endParaRPr>
          </a:p>
        </p:txBody>
      </p:sp>
      <p:sp>
        <p:nvSpPr>
          <p:cNvPr id="33795" name="Text Box 3"/>
          <p:cNvSpPr txBox="1">
            <a:spLocks noChangeArrowheads="1"/>
          </p:cNvSpPr>
          <p:nvPr/>
        </p:nvSpPr>
        <p:spPr bwMode="auto">
          <a:xfrm>
            <a:off x="1116013" y="620713"/>
            <a:ext cx="6911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a:latin typeface="Arial" charset="0"/>
            </a:endParaRPr>
          </a:p>
        </p:txBody>
      </p:sp>
      <p:sp>
        <p:nvSpPr>
          <p:cNvPr id="33796" name="Text Box 4"/>
          <p:cNvSpPr txBox="1">
            <a:spLocks noChangeArrowheads="1"/>
          </p:cNvSpPr>
          <p:nvPr/>
        </p:nvSpPr>
        <p:spPr bwMode="auto">
          <a:xfrm>
            <a:off x="971550" y="1196975"/>
            <a:ext cx="4103688"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i="1">
                <a:solidFill>
                  <a:schemeClr val="hlink"/>
                </a:solidFill>
                <a:latin typeface="Arial" charset="0"/>
              </a:rPr>
              <a:t>Centralverband Deutscher Industrieller </a:t>
            </a:r>
            <a:r>
              <a:rPr lang="en-GB">
                <a:solidFill>
                  <a:schemeClr val="hlink"/>
                </a:solidFill>
                <a:latin typeface="Arial" charset="0"/>
              </a:rPr>
              <a:t>1876 (Central Union of German Industrialists)</a:t>
            </a:r>
          </a:p>
          <a:p>
            <a:pPr>
              <a:spcBef>
                <a:spcPct val="50000"/>
              </a:spcBef>
            </a:pPr>
            <a:r>
              <a:rPr lang="en-GB" i="1">
                <a:solidFill>
                  <a:schemeClr val="hlink"/>
                </a:solidFill>
                <a:latin typeface="Arial" charset="0"/>
              </a:rPr>
              <a:t>Bund der Industriellen</a:t>
            </a:r>
            <a:r>
              <a:rPr lang="en-GB">
                <a:solidFill>
                  <a:schemeClr val="hlink"/>
                </a:solidFill>
                <a:latin typeface="Arial" charset="0"/>
              </a:rPr>
              <a:t> 1895 (Union of Industrialists)</a:t>
            </a:r>
          </a:p>
          <a:p>
            <a:pPr>
              <a:spcBef>
                <a:spcPct val="50000"/>
              </a:spcBef>
            </a:pPr>
            <a:r>
              <a:rPr lang="en-GB">
                <a:solidFill>
                  <a:schemeClr val="hlink"/>
                </a:solidFill>
                <a:latin typeface="Arial" charset="0"/>
              </a:rPr>
              <a:t>Hansabund 1909</a:t>
            </a:r>
          </a:p>
          <a:p>
            <a:pPr>
              <a:spcBef>
                <a:spcPct val="50000"/>
              </a:spcBef>
            </a:pPr>
            <a:r>
              <a:rPr lang="en-GB" i="1">
                <a:solidFill>
                  <a:schemeClr val="hlink"/>
                </a:solidFill>
                <a:latin typeface="Arial" charset="0"/>
              </a:rPr>
              <a:t>Vereinigung der deutschen Arbeitgeberverbände </a:t>
            </a:r>
            <a:r>
              <a:rPr lang="en-GB">
                <a:solidFill>
                  <a:schemeClr val="hlink"/>
                </a:solidFill>
                <a:latin typeface="Arial" charset="0"/>
              </a:rPr>
              <a:t>1913 (Union of German Employers’ Associations)</a:t>
            </a:r>
          </a:p>
        </p:txBody>
      </p:sp>
      <p:sp>
        <p:nvSpPr>
          <p:cNvPr id="33797" name="Text Box 5"/>
          <p:cNvSpPr txBox="1">
            <a:spLocks noChangeArrowheads="1"/>
          </p:cNvSpPr>
          <p:nvPr/>
        </p:nvSpPr>
        <p:spPr bwMode="auto">
          <a:xfrm>
            <a:off x="5472113" y="1268413"/>
            <a:ext cx="36718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smtClean="0">
                <a:solidFill>
                  <a:schemeClr val="hlink"/>
                </a:solidFill>
                <a:latin typeface="Arial" charset="0"/>
              </a:rPr>
              <a:t>Socialist </a:t>
            </a:r>
            <a:r>
              <a:rPr lang="en-GB" dirty="0">
                <a:solidFill>
                  <a:schemeClr val="hlink"/>
                </a:solidFill>
                <a:latin typeface="Arial" charset="0"/>
              </a:rPr>
              <a:t>“</a:t>
            </a:r>
            <a:r>
              <a:rPr lang="en-GB" dirty="0" err="1">
                <a:solidFill>
                  <a:schemeClr val="hlink"/>
                </a:solidFill>
                <a:latin typeface="Arial" charset="0"/>
              </a:rPr>
              <a:t>Generalkommission</a:t>
            </a:r>
            <a:r>
              <a:rPr lang="en-GB" dirty="0">
                <a:solidFill>
                  <a:schemeClr val="hlink"/>
                </a:solidFill>
                <a:latin typeface="Arial" charset="0"/>
              </a:rPr>
              <a:t>” general commission</a:t>
            </a:r>
          </a:p>
          <a:p>
            <a:pPr>
              <a:spcBef>
                <a:spcPct val="50000"/>
              </a:spcBef>
            </a:pPr>
            <a:r>
              <a:rPr lang="en-GB" dirty="0">
                <a:solidFill>
                  <a:schemeClr val="hlink"/>
                </a:solidFill>
                <a:latin typeface="Arial" charset="0"/>
              </a:rPr>
              <a:t>Christian “</a:t>
            </a:r>
            <a:r>
              <a:rPr lang="en-GB" dirty="0" err="1">
                <a:solidFill>
                  <a:schemeClr val="hlink"/>
                </a:solidFill>
                <a:latin typeface="Arial" charset="0"/>
              </a:rPr>
              <a:t>Gesamtverband</a:t>
            </a:r>
            <a:r>
              <a:rPr lang="en-GB" dirty="0">
                <a:solidFill>
                  <a:schemeClr val="hlink"/>
                </a:solidFill>
                <a:latin typeface="Arial" charset="0"/>
              </a:rPr>
              <a:t>”</a:t>
            </a:r>
          </a:p>
          <a:p>
            <a:pPr>
              <a:spcBef>
                <a:spcPct val="50000"/>
              </a:spcBef>
            </a:pPr>
            <a:endParaRPr lang="en-GB" dirty="0">
              <a:solidFill>
                <a:schemeClr val="hlink"/>
              </a:solidFill>
              <a:latin typeface="Arial" charset="0"/>
            </a:endParaRPr>
          </a:p>
        </p:txBody>
      </p:sp>
      <p:sp>
        <p:nvSpPr>
          <p:cNvPr id="33798" name="Text Box 6"/>
          <p:cNvSpPr txBox="1">
            <a:spLocks noChangeArrowheads="1"/>
          </p:cNvSpPr>
          <p:nvPr/>
        </p:nvSpPr>
        <p:spPr bwMode="auto">
          <a:xfrm>
            <a:off x="971550" y="5157788"/>
            <a:ext cx="36718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hlink"/>
                </a:solidFill>
                <a:latin typeface="Arial" charset="0"/>
              </a:rPr>
              <a:t>Exert pressure on the government and Reichstag deputies</a:t>
            </a:r>
          </a:p>
          <a:p>
            <a:pPr>
              <a:spcBef>
                <a:spcPct val="50000"/>
              </a:spcBef>
            </a:pPr>
            <a:r>
              <a:rPr lang="en-GB">
                <a:solidFill>
                  <a:schemeClr val="hlink"/>
                </a:solidFill>
                <a:latin typeface="Arial" charset="0"/>
              </a:rPr>
              <a:t>Successes: Tariffs 1878/79</a:t>
            </a:r>
          </a:p>
        </p:txBody>
      </p:sp>
      <p:sp>
        <p:nvSpPr>
          <p:cNvPr id="33799" name="Text Box 7"/>
          <p:cNvSpPr txBox="1">
            <a:spLocks noChangeArrowheads="1"/>
          </p:cNvSpPr>
          <p:nvPr/>
        </p:nvSpPr>
        <p:spPr bwMode="auto">
          <a:xfrm>
            <a:off x="5508625" y="4292600"/>
            <a:ext cx="324008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smtClean="0">
                <a:solidFill>
                  <a:schemeClr val="hlink"/>
                </a:solidFill>
                <a:latin typeface="Arial" charset="0"/>
              </a:rPr>
              <a:t>Organizing </a:t>
            </a:r>
            <a:r>
              <a:rPr lang="en-GB" dirty="0">
                <a:solidFill>
                  <a:schemeClr val="hlink"/>
                </a:solidFill>
                <a:latin typeface="Arial" charset="0"/>
              </a:rPr>
              <a:t>the working class, representing interests of </a:t>
            </a:r>
            <a:r>
              <a:rPr lang="en-GB" dirty="0" smtClean="0">
                <a:solidFill>
                  <a:schemeClr val="hlink"/>
                </a:solidFill>
                <a:latin typeface="Arial" charset="0"/>
              </a:rPr>
              <a:t>workers</a:t>
            </a:r>
          </a:p>
          <a:p>
            <a:pPr>
              <a:spcBef>
                <a:spcPct val="50000"/>
              </a:spcBef>
            </a:pPr>
            <a:endParaRPr lang="en-GB" dirty="0">
              <a:solidFill>
                <a:schemeClr val="hlink"/>
              </a:solidFill>
              <a:latin typeface="Arial" charset="0"/>
            </a:endParaRPr>
          </a:p>
          <a:p>
            <a:pPr>
              <a:spcBef>
                <a:spcPct val="50000"/>
              </a:spcBef>
            </a:pPr>
            <a:r>
              <a:rPr lang="en-GB" dirty="0" smtClean="0">
                <a:solidFill>
                  <a:schemeClr val="hlink"/>
                </a:solidFill>
                <a:latin typeface="Arial" charset="0"/>
              </a:rPr>
              <a:t>Successes </a:t>
            </a:r>
            <a:r>
              <a:rPr lang="en-GB" dirty="0">
                <a:solidFill>
                  <a:schemeClr val="hlink"/>
                </a:solidFill>
                <a:latin typeface="Arial" charset="0"/>
              </a:rPr>
              <a:t>– state intervention and “welfare state” </a:t>
            </a:r>
          </a:p>
        </p:txBody>
      </p:sp>
      <p:sp>
        <p:nvSpPr>
          <p:cNvPr id="33800" name="AutoShape 8"/>
          <p:cNvSpPr>
            <a:spLocks noChangeArrowheads="1"/>
          </p:cNvSpPr>
          <p:nvPr/>
        </p:nvSpPr>
        <p:spPr bwMode="auto">
          <a:xfrm rot="5400000">
            <a:off x="1878807" y="4466431"/>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AutoShape 9"/>
          <p:cNvSpPr>
            <a:spLocks noChangeArrowheads="1"/>
          </p:cNvSpPr>
          <p:nvPr/>
        </p:nvSpPr>
        <p:spPr bwMode="auto">
          <a:xfrm rot="5400000">
            <a:off x="5869996" y="3187122"/>
            <a:ext cx="1490230"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2" name="Rectangle 10"/>
          <p:cNvSpPr>
            <a:spLocks noGrp="1" noRot="1" noChangeArrowheads="1"/>
          </p:cNvSpPr>
          <p:nvPr>
            <p:ph type="title"/>
          </p:nvPr>
        </p:nvSpPr>
        <p:spPr/>
        <p:txBody>
          <a:bodyPr>
            <a:normAutofit fontScale="90000"/>
          </a:bodyPr>
          <a:lstStyle/>
          <a:p>
            <a:r>
              <a:rPr lang="en-GB" sz="3200" dirty="0">
                <a:solidFill>
                  <a:schemeClr val="hlink"/>
                </a:solidFill>
              </a:rPr>
              <a:t/>
            </a:r>
            <a:br>
              <a:rPr lang="en-GB" sz="3200" dirty="0">
                <a:solidFill>
                  <a:schemeClr val="hlink"/>
                </a:solidFill>
              </a:rPr>
            </a:br>
            <a:r>
              <a:rPr lang="en-GB" sz="3200" dirty="0">
                <a:solidFill>
                  <a:schemeClr val="hlink"/>
                </a:solidFill>
              </a:rPr>
              <a:t>Associations, lobbyism and trade unions</a:t>
            </a:r>
            <a:r>
              <a:rPr lang="en-GB" sz="4000" b="0" dirty="0">
                <a:solidFill>
                  <a:schemeClr val="tx1"/>
                </a:solidFill>
                <a:effectLst/>
              </a:rPr>
              <a:t/>
            </a:r>
            <a:br>
              <a:rPr lang="en-GB" sz="4000" b="0" dirty="0">
                <a:solidFill>
                  <a:schemeClr val="tx1"/>
                </a:solidFill>
                <a:effectLst/>
              </a:rPr>
            </a:br>
            <a:endParaRPr lang="en-GB" sz="4000" b="0" dirty="0">
              <a:solidFill>
                <a:schemeClr val="tx1"/>
              </a:solidFill>
              <a:effectLst/>
            </a:endParaRPr>
          </a:p>
        </p:txBody>
      </p:sp>
    </p:spTree>
    <p:extLst>
      <p:ext uri="{BB962C8B-B14F-4D97-AF65-F5344CB8AC3E}">
        <p14:creationId xmlns:p14="http://schemas.microsoft.com/office/powerpoint/2010/main" val="891293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800"/>
                                        </p:tgtEl>
                                        <p:attrNameLst>
                                          <p:attrName>style.visibility</p:attrName>
                                        </p:attrNameLst>
                                      </p:cBhvr>
                                      <p:to>
                                        <p:strVal val="visible"/>
                                      </p:to>
                                    </p:set>
                                    <p:anim calcmode="lin" valueType="num">
                                      <p:cBhvr additive="base">
                                        <p:cTn id="12" dur="500" fill="hold"/>
                                        <p:tgtEl>
                                          <p:spTgt spid="33800"/>
                                        </p:tgtEl>
                                        <p:attrNameLst>
                                          <p:attrName>ppt_x</p:attrName>
                                        </p:attrNameLst>
                                      </p:cBhvr>
                                      <p:tavLst>
                                        <p:tav tm="0">
                                          <p:val>
                                            <p:strVal val="#ppt_x"/>
                                          </p:val>
                                        </p:tav>
                                        <p:tav tm="100000">
                                          <p:val>
                                            <p:strVal val="#ppt_x"/>
                                          </p:val>
                                        </p:tav>
                                      </p:tavLst>
                                    </p:anim>
                                    <p:anim calcmode="lin" valueType="num">
                                      <p:cBhvr additive="base">
                                        <p:cTn id="13"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798"/>
                                        </p:tgtEl>
                                        <p:attrNameLst>
                                          <p:attrName>style.visibility</p:attrName>
                                        </p:attrNameLst>
                                      </p:cBhvr>
                                      <p:to>
                                        <p:strVal val="visible"/>
                                      </p:to>
                                    </p:set>
                                    <p:animEffect transition="in" filter="blinds(horizontal)">
                                      <p:cBhvr>
                                        <p:cTn id="18" dur="500"/>
                                        <p:tgtEl>
                                          <p:spTgt spid="337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3797"/>
                                        </p:tgtEl>
                                        <p:attrNameLst>
                                          <p:attrName>style.visibility</p:attrName>
                                        </p:attrNameLst>
                                      </p:cBhvr>
                                      <p:to>
                                        <p:strVal val="visible"/>
                                      </p:to>
                                    </p:set>
                                    <p:animEffect transition="in" filter="blinds(horizontal)">
                                      <p:cBhvr>
                                        <p:cTn id="23" dur="500"/>
                                        <p:tgtEl>
                                          <p:spTgt spid="337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3801"/>
                                        </p:tgtEl>
                                        <p:attrNameLst>
                                          <p:attrName>style.visibility</p:attrName>
                                        </p:attrNameLst>
                                      </p:cBhvr>
                                      <p:to>
                                        <p:strVal val="visible"/>
                                      </p:to>
                                    </p:set>
                                    <p:anim calcmode="lin" valueType="num">
                                      <p:cBhvr additive="base">
                                        <p:cTn id="28" dur="500" fill="hold"/>
                                        <p:tgtEl>
                                          <p:spTgt spid="33801"/>
                                        </p:tgtEl>
                                        <p:attrNameLst>
                                          <p:attrName>ppt_x</p:attrName>
                                        </p:attrNameLst>
                                      </p:cBhvr>
                                      <p:tavLst>
                                        <p:tav tm="0">
                                          <p:val>
                                            <p:strVal val="#ppt_x"/>
                                          </p:val>
                                        </p:tav>
                                        <p:tav tm="100000">
                                          <p:val>
                                            <p:strVal val="#ppt_x"/>
                                          </p:val>
                                        </p:tav>
                                      </p:tavLst>
                                    </p:anim>
                                    <p:anim calcmode="lin" valueType="num">
                                      <p:cBhvr additive="base">
                                        <p:cTn id="29"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3799"/>
                                        </p:tgtEl>
                                        <p:attrNameLst>
                                          <p:attrName>style.visibility</p:attrName>
                                        </p:attrNameLst>
                                      </p:cBhvr>
                                      <p:to>
                                        <p:strVal val="visible"/>
                                      </p:to>
                                    </p:set>
                                    <p:animEffect transition="in" filter="blinds(horizontal)">
                                      <p:cBhvr>
                                        <p:cTn id="34"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P spid="33798" grpId="0"/>
      <p:bldP spid="33799" grpId="0"/>
      <p:bldP spid="33800" grpId="0" animBg="1"/>
      <p:bldP spid="3380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IR</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r>
              <a:rPr lang="en-US" sz="2400" dirty="0" smtClean="0"/>
              <a:t>New Class Structure</a:t>
            </a:r>
          </a:p>
          <a:p>
            <a:pPr lvl="1"/>
            <a:r>
              <a:rPr lang="en-US" sz="2400" dirty="0" smtClean="0"/>
              <a:t>Replaced the traditional social hierarchy </a:t>
            </a:r>
          </a:p>
          <a:p>
            <a:pPr lvl="1"/>
            <a:r>
              <a:rPr lang="en-US" sz="2400" dirty="0" smtClean="0"/>
              <a:t>Rise of the </a:t>
            </a:r>
            <a:r>
              <a:rPr lang="en-US" sz="2400" b="1" dirty="0" smtClean="0">
                <a:solidFill>
                  <a:srgbClr val="FF0000"/>
                </a:solidFill>
              </a:rPr>
              <a:t>bourgeoisie</a:t>
            </a:r>
          </a:p>
          <a:p>
            <a:pPr lvl="2"/>
            <a:r>
              <a:rPr lang="en-US" dirty="0" smtClean="0"/>
              <a:t>Upper bourgeoisie: great bankers, merchants, and industrialists who demanded free enterprise and high tariffs.</a:t>
            </a:r>
          </a:p>
          <a:p>
            <a:pPr lvl="2"/>
            <a:r>
              <a:rPr lang="en-US" dirty="0" smtClean="0"/>
              <a:t>Lower bourgeoisie (</a:t>
            </a:r>
            <a:r>
              <a:rPr lang="en-US" b="1" dirty="0" smtClean="0">
                <a:solidFill>
                  <a:srgbClr val="FF0000"/>
                </a:solidFill>
              </a:rPr>
              <a:t>petite bourgeoisie</a:t>
            </a:r>
            <a:r>
              <a:rPr lang="en-US" dirty="0" smtClean="0"/>
              <a:t>): small industrialists, merchants, and professional men who demanded stability and security from the government</a:t>
            </a:r>
            <a:endParaRPr lang="en-US" b="1" dirty="0" smtClean="0"/>
          </a:p>
          <a:p>
            <a:r>
              <a:rPr lang="en-US" sz="2400" dirty="0" smtClean="0"/>
              <a:t>New opportunities for certain groups</a:t>
            </a:r>
          </a:p>
          <a:p>
            <a:pPr lvl="1"/>
            <a:r>
              <a:rPr lang="en-US" sz="2400" dirty="0" smtClean="0"/>
              <a:t>Protestants and Jews - banking  in France </a:t>
            </a:r>
          </a:p>
          <a:p>
            <a:pPr lvl="1"/>
            <a:r>
              <a:rPr lang="en-US" sz="2400" dirty="0" smtClean="0"/>
              <a:t>Quakers and Scots in England, then U.S.</a:t>
            </a:r>
          </a:p>
          <a:p>
            <a:endParaRPr lang="en-US" sz="2400" dirty="0" smtClean="0"/>
          </a:p>
          <a:p>
            <a:pPr lvl="1"/>
            <a:endParaRPr lang="en-US" sz="2400" dirty="0" smtClean="0"/>
          </a:p>
          <a:p>
            <a:endParaRPr lang="en-US" sz="2400" dirty="0" smtClean="0"/>
          </a:p>
          <a:p>
            <a:endParaRPr lang="en-US" sz="2400" dirty="0"/>
          </a:p>
          <a:p>
            <a:endParaRPr lang="en-US" sz="2400" dirty="0">
              <a:latin typeface="+mj-lt"/>
            </a:endParaRPr>
          </a:p>
        </p:txBody>
      </p:sp>
    </p:spTree>
    <p:extLst>
      <p:ext uri="{BB962C8B-B14F-4D97-AF65-F5344CB8AC3E}">
        <p14:creationId xmlns:p14="http://schemas.microsoft.com/office/powerpoint/2010/main" val="3733437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IR</a:t>
            </a:r>
            <a:endParaRPr lang="en-US" dirty="0"/>
          </a:p>
        </p:txBody>
      </p:sp>
      <p:sp>
        <p:nvSpPr>
          <p:cNvPr id="3" name="Content Placeholder 2"/>
          <p:cNvSpPr>
            <a:spLocks noGrp="1"/>
          </p:cNvSpPr>
          <p:nvPr>
            <p:ph idx="1"/>
          </p:nvPr>
        </p:nvSpPr>
        <p:spPr/>
        <p:txBody>
          <a:bodyPr>
            <a:noAutofit/>
          </a:bodyPr>
          <a:lstStyle/>
          <a:p>
            <a:r>
              <a:rPr lang="en-US" dirty="0" smtClean="0"/>
              <a:t>Social Mobility</a:t>
            </a:r>
          </a:p>
          <a:p>
            <a:pPr lvl="1"/>
            <a:r>
              <a:rPr lang="en-US" sz="3200" dirty="0" smtClean="0"/>
              <a:t>Demise of the skilled artisan</a:t>
            </a:r>
          </a:p>
          <a:p>
            <a:pPr lvl="1"/>
            <a:r>
              <a:rPr lang="en-US" sz="3200" dirty="0" smtClean="0"/>
              <a:t>Skilled vs. Unskilled Laborers </a:t>
            </a:r>
          </a:p>
          <a:p>
            <a:pPr lvl="1"/>
            <a:r>
              <a:rPr lang="en-US" sz="3200" dirty="0" smtClean="0"/>
              <a:t>Demand for education vs. cost of education</a:t>
            </a:r>
          </a:p>
          <a:p>
            <a:pPr lvl="1"/>
            <a:r>
              <a:rPr lang="en-US" sz="3200" dirty="0" smtClean="0"/>
              <a:t>In England by 1830 and Germany in 1860, leading industrialists were more likely to have inherited their businesses.</a:t>
            </a:r>
          </a:p>
          <a:p>
            <a:endParaRPr lang="en-US" sz="2400" dirty="0"/>
          </a:p>
        </p:txBody>
      </p:sp>
    </p:spTree>
    <p:extLst>
      <p:ext uri="{BB962C8B-B14F-4D97-AF65-F5344CB8AC3E}">
        <p14:creationId xmlns:p14="http://schemas.microsoft.com/office/powerpoint/2010/main" val="2589575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IR</a:t>
            </a:r>
            <a:endParaRPr lang="en-US" dirty="0"/>
          </a:p>
        </p:txBody>
      </p:sp>
      <p:sp>
        <p:nvSpPr>
          <p:cNvPr id="3" name="Content Placeholder 2"/>
          <p:cNvSpPr>
            <a:spLocks noGrp="1"/>
          </p:cNvSpPr>
          <p:nvPr>
            <p:ph idx="1"/>
          </p:nvPr>
        </p:nvSpPr>
        <p:spPr/>
        <p:txBody>
          <a:bodyPr>
            <a:normAutofit lnSpcReduction="10000"/>
          </a:bodyPr>
          <a:lstStyle/>
          <a:p>
            <a:r>
              <a:rPr lang="en-US" dirty="0" smtClean="0"/>
              <a:t>Producer → </a:t>
            </a:r>
            <a:r>
              <a:rPr lang="en-US" dirty="0" smtClean="0">
                <a:solidFill>
                  <a:srgbClr val="FF0000"/>
                </a:solidFill>
              </a:rPr>
              <a:t>Consumer Society</a:t>
            </a:r>
          </a:p>
          <a:p>
            <a:pPr lvl="1"/>
            <a:r>
              <a:rPr lang="en-US" dirty="0" smtClean="0"/>
              <a:t>Between 1820 and 1850, real wages and consumption of average worker rose by 50%</a:t>
            </a:r>
          </a:p>
          <a:p>
            <a:pPr lvl="2"/>
            <a:r>
              <a:rPr lang="en-US" dirty="0" smtClean="0"/>
              <a:t>Only 5% between 1780 and 1820</a:t>
            </a:r>
          </a:p>
          <a:p>
            <a:pPr lvl="1"/>
            <a:r>
              <a:rPr lang="en-US" sz="3200" dirty="0" smtClean="0"/>
              <a:t>Vast amounts of food, clothing and energy were produced and distributed to the workers of the world</a:t>
            </a:r>
          </a:p>
          <a:p>
            <a:pPr lvl="1"/>
            <a:r>
              <a:rPr lang="en-US" sz="3200" dirty="0" smtClean="0"/>
              <a:t>Luxuries more commonplace</a:t>
            </a:r>
          </a:p>
          <a:p>
            <a:r>
              <a:rPr lang="en-US" dirty="0" smtClean="0"/>
              <a:t>But…average work week ↑</a:t>
            </a:r>
          </a:p>
          <a:p>
            <a:endParaRPr lang="en-US" dirty="0"/>
          </a:p>
        </p:txBody>
      </p:sp>
    </p:spTree>
    <p:extLst>
      <p:ext uri="{BB962C8B-B14F-4D97-AF65-F5344CB8AC3E}">
        <p14:creationId xmlns:p14="http://schemas.microsoft.com/office/powerpoint/2010/main" val="1008925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IR</a:t>
            </a:r>
            <a:endParaRPr lang="en-US" dirty="0"/>
          </a:p>
        </p:txBody>
      </p:sp>
      <p:sp>
        <p:nvSpPr>
          <p:cNvPr id="3" name="Content Placeholder 2"/>
          <p:cNvSpPr>
            <a:spLocks noGrp="1"/>
          </p:cNvSpPr>
          <p:nvPr>
            <p:ph idx="1"/>
          </p:nvPr>
        </p:nvSpPr>
        <p:spPr>
          <a:xfrm>
            <a:off x="457200" y="1371600"/>
            <a:ext cx="8229600" cy="5334000"/>
          </a:xfrm>
        </p:spPr>
        <p:txBody>
          <a:bodyPr>
            <a:noAutofit/>
          </a:bodyPr>
          <a:lstStyle/>
          <a:p>
            <a:r>
              <a:rPr lang="en-US" sz="3600" dirty="0" smtClean="0"/>
              <a:t>Urbanization</a:t>
            </a:r>
          </a:p>
          <a:p>
            <a:pPr lvl="1"/>
            <a:r>
              <a:rPr lang="en-US" sz="3600" dirty="0" smtClean="0"/>
              <a:t>1785,  3  British cities &gt; 50,000</a:t>
            </a:r>
          </a:p>
          <a:p>
            <a:pPr lvl="1"/>
            <a:r>
              <a:rPr lang="en-US" sz="3600" dirty="0" smtClean="0"/>
              <a:t>1820, 31 British cities &gt; 50,000 </a:t>
            </a:r>
          </a:p>
          <a:p>
            <a:pPr lvl="1"/>
            <a:r>
              <a:rPr lang="en-US" sz="3600" dirty="0" smtClean="0"/>
              <a:t>Largest population transfer in human history</a:t>
            </a:r>
          </a:p>
          <a:p>
            <a:r>
              <a:rPr lang="en-US" sz="3600" dirty="0" smtClean="0"/>
              <a:t>Environmental Damage </a:t>
            </a:r>
          </a:p>
          <a:p>
            <a:r>
              <a:rPr lang="en-US" sz="3600" dirty="0" smtClean="0"/>
              <a:t>Life-expectancy increased</a:t>
            </a:r>
          </a:p>
          <a:p>
            <a:endParaRPr lang="en-US" sz="3600" dirty="0"/>
          </a:p>
        </p:txBody>
      </p:sp>
    </p:spTree>
    <p:extLst>
      <p:ext uri="{BB962C8B-B14F-4D97-AF65-F5344CB8AC3E}">
        <p14:creationId xmlns:p14="http://schemas.microsoft.com/office/powerpoint/2010/main" val="2032108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IR</a:t>
            </a:r>
            <a:endParaRPr lang="en-US" dirty="0"/>
          </a:p>
        </p:txBody>
      </p:sp>
      <p:sp>
        <p:nvSpPr>
          <p:cNvPr id="3" name="Content Placeholder 2"/>
          <p:cNvSpPr>
            <a:spLocks noGrp="1"/>
          </p:cNvSpPr>
          <p:nvPr>
            <p:ph idx="1"/>
          </p:nvPr>
        </p:nvSpPr>
        <p:spPr/>
        <p:txBody>
          <a:bodyPr/>
          <a:lstStyle/>
          <a:p>
            <a:r>
              <a:rPr lang="en-US" dirty="0" smtClean="0"/>
              <a:t>Wage economy </a:t>
            </a:r>
          </a:p>
          <a:p>
            <a:r>
              <a:rPr lang="en-US" dirty="0"/>
              <a:t>Family structure and gender roles</a:t>
            </a:r>
          </a:p>
          <a:p>
            <a:r>
              <a:rPr lang="en-US" dirty="0" smtClean="0"/>
              <a:t>Factory towns</a:t>
            </a:r>
          </a:p>
          <a:p>
            <a:r>
              <a:rPr lang="en-US" dirty="0" smtClean="0"/>
              <a:t>Travel</a:t>
            </a:r>
          </a:p>
          <a:p>
            <a:r>
              <a:rPr lang="en-GB" dirty="0"/>
              <a:t>Clearer distinction between ‘work’ and ‘leisure’.</a:t>
            </a:r>
            <a:endParaRPr lang="en-US" dirty="0"/>
          </a:p>
          <a:p>
            <a:endParaRPr lang="en-US" dirty="0"/>
          </a:p>
        </p:txBody>
      </p:sp>
    </p:spTree>
    <p:extLst>
      <p:ext uri="{BB962C8B-B14F-4D97-AF65-F5344CB8AC3E}">
        <p14:creationId xmlns:p14="http://schemas.microsoft.com/office/powerpoint/2010/main" val="417348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IR</a:t>
            </a:r>
            <a:endParaRPr lang="en-US" dirty="0"/>
          </a:p>
        </p:txBody>
      </p:sp>
      <p:sp>
        <p:nvSpPr>
          <p:cNvPr id="3" name="Content Placeholder 2"/>
          <p:cNvSpPr>
            <a:spLocks noGrp="1"/>
          </p:cNvSpPr>
          <p:nvPr>
            <p:ph idx="1"/>
          </p:nvPr>
        </p:nvSpPr>
        <p:spPr/>
        <p:txBody>
          <a:bodyPr>
            <a:normAutofit/>
          </a:bodyPr>
          <a:lstStyle/>
          <a:p>
            <a:r>
              <a:rPr lang="en-US" dirty="0" smtClean="0"/>
              <a:t>Alienation</a:t>
            </a:r>
            <a:endParaRPr lang="en-US" dirty="0"/>
          </a:p>
          <a:p>
            <a:r>
              <a:rPr lang="en-US" dirty="0" smtClean="0"/>
              <a:t>Class consciousness</a:t>
            </a:r>
          </a:p>
          <a:p>
            <a:r>
              <a:rPr lang="en-US" dirty="0" smtClean="0"/>
              <a:t>Workers began to unite for political action…</a:t>
            </a:r>
          </a:p>
          <a:p>
            <a:r>
              <a:rPr lang="en-US" dirty="0" smtClean="0"/>
              <a:t>Imperialism… </a:t>
            </a:r>
          </a:p>
          <a:p>
            <a:endParaRPr lang="en-US" dirty="0"/>
          </a:p>
        </p:txBody>
      </p:sp>
    </p:spTree>
    <p:extLst>
      <p:ext uri="{BB962C8B-B14F-4D97-AF65-F5344CB8AC3E}">
        <p14:creationId xmlns:p14="http://schemas.microsoft.com/office/powerpoint/2010/main" val="2742946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the IR: Proletarian Reactions</a:t>
            </a:r>
            <a:endParaRPr lang="en-US" dirty="0"/>
          </a:p>
        </p:txBody>
      </p:sp>
      <p:sp>
        <p:nvSpPr>
          <p:cNvPr id="3" name="Content Placeholder 2"/>
          <p:cNvSpPr>
            <a:spLocks noGrp="1"/>
          </p:cNvSpPr>
          <p:nvPr>
            <p:ph idx="1"/>
          </p:nvPr>
        </p:nvSpPr>
        <p:spPr/>
        <p:txBody>
          <a:bodyPr>
            <a:normAutofit fontScale="77500" lnSpcReduction="20000"/>
          </a:bodyPr>
          <a:lstStyle/>
          <a:p>
            <a:r>
              <a:rPr lang="en-US" sz="3800" dirty="0" smtClean="0"/>
              <a:t>S &amp; D </a:t>
            </a:r>
            <a:r>
              <a:rPr lang="en-US" sz="3800" dirty="0"/>
              <a:t>of </a:t>
            </a:r>
            <a:r>
              <a:rPr lang="en-US" sz="3800" dirty="0" smtClean="0"/>
              <a:t>labor</a:t>
            </a:r>
          </a:p>
          <a:p>
            <a:r>
              <a:rPr lang="en-US" sz="3800" dirty="0"/>
              <a:t>14 hours a </a:t>
            </a:r>
            <a:r>
              <a:rPr lang="en-US" sz="3800" dirty="0" smtClean="0"/>
              <a:t>day</a:t>
            </a:r>
          </a:p>
          <a:p>
            <a:r>
              <a:rPr lang="en-US" sz="3800" dirty="0"/>
              <a:t>Working conditions </a:t>
            </a:r>
            <a:endParaRPr lang="en-US" sz="3800" dirty="0" smtClean="0"/>
          </a:p>
          <a:p>
            <a:r>
              <a:rPr lang="en-US" sz="3800" dirty="0"/>
              <a:t>Low wages, particularly for women and </a:t>
            </a:r>
            <a:r>
              <a:rPr lang="en-US" sz="3800" dirty="0" smtClean="0"/>
              <a:t>children</a:t>
            </a:r>
          </a:p>
          <a:p>
            <a:r>
              <a:rPr lang="en-US" sz="3800" b="1" dirty="0">
                <a:solidFill>
                  <a:schemeClr val="tx2">
                    <a:lumMod val="60000"/>
                    <a:lumOff val="40000"/>
                  </a:schemeClr>
                </a:solidFill>
              </a:rPr>
              <a:t>Poorhouses</a:t>
            </a:r>
            <a:r>
              <a:rPr lang="en-US" sz="3800" b="1" dirty="0"/>
              <a:t> </a:t>
            </a:r>
            <a:r>
              <a:rPr lang="en-US" sz="3800" dirty="0"/>
              <a:t>emerged </a:t>
            </a:r>
            <a:endParaRPr lang="en-US" sz="3800" dirty="0" smtClean="0"/>
          </a:p>
          <a:p>
            <a:r>
              <a:rPr lang="en-US" sz="3800" b="1" dirty="0">
                <a:solidFill>
                  <a:schemeClr val="tx2">
                    <a:lumMod val="60000"/>
                    <a:lumOff val="40000"/>
                  </a:schemeClr>
                </a:solidFill>
              </a:rPr>
              <a:t>Friedrich Engels </a:t>
            </a:r>
            <a:r>
              <a:rPr lang="en-US" sz="3800" dirty="0"/>
              <a:t>(1820-1895) lashed </a:t>
            </a:r>
            <a:r>
              <a:rPr lang="en-US" sz="3800" dirty="0" smtClean="0"/>
              <a:t>out in </a:t>
            </a:r>
            <a:r>
              <a:rPr lang="en-US" sz="3800" i="1" dirty="0"/>
              <a:t>The Condition of the </a:t>
            </a:r>
            <a:r>
              <a:rPr lang="en-US" sz="3800" i="1" dirty="0" smtClean="0"/>
              <a:t>Working</a:t>
            </a:r>
            <a:r>
              <a:rPr lang="en-US" sz="3800" dirty="0" smtClean="0"/>
              <a:t> </a:t>
            </a:r>
            <a:r>
              <a:rPr lang="en-US" sz="3800" i="1" dirty="0" smtClean="0"/>
              <a:t>Class </a:t>
            </a:r>
            <a:r>
              <a:rPr lang="en-US" sz="3800" i="1" dirty="0"/>
              <a:t>in England </a:t>
            </a:r>
            <a:r>
              <a:rPr lang="en-US" sz="3800" dirty="0"/>
              <a:t>(1844</a:t>
            </a:r>
            <a:r>
              <a:rPr lang="en-US" sz="3800" dirty="0" smtClean="0"/>
              <a:t>)</a:t>
            </a:r>
          </a:p>
          <a:p>
            <a:pPr lvl="1"/>
            <a:r>
              <a:rPr lang="en-US" sz="3800" dirty="0" smtClean="0"/>
              <a:t>“</a:t>
            </a:r>
            <a:r>
              <a:rPr lang="en-US" sz="3800" dirty="0"/>
              <a:t>I charge the English middle classes with </a:t>
            </a:r>
            <a:r>
              <a:rPr lang="en-US" sz="3800" dirty="0" smtClean="0"/>
              <a:t>mass murder</a:t>
            </a:r>
            <a:r>
              <a:rPr lang="en-US" sz="3800" dirty="0"/>
              <a:t>, wholesale robbery, and all the </a:t>
            </a:r>
            <a:r>
              <a:rPr lang="en-US" sz="3800" dirty="0" smtClean="0"/>
              <a:t>other crimes </a:t>
            </a:r>
            <a:r>
              <a:rPr lang="en-US" sz="3800" dirty="0"/>
              <a:t>in the calendar.”</a:t>
            </a:r>
          </a:p>
          <a:p>
            <a:pPr lvl="1"/>
            <a:endParaRPr lang="en-US" dirty="0" smtClean="0"/>
          </a:p>
          <a:p>
            <a:endParaRPr lang="en-US" dirty="0"/>
          </a:p>
        </p:txBody>
      </p:sp>
    </p:spTree>
    <p:extLst>
      <p:ext uri="{BB962C8B-B14F-4D97-AF65-F5344CB8AC3E}">
        <p14:creationId xmlns:p14="http://schemas.microsoft.com/office/powerpoint/2010/main" val="268762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the IR: Proletarian Reactions</a:t>
            </a:r>
            <a:endParaRPr lang="en-US" dirty="0"/>
          </a:p>
        </p:txBody>
      </p:sp>
      <p:sp>
        <p:nvSpPr>
          <p:cNvPr id="3" name="Content Placeholder 2"/>
          <p:cNvSpPr>
            <a:spLocks noGrp="1"/>
          </p:cNvSpPr>
          <p:nvPr>
            <p:ph idx="1"/>
          </p:nvPr>
        </p:nvSpPr>
        <p:spPr/>
        <p:txBody>
          <a:bodyPr>
            <a:noAutofit/>
          </a:bodyPr>
          <a:lstStyle/>
          <a:p>
            <a:r>
              <a:rPr lang="en-US" sz="2600" b="1" dirty="0">
                <a:solidFill>
                  <a:schemeClr val="tx2">
                    <a:lumMod val="60000"/>
                    <a:lumOff val="40000"/>
                  </a:schemeClr>
                </a:solidFill>
              </a:rPr>
              <a:t>Combination Acts </a:t>
            </a:r>
            <a:r>
              <a:rPr lang="en-US" sz="2600" dirty="0"/>
              <a:t>(1799</a:t>
            </a:r>
            <a:r>
              <a:rPr lang="en-US" sz="2600" dirty="0" smtClean="0"/>
              <a:t>) - </a:t>
            </a:r>
            <a:r>
              <a:rPr lang="en-US" sz="2600" dirty="0"/>
              <a:t>Parliament prohibited labor </a:t>
            </a:r>
            <a:r>
              <a:rPr lang="en-US" sz="2600" dirty="0" smtClean="0"/>
              <a:t>unions</a:t>
            </a:r>
          </a:p>
          <a:p>
            <a:pPr lvl="1"/>
            <a:r>
              <a:rPr lang="en-US" sz="2600" dirty="0" smtClean="0"/>
              <a:t>Fear </a:t>
            </a:r>
            <a:r>
              <a:rPr lang="en-US" sz="2600" dirty="0"/>
              <a:t>of radicalism in the </a:t>
            </a:r>
            <a:r>
              <a:rPr lang="en-US" sz="2600" dirty="0" smtClean="0"/>
              <a:t>French Rev</a:t>
            </a:r>
          </a:p>
          <a:p>
            <a:pPr lvl="1"/>
            <a:r>
              <a:rPr lang="en-US" sz="2600" dirty="0" smtClean="0"/>
              <a:t>Repealed </a:t>
            </a:r>
            <a:r>
              <a:rPr lang="en-US" sz="2600" dirty="0"/>
              <a:t>in 1824 </a:t>
            </a:r>
            <a:endParaRPr lang="en-US" sz="2600" dirty="0" smtClean="0"/>
          </a:p>
          <a:p>
            <a:r>
              <a:rPr lang="en-US" sz="2600" b="1" dirty="0">
                <a:solidFill>
                  <a:schemeClr val="tx2">
                    <a:lumMod val="60000"/>
                    <a:lumOff val="40000"/>
                  </a:schemeClr>
                </a:solidFill>
              </a:rPr>
              <a:t>Robert Owen </a:t>
            </a:r>
            <a:r>
              <a:rPr lang="en-US" sz="2600" dirty="0">
                <a:solidFill>
                  <a:schemeClr val="tx2">
                    <a:lumMod val="60000"/>
                    <a:lumOff val="40000"/>
                  </a:schemeClr>
                </a:solidFill>
              </a:rPr>
              <a:t> </a:t>
            </a:r>
            <a:r>
              <a:rPr lang="en-US" sz="2600" dirty="0" smtClean="0"/>
              <a:t>in 1834 - </a:t>
            </a:r>
            <a:r>
              <a:rPr lang="en-US" sz="2600" dirty="0"/>
              <a:t>Grand National Consolidated Trades </a:t>
            </a:r>
            <a:r>
              <a:rPr lang="en-US" sz="2600" dirty="0" smtClean="0"/>
              <a:t>Union in Scotland</a:t>
            </a:r>
          </a:p>
          <a:p>
            <a:pPr lvl="1"/>
            <a:r>
              <a:rPr lang="en-US" sz="2600" dirty="0" smtClean="0"/>
              <a:t>Health, safety, hours</a:t>
            </a:r>
          </a:p>
          <a:p>
            <a:pPr lvl="1"/>
            <a:r>
              <a:rPr lang="en-US" sz="2600" dirty="0" smtClean="0"/>
              <a:t>Experimented </a:t>
            </a:r>
            <a:r>
              <a:rPr lang="en-US" sz="2600" dirty="0"/>
              <a:t>with </a:t>
            </a:r>
            <a:r>
              <a:rPr lang="en-US" sz="2600" dirty="0" smtClean="0"/>
              <a:t>utopian </a:t>
            </a:r>
            <a:r>
              <a:rPr lang="en-US" sz="2600" dirty="0"/>
              <a:t>cooperative/socialist </a:t>
            </a:r>
            <a:r>
              <a:rPr lang="en-US" sz="2600" dirty="0" smtClean="0"/>
              <a:t>communities</a:t>
            </a:r>
          </a:p>
          <a:p>
            <a:pPr lvl="2"/>
            <a:r>
              <a:rPr lang="en-US" sz="2600" dirty="0" smtClean="0"/>
              <a:t>Failed</a:t>
            </a:r>
          </a:p>
          <a:p>
            <a:r>
              <a:rPr lang="en-US" sz="2600" dirty="0" smtClean="0"/>
              <a:t>Craft Unions for skilled laborers </a:t>
            </a:r>
          </a:p>
          <a:p>
            <a:endParaRPr lang="en-US" sz="2600" dirty="0" smtClean="0"/>
          </a:p>
          <a:p>
            <a:endParaRPr lang="en-US" sz="2600" dirty="0"/>
          </a:p>
          <a:p>
            <a:endParaRPr lang="en-US" sz="2600" dirty="0"/>
          </a:p>
        </p:txBody>
      </p:sp>
    </p:spTree>
    <p:extLst>
      <p:ext uri="{BB962C8B-B14F-4D97-AF65-F5344CB8AC3E}">
        <p14:creationId xmlns:p14="http://schemas.microsoft.com/office/powerpoint/2010/main" val="1485424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the IR: Proletarian Reactions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lumMod val="60000"/>
                    <a:lumOff val="40000"/>
                  </a:schemeClr>
                </a:solidFill>
              </a:rPr>
              <a:t>Chartists </a:t>
            </a:r>
            <a:r>
              <a:rPr lang="en-US" dirty="0" smtClean="0"/>
              <a:t>sought universal male suffrage. </a:t>
            </a:r>
          </a:p>
          <a:p>
            <a:r>
              <a:rPr lang="en-US" dirty="0"/>
              <a:t>Unions </a:t>
            </a:r>
            <a:r>
              <a:rPr lang="en-US" dirty="0" smtClean="0"/>
              <a:t>campaigned</a:t>
            </a:r>
          </a:p>
          <a:p>
            <a:pPr lvl="1"/>
            <a:r>
              <a:rPr lang="en-US" dirty="0" smtClean="0"/>
              <a:t>10 hour days</a:t>
            </a:r>
          </a:p>
          <a:p>
            <a:pPr lvl="1"/>
            <a:r>
              <a:rPr lang="en-US" dirty="0" smtClean="0"/>
              <a:t>Duty free imports</a:t>
            </a:r>
          </a:p>
          <a:p>
            <a:pPr lvl="1"/>
            <a:r>
              <a:rPr lang="en-US" dirty="0" smtClean="0"/>
              <a:t>Cheap bread </a:t>
            </a:r>
          </a:p>
          <a:p>
            <a:pPr lvl="1"/>
            <a:r>
              <a:rPr lang="en-US" dirty="0" smtClean="0"/>
              <a:t>Safety </a:t>
            </a:r>
          </a:p>
          <a:p>
            <a:pPr lvl="1"/>
            <a:r>
              <a:rPr lang="en-US" dirty="0" smtClean="0"/>
              <a:t>Child labor (even though children were doing much of same work they did in the cottage industry, conditions in factories </a:t>
            </a:r>
            <a:r>
              <a:rPr lang="en-US" dirty="0" smtClean="0"/>
              <a:t>were</a:t>
            </a:r>
            <a:r>
              <a:rPr lang="en-US" i="1" dirty="0" smtClean="0"/>
              <a:t> </a:t>
            </a:r>
            <a:r>
              <a:rPr lang="en-US" dirty="0" smtClean="0"/>
              <a:t>worse). Coal mines!</a:t>
            </a:r>
          </a:p>
          <a:p>
            <a:r>
              <a:rPr lang="en-US" dirty="0">
                <a:solidFill>
                  <a:schemeClr val="tx2">
                    <a:lumMod val="60000"/>
                    <a:lumOff val="40000"/>
                  </a:schemeClr>
                </a:solidFill>
              </a:rPr>
              <a:t>Saddler Commission </a:t>
            </a:r>
            <a:r>
              <a:rPr lang="en-US" dirty="0" smtClean="0"/>
              <a:t>investigation…</a:t>
            </a:r>
          </a:p>
          <a:p>
            <a:pPr lvl="1"/>
            <a:endParaRPr lang="en-US" dirty="0" smtClean="0"/>
          </a:p>
          <a:p>
            <a:pPr lvl="1"/>
            <a:endParaRPr lang="en-US" dirty="0" smtClean="0"/>
          </a:p>
          <a:p>
            <a:pPr marL="0" indent="0">
              <a:buNone/>
            </a:pPr>
            <a:endParaRPr lang="en-US" dirty="0" smtClean="0"/>
          </a:p>
        </p:txBody>
      </p:sp>
    </p:spTree>
    <p:extLst>
      <p:ext uri="{BB962C8B-B14F-4D97-AF65-F5344CB8AC3E}">
        <p14:creationId xmlns:p14="http://schemas.microsoft.com/office/powerpoint/2010/main" val="19508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Proto-industrialization: </a:t>
            </a:r>
            <a:br>
              <a:rPr lang="en-US" b="1" dirty="0"/>
            </a:br>
            <a:r>
              <a:rPr lang="en-US" b="1" dirty="0" smtClean="0"/>
              <a:t>Cottage </a:t>
            </a:r>
            <a:r>
              <a:rPr lang="en-US" b="1" dirty="0"/>
              <a:t>Industry</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a:t>Rural industry was a major pillar of Europe’s </a:t>
            </a:r>
            <a:r>
              <a:rPr lang="en-US" dirty="0" smtClean="0"/>
              <a:t>growing economy </a:t>
            </a:r>
            <a:r>
              <a:rPr lang="en-US" dirty="0"/>
              <a:t>in </a:t>
            </a:r>
            <a:r>
              <a:rPr lang="en-US" dirty="0" smtClean="0"/>
              <a:t>18th century</a:t>
            </a:r>
          </a:p>
          <a:p>
            <a:r>
              <a:rPr lang="en-US" dirty="0" smtClean="0"/>
              <a:t>Merchants </a:t>
            </a:r>
            <a:r>
              <a:rPr lang="en-US" dirty="0"/>
              <a:t>sought cheap rural labor </a:t>
            </a:r>
            <a:r>
              <a:rPr lang="en-US" dirty="0" smtClean="0"/>
              <a:t>rather than </a:t>
            </a:r>
            <a:r>
              <a:rPr lang="en-US" dirty="0"/>
              <a:t>paying guild members in towns higher fees</a:t>
            </a:r>
          </a:p>
          <a:p>
            <a:r>
              <a:rPr lang="en-US" b="1" dirty="0" smtClean="0">
                <a:solidFill>
                  <a:srgbClr val="FF0000"/>
                </a:solidFill>
              </a:rPr>
              <a:t>Cottage industry </a:t>
            </a:r>
            <a:r>
              <a:rPr lang="en-US" b="1" dirty="0" smtClean="0"/>
              <a:t>- </a:t>
            </a:r>
            <a:r>
              <a:rPr lang="en-US" dirty="0" smtClean="0"/>
              <a:t>Merchant-capitalist would provide raw materials (e.g. raw wool). Home manufacturers would “</a:t>
            </a:r>
            <a:r>
              <a:rPr lang="en-US" b="1" dirty="0" smtClean="0">
                <a:solidFill>
                  <a:srgbClr val="FF0000"/>
                </a:solidFill>
              </a:rPr>
              <a:t>put out</a:t>
            </a:r>
            <a:r>
              <a:rPr lang="en-US" dirty="0" smtClean="0"/>
              <a:t>”</a:t>
            </a:r>
          </a:p>
          <a:p>
            <a:pPr lvl="1"/>
            <a:r>
              <a:rPr lang="en-US" dirty="0" smtClean="0"/>
              <a:t>Workers </a:t>
            </a:r>
            <a:r>
              <a:rPr lang="en-US" dirty="0" smtClean="0"/>
              <a:t>sent </a:t>
            </a:r>
            <a:r>
              <a:rPr lang="en-US" dirty="0" smtClean="0"/>
              <a:t>it back finished</a:t>
            </a:r>
          </a:p>
          <a:p>
            <a:pPr lvl="1"/>
            <a:r>
              <a:rPr lang="en-US" dirty="0" smtClean="0"/>
              <a:t>Family enterprise</a:t>
            </a:r>
          </a:p>
          <a:p>
            <a:pPr lvl="1"/>
            <a:r>
              <a:rPr lang="en-US" dirty="0" smtClean="0"/>
              <a:t>Paid by </a:t>
            </a:r>
            <a:r>
              <a:rPr lang="en-US" dirty="0" smtClean="0"/>
              <a:t>piece (</a:t>
            </a:r>
            <a:r>
              <a:rPr lang="en-US" dirty="0" smtClean="0">
                <a:solidFill>
                  <a:srgbClr val="FF0000"/>
                </a:solidFill>
              </a:rPr>
              <a:t>piecework</a:t>
            </a:r>
            <a:r>
              <a:rPr lang="en-US" dirty="0" smtClean="0"/>
              <a:t>)</a:t>
            </a:r>
            <a:endParaRPr lang="en-US" dirty="0" smtClean="0"/>
          </a:p>
          <a:p>
            <a:r>
              <a:rPr lang="en-US" dirty="0" smtClean="0"/>
              <a:t>Textiles</a:t>
            </a:r>
            <a:r>
              <a:rPr lang="en-US" dirty="0"/>
              <a:t>, knives, </a:t>
            </a:r>
            <a:r>
              <a:rPr lang="en-US" dirty="0" smtClean="0"/>
              <a:t>forks, housewares</a:t>
            </a:r>
            <a:r>
              <a:rPr lang="en-US" dirty="0"/>
              <a:t>, buttons, gloves, </a:t>
            </a:r>
            <a:r>
              <a:rPr lang="en-US" dirty="0" smtClean="0"/>
              <a:t>clocks, and musical instruments</a:t>
            </a:r>
          </a:p>
          <a:p>
            <a:endParaRPr lang="en-US" dirty="0"/>
          </a:p>
        </p:txBody>
      </p:sp>
    </p:spTree>
    <p:extLst>
      <p:ext uri="{BB962C8B-B14F-4D97-AF65-F5344CB8AC3E}">
        <p14:creationId xmlns:p14="http://schemas.microsoft.com/office/powerpoint/2010/main" val="2254042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the IR: </a:t>
            </a:r>
            <a:r>
              <a:rPr lang="en-US" dirty="0" err="1" smtClean="0"/>
              <a:t>Gov</a:t>
            </a:r>
            <a:r>
              <a:rPr lang="en-US" dirty="0" smtClean="0"/>
              <a:t> Response</a:t>
            </a:r>
            <a:endParaRPr lang="en-US" dirty="0"/>
          </a:p>
        </p:txBody>
      </p:sp>
      <p:sp>
        <p:nvSpPr>
          <p:cNvPr id="3" name="Content Placeholder 2"/>
          <p:cNvSpPr>
            <a:spLocks noGrp="1"/>
          </p:cNvSpPr>
          <p:nvPr>
            <p:ph idx="1"/>
          </p:nvPr>
        </p:nvSpPr>
        <p:spPr/>
        <p:txBody>
          <a:bodyPr/>
          <a:lstStyle/>
          <a:p>
            <a:pPr marL="0" indent="0" algn="ctr">
              <a:buNone/>
            </a:pPr>
            <a:r>
              <a:rPr lang="en-US" b="1" dirty="0" smtClean="0">
                <a:solidFill>
                  <a:srgbClr val="FF0000"/>
                </a:solidFill>
              </a:rPr>
              <a:t>Factory Act of 1833</a:t>
            </a:r>
          </a:p>
          <a:p>
            <a:r>
              <a:rPr lang="en-US" dirty="0" smtClean="0"/>
              <a:t>Limited </a:t>
            </a:r>
            <a:r>
              <a:rPr lang="en-US" dirty="0"/>
              <a:t>workday for </a:t>
            </a:r>
            <a:r>
              <a:rPr lang="en-US" dirty="0" smtClean="0"/>
              <a:t>children </a:t>
            </a:r>
            <a:r>
              <a:rPr lang="en-US" dirty="0"/>
              <a:t>9-13 to </a:t>
            </a:r>
            <a:r>
              <a:rPr lang="en-US" dirty="0" smtClean="0"/>
              <a:t>8/day</a:t>
            </a:r>
          </a:p>
          <a:p>
            <a:r>
              <a:rPr lang="en-US" dirty="0"/>
              <a:t>14-18 to 12 </a:t>
            </a:r>
            <a:r>
              <a:rPr lang="en-US" dirty="0" smtClean="0"/>
              <a:t>hours</a:t>
            </a:r>
          </a:p>
          <a:p>
            <a:r>
              <a:rPr lang="en-US" dirty="0"/>
              <a:t>Prohibited hiring children </a:t>
            </a:r>
            <a:r>
              <a:rPr lang="en-US" dirty="0" smtClean="0"/>
              <a:t>&lt; 9</a:t>
            </a:r>
          </a:p>
          <a:p>
            <a:r>
              <a:rPr lang="en-US" dirty="0" smtClean="0"/>
              <a:t>Children to </a:t>
            </a:r>
            <a:r>
              <a:rPr lang="en-US" dirty="0"/>
              <a:t>elementary </a:t>
            </a:r>
            <a:r>
              <a:rPr lang="en-US" dirty="0" smtClean="0"/>
              <a:t>schools that factory </a:t>
            </a:r>
            <a:r>
              <a:rPr lang="en-US" dirty="0"/>
              <a:t>owners </a:t>
            </a:r>
            <a:r>
              <a:rPr lang="en-US" dirty="0" smtClean="0"/>
              <a:t>required </a:t>
            </a:r>
            <a:r>
              <a:rPr lang="en-US" dirty="0"/>
              <a:t>to </a:t>
            </a:r>
            <a:r>
              <a:rPr lang="en-US" dirty="0" smtClean="0"/>
              <a:t>establish</a:t>
            </a:r>
          </a:p>
          <a:p>
            <a:r>
              <a:rPr lang="en-US" dirty="0"/>
              <a:t>Ironically, helped destroy the pattern </a:t>
            </a:r>
            <a:r>
              <a:rPr lang="en-US" dirty="0" smtClean="0"/>
              <a:t>of families </a:t>
            </a:r>
            <a:r>
              <a:rPr lang="en-US" dirty="0"/>
              <a:t>working </a:t>
            </a:r>
            <a:r>
              <a:rPr lang="en-US" dirty="0" smtClean="0"/>
              <a:t>together</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880793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IR: </a:t>
            </a:r>
            <a:r>
              <a:rPr lang="en-US" dirty="0" err="1" smtClean="0"/>
              <a:t>Gov</a:t>
            </a:r>
            <a:r>
              <a:rPr lang="en-US" dirty="0" smtClean="0"/>
              <a:t> Response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FF0000"/>
                </a:solidFill>
              </a:rPr>
              <a:t>Mines Act of 1842</a:t>
            </a:r>
            <a:r>
              <a:rPr lang="en-US" sz="2400" dirty="0" smtClean="0"/>
              <a:t>: prohibited </a:t>
            </a:r>
            <a:r>
              <a:rPr lang="en-US" sz="2400" dirty="0"/>
              <a:t>all boys </a:t>
            </a:r>
            <a:r>
              <a:rPr lang="en-US" sz="2400" dirty="0" smtClean="0"/>
              <a:t>and girls &lt; 10 </a:t>
            </a:r>
            <a:r>
              <a:rPr lang="en-US" sz="2400" dirty="0"/>
              <a:t>from working </a:t>
            </a:r>
            <a:r>
              <a:rPr lang="en-US" sz="2400" dirty="0" smtClean="0"/>
              <a:t>underground</a:t>
            </a:r>
          </a:p>
          <a:p>
            <a:endParaRPr lang="en-U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715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167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the IR: </a:t>
            </a:r>
            <a:r>
              <a:rPr lang="en-US" dirty="0" smtClean="0">
                <a:solidFill>
                  <a:srgbClr val="FF0000"/>
                </a:solidFill>
              </a:rPr>
              <a:t>Luddite</a:t>
            </a:r>
            <a:r>
              <a:rPr lang="en-US" dirty="0" smtClean="0"/>
              <a:t> Reactionaries</a:t>
            </a:r>
            <a:endParaRPr lang="en-US" dirty="0"/>
          </a:p>
        </p:txBody>
      </p:sp>
      <p:sp>
        <p:nvSpPr>
          <p:cNvPr id="3" name="Content Placeholder 2"/>
          <p:cNvSpPr>
            <a:spLocks noGrp="1"/>
          </p:cNvSpPr>
          <p:nvPr>
            <p:ph idx="1"/>
          </p:nvPr>
        </p:nvSpPr>
        <p:spPr/>
        <p:txBody>
          <a:bodyPr/>
          <a:lstStyle/>
          <a:p>
            <a:r>
              <a:rPr lang="en-US" dirty="0" smtClean="0"/>
              <a:t>Violent </a:t>
            </a:r>
            <a:r>
              <a:rPr lang="en-US" dirty="0"/>
              <a:t>group of irate workers who </a:t>
            </a:r>
            <a:r>
              <a:rPr lang="en-US" dirty="0" smtClean="0"/>
              <a:t>blamed industrialism </a:t>
            </a:r>
            <a:r>
              <a:rPr lang="en-US" dirty="0"/>
              <a:t>for threatening their </a:t>
            </a:r>
            <a:r>
              <a:rPr lang="en-US" dirty="0" smtClean="0"/>
              <a:t>jobs</a:t>
            </a:r>
          </a:p>
          <a:p>
            <a:r>
              <a:rPr lang="en-US" dirty="0" smtClean="0"/>
              <a:t>Attacked </a:t>
            </a:r>
            <a:r>
              <a:rPr lang="en-US" dirty="0"/>
              <a:t>factories in northern England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3424004"/>
            <a:ext cx="2566987"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cottontimes.co.uk/cottonpix/ludd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3248274"/>
            <a:ext cx="3581400" cy="343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7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Impact of IR: Socialism </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French scholar </a:t>
            </a:r>
            <a:r>
              <a:rPr lang="en-US" b="1" dirty="0" smtClean="0">
                <a:solidFill>
                  <a:srgbClr val="FF0000"/>
                </a:solidFill>
              </a:rPr>
              <a:t>Charles Fourier</a:t>
            </a:r>
            <a:r>
              <a:rPr lang="en-US" dirty="0" smtClean="0"/>
              <a:t>, in his 1808 book </a:t>
            </a:r>
            <a:r>
              <a:rPr lang="en-US" i="1" dirty="0" smtClean="0"/>
              <a:t>The Social Destiny of Man</a:t>
            </a:r>
            <a:endParaRPr lang="en-US" dirty="0" smtClean="0"/>
          </a:p>
          <a:p>
            <a:pPr lvl="1"/>
            <a:r>
              <a:rPr lang="en-US" dirty="0" smtClean="0"/>
              <a:t>"truth and commerce are as incompatible as Jesus and Satan.“</a:t>
            </a:r>
          </a:p>
          <a:p>
            <a:pPr lvl="1"/>
            <a:r>
              <a:rPr lang="en-US" dirty="0" smtClean="0"/>
              <a:t>Karl Marx called him "utopian“</a:t>
            </a:r>
          </a:p>
          <a:p>
            <a:r>
              <a:rPr lang="en-US" b="1" dirty="0" smtClean="0">
                <a:solidFill>
                  <a:srgbClr val="FF0000"/>
                </a:solidFill>
              </a:rPr>
              <a:t>Robert Owen</a:t>
            </a:r>
            <a:r>
              <a:rPr lang="en-US" dirty="0" smtClean="0"/>
              <a:t>, Welsh manager of spinning factory in Manchester</a:t>
            </a:r>
          </a:p>
          <a:p>
            <a:pPr lvl="1"/>
            <a:r>
              <a:rPr lang="en-US" dirty="0" smtClean="0"/>
              <a:t>Married into an industrial family and became owner of several mills</a:t>
            </a:r>
          </a:p>
          <a:p>
            <a:pPr lvl="1"/>
            <a:r>
              <a:rPr lang="en-US" dirty="0"/>
              <a:t>E</a:t>
            </a:r>
            <a:r>
              <a:rPr lang="en-US" dirty="0" smtClean="0"/>
              <a:t>mployed children as young as 5</a:t>
            </a:r>
          </a:p>
          <a:p>
            <a:pPr lvl="1"/>
            <a:r>
              <a:rPr lang="en-US" dirty="0" smtClean="0"/>
              <a:t>Est. schools and reformed child labor,  eliminating harsh punishments. </a:t>
            </a:r>
          </a:p>
          <a:p>
            <a:pPr lvl="1"/>
            <a:r>
              <a:rPr lang="en-US" dirty="0" smtClean="0"/>
              <a:t>Demanded a "new moral order“</a:t>
            </a:r>
          </a:p>
          <a:p>
            <a:pPr lvl="1"/>
            <a:endParaRPr lang="en-US" dirty="0"/>
          </a:p>
        </p:txBody>
      </p:sp>
    </p:spTree>
    <p:extLst>
      <p:ext uri="{BB962C8B-B14F-4D97-AF65-F5344CB8AC3E}">
        <p14:creationId xmlns:p14="http://schemas.microsoft.com/office/powerpoint/2010/main" val="920846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Impact of IR: Socialism </a:t>
            </a:r>
          </a:p>
        </p:txBody>
      </p:sp>
      <p:pic>
        <p:nvPicPr>
          <p:cNvPr id="4" name="Picture 6" descr="Mar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809" y="1267691"/>
            <a:ext cx="4622353" cy="54216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itusozluk.com/image/friedrich-engels_59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88" y="4114800"/>
            <a:ext cx="2286000" cy="257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9/97/Hegel.jpg/220px-Heg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88" y="1267690"/>
            <a:ext cx="2286000" cy="261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723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Impact of IR: Socialism </a:t>
            </a:r>
          </a:p>
        </p:txBody>
      </p:sp>
      <p:sp>
        <p:nvSpPr>
          <p:cNvPr id="3" name="Content Placeholder 2"/>
          <p:cNvSpPr>
            <a:spLocks noGrp="1"/>
          </p:cNvSpPr>
          <p:nvPr>
            <p:ph idx="1"/>
          </p:nvPr>
        </p:nvSpPr>
        <p:spPr>
          <a:xfrm>
            <a:off x="381000" y="1600200"/>
            <a:ext cx="8229600" cy="5105400"/>
          </a:xfrm>
        </p:spPr>
        <p:txBody>
          <a:bodyPr>
            <a:normAutofit fontScale="92500" lnSpcReduction="20000"/>
          </a:bodyPr>
          <a:lstStyle/>
          <a:p>
            <a:r>
              <a:rPr lang="en-US" dirty="0"/>
              <a:t>Demand for </a:t>
            </a:r>
            <a:r>
              <a:rPr lang="en-US" dirty="0">
                <a:solidFill>
                  <a:srgbClr val="FF0000"/>
                </a:solidFill>
              </a:rPr>
              <a:t>D</a:t>
            </a:r>
            <a:r>
              <a:rPr lang="en-US" dirty="0" smtClean="0">
                <a:solidFill>
                  <a:srgbClr val="FF0000"/>
                </a:solidFill>
              </a:rPr>
              <a:t>emocracy</a:t>
            </a:r>
            <a:endParaRPr lang="en-US" dirty="0">
              <a:solidFill>
                <a:srgbClr val="FF0000"/>
              </a:solidFill>
            </a:endParaRPr>
          </a:p>
          <a:p>
            <a:r>
              <a:rPr lang="en-US" dirty="0"/>
              <a:t>Scientific Thinking &amp; </a:t>
            </a:r>
            <a:r>
              <a:rPr lang="en-US" dirty="0" err="1"/>
              <a:t>Fetishization</a:t>
            </a:r>
            <a:r>
              <a:rPr lang="en-US" dirty="0"/>
              <a:t> of </a:t>
            </a:r>
            <a:r>
              <a:rPr lang="en-US" dirty="0">
                <a:solidFill>
                  <a:srgbClr val="FF0000"/>
                </a:solidFill>
              </a:rPr>
              <a:t>Science</a:t>
            </a:r>
          </a:p>
          <a:p>
            <a:pPr lvl="1"/>
            <a:r>
              <a:rPr lang="en-US" dirty="0"/>
              <a:t>Man can control nature</a:t>
            </a:r>
          </a:p>
          <a:p>
            <a:pPr lvl="1"/>
            <a:r>
              <a:rPr lang="en-US" dirty="0"/>
              <a:t>Man can control his nature: psychology and sociology born</a:t>
            </a:r>
          </a:p>
          <a:p>
            <a:pPr lvl="1"/>
            <a:r>
              <a:rPr lang="en-US" dirty="0"/>
              <a:t>Man can control his life: Pasteur &amp; Germ Theory…The rise of modern medicine</a:t>
            </a:r>
          </a:p>
          <a:p>
            <a:pPr lvl="1"/>
            <a:r>
              <a:rPr lang="en-US" dirty="0"/>
              <a:t>Darwin</a:t>
            </a:r>
          </a:p>
          <a:p>
            <a:r>
              <a:rPr lang="en-US" dirty="0"/>
              <a:t>Quasi Scientific Thinking: </a:t>
            </a:r>
            <a:r>
              <a:rPr lang="en-US" dirty="0">
                <a:solidFill>
                  <a:srgbClr val="FF0000"/>
                </a:solidFill>
              </a:rPr>
              <a:t>Social Darwinism</a:t>
            </a:r>
          </a:p>
          <a:p>
            <a:r>
              <a:rPr lang="en-US" dirty="0">
                <a:solidFill>
                  <a:srgbClr val="FF0000"/>
                </a:solidFill>
              </a:rPr>
              <a:t>Realism</a:t>
            </a:r>
            <a:r>
              <a:rPr lang="en-US" dirty="0"/>
              <a:t> and </a:t>
            </a:r>
            <a:r>
              <a:rPr lang="en-US" dirty="0">
                <a:solidFill>
                  <a:srgbClr val="FF0000"/>
                </a:solidFill>
              </a:rPr>
              <a:t>Naturalism</a:t>
            </a:r>
            <a:r>
              <a:rPr lang="en-US" dirty="0"/>
              <a:t> in art &amp; lit </a:t>
            </a:r>
          </a:p>
          <a:p>
            <a:pPr lvl="1"/>
            <a:r>
              <a:rPr lang="en-US" dirty="0"/>
              <a:t>Monet</a:t>
            </a:r>
          </a:p>
          <a:p>
            <a:pPr lvl="1"/>
            <a:r>
              <a:rPr lang="en-US" dirty="0"/>
              <a:t>Zola, Tolstoy, Dostoyevsky</a:t>
            </a:r>
          </a:p>
          <a:p>
            <a:endParaRPr lang="en-US" dirty="0"/>
          </a:p>
        </p:txBody>
      </p:sp>
    </p:spTree>
    <p:extLst>
      <p:ext uri="{BB962C8B-B14F-4D97-AF65-F5344CB8AC3E}">
        <p14:creationId xmlns:p14="http://schemas.microsoft.com/office/powerpoint/2010/main" val="3057797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Impact of IR: Socialism </a:t>
            </a: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solidFill>
                  <a:srgbClr val="FF0000"/>
                </a:solidFill>
              </a:rPr>
              <a:t>Relativism</a:t>
            </a:r>
            <a:r>
              <a:rPr lang="en-US" dirty="0" smtClean="0"/>
              <a:t>: Einstein</a:t>
            </a:r>
          </a:p>
          <a:p>
            <a:r>
              <a:rPr lang="en-US" dirty="0" smtClean="0">
                <a:solidFill>
                  <a:srgbClr val="FF0000"/>
                </a:solidFill>
              </a:rPr>
              <a:t>Psychological Uncertainty</a:t>
            </a:r>
          </a:p>
          <a:p>
            <a:pPr lvl="1"/>
            <a:r>
              <a:rPr lang="en-US" dirty="0"/>
              <a:t>Freud: human behavior was irrational, unconscious, and </a:t>
            </a:r>
            <a:r>
              <a:rPr lang="en-US" dirty="0" smtClean="0"/>
              <a:t>instinctual</a:t>
            </a:r>
          </a:p>
          <a:p>
            <a:r>
              <a:rPr lang="en-US" dirty="0" smtClean="0">
                <a:solidFill>
                  <a:srgbClr val="FF0000"/>
                </a:solidFill>
              </a:rPr>
              <a:t>Social Uncertainty</a:t>
            </a:r>
          </a:p>
          <a:p>
            <a:pPr lvl="1"/>
            <a:r>
              <a:rPr lang="en-US" dirty="0" smtClean="0"/>
              <a:t>Nietzsche </a:t>
            </a:r>
            <a:r>
              <a:rPr lang="en-US" dirty="0"/>
              <a:t>&amp; Disenchantment: “God is dead” and “Society”, also dead, will not save you</a:t>
            </a:r>
          </a:p>
          <a:p>
            <a:r>
              <a:rPr lang="en-US" dirty="0" smtClean="0"/>
              <a:t>Fear </a:t>
            </a:r>
            <a:r>
              <a:rPr lang="en-US" dirty="0"/>
              <a:t>and </a:t>
            </a:r>
            <a:r>
              <a:rPr lang="en-US" dirty="0">
                <a:solidFill>
                  <a:srgbClr val="FF0000"/>
                </a:solidFill>
              </a:rPr>
              <a:t>Social </a:t>
            </a:r>
            <a:r>
              <a:rPr lang="en-US" dirty="0" smtClean="0">
                <a:solidFill>
                  <a:srgbClr val="FF0000"/>
                </a:solidFill>
              </a:rPr>
              <a:t>Disintegration</a:t>
            </a:r>
            <a:r>
              <a:rPr lang="en-US" dirty="0" smtClean="0"/>
              <a:t>: Durkheim</a:t>
            </a:r>
          </a:p>
          <a:p>
            <a:pPr lvl="1"/>
            <a:r>
              <a:rPr lang="en-US" dirty="0"/>
              <a:t>industrial society </a:t>
            </a:r>
            <a:r>
              <a:rPr lang="en-US" dirty="0" smtClean="0"/>
              <a:t>weakened social ties </a:t>
            </a:r>
            <a:endParaRPr lang="en-US" dirty="0"/>
          </a:p>
        </p:txBody>
      </p:sp>
    </p:spTree>
    <p:extLst>
      <p:ext uri="{BB962C8B-B14F-4D97-AF65-F5344CB8AC3E}">
        <p14:creationId xmlns:p14="http://schemas.microsoft.com/office/powerpoint/2010/main" val="1219373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Impact of IR: </a:t>
            </a:r>
            <a:r>
              <a:rPr lang="en-US" dirty="0" smtClean="0">
                <a:solidFill>
                  <a:srgbClr val="FF0000"/>
                </a:solidFill>
              </a:rPr>
              <a:t>Positivism</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H</a:t>
            </a:r>
            <a:r>
              <a:rPr lang="en-US" sz="2000" b="1" dirty="0" smtClean="0"/>
              <a:t>umanity is moving through three stages: </a:t>
            </a:r>
            <a:br>
              <a:rPr lang="en-US" sz="2000" b="1" dirty="0" smtClean="0"/>
            </a:br>
            <a:r>
              <a:rPr lang="en-US" sz="2000" b="1" dirty="0" smtClean="0"/>
              <a:t>1. Theological: humans attribute all phenomena to gods or the supernatural</a:t>
            </a:r>
            <a:br>
              <a:rPr lang="en-US" sz="2000" b="1" dirty="0" smtClean="0"/>
            </a:br>
            <a:r>
              <a:rPr lang="en-US" sz="2000" b="1" dirty="0" smtClean="0"/>
              <a:t>2. Metaphysical: humans attribute things to abstract ideas</a:t>
            </a:r>
            <a:br>
              <a:rPr lang="en-US" sz="2000" b="1" dirty="0" smtClean="0"/>
            </a:br>
            <a:r>
              <a:rPr lang="en-US" sz="2000" b="1" dirty="0" smtClean="0"/>
              <a:t>3. Positive: humans attribute things to scientific fact </a:t>
            </a:r>
            <a:r>
              <a:rPr lang="en-US" dirty="0" smtClean="0"/>
              <a:t/>
            </a:r>
            <a:br>
              <a:rPr lang="en-US" dirty="0" smtClean="0"/>
            </a:b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33" b="23475"/>
          <a:stretch/>
        </p:blipFill>
        <p:spPr bwMode="auto">
          <a:xfrm>
            <a:off x="258236" y="2971801"/>
            <a:ext cx="888576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701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457200" y="1600200"/>
            <a:ext cx="8229600" cy="4953000"/>
          </a:xfrm>
        </p:spPr>
        <p:txBody>
          <a:bodyPr>
            <a:noAutofit/>
          </a:bodyPr>
          <a:lstStyle/>
          <a:p>
            <a:pPr marL="0" indent="0">
              <a:buNone/>
            </a:pPr>
            <a:r>
              <a:rPr lang="en-US" sz="2000" dirty="0"/>
              <a:t>1. Why was England the first country to industrialize?</a:t>
            </a:r>
          </a:p>
          <a:p>
            <a:pPr marL="0" indent="0">
              <a:buNone/>
            </a:pPr>
            <a:r>
              <a:rPr lang="en-US" sz="2000" dirty="0"/>
              <a:t>2. Analyze the role proto-industrialization played in setting the stage for the</a:t>
            </a:r>
          </a:p>
          <a:p>
            <a:pPr marL="0" indent="0">
              <a:buNone/>
            </a:pPr>
            <a:r>
              <a:rPr lang="en-US" sz="2000" dirty="0"/>
              <a:t>Industrial Revolution.</a:t>
            </a:r>
          </a:p>
          <a:p>
            <a:pPr marL="0" indent="0">
              <a:buNone/>
            </a:pPr>
            <a:r>
              <a:rPr lang="en-US" sz="2000" dirty="0"/>
              <a:t>3. Compare and contrast the Industrial Revolution in England with the </a:t>
            </a:r>
            <a:r>
              <a:rPr lang="en-US" sz="2000" dirty="0" smtClean="0"/>
              <a:t>industrial countries </a:t>
            </a:r>
            <a:r>
              <a:rPr lang="en-US" sz="2000" dirty="0"/>
              <a:t>on the continent.</a:t>
            </a:r>
          </a:p>
          <a:p>
            <a:pPr marL="0" indent="0">
              <a:buNone/>
            </a:pPr>
            <a:r>
              <a:rPr lang="en-US" sz="2000" dirty="0"/>
              <a:t>4. Analyze ways in which the Industrial Revolution altered the social fabric of</a:t>
            </a:r>
          </a:p>
          <a:p>
            <a:pPr marL="0" indent="0">
              <a:buNone/>
            </a:pPr>
            <a:r>
              <a:rPr lang="en-US" sz="2000" dirty="0"/>
              <a:t>European society.</a:t>
            </a:r>
          </a:p>
          <a:p>
            <a:pPr marL="0" indent="0">
              <a:buNone/>
            </a:pPr>
            <a:r>
              <a:rPr lang="en-US" sz="2000" dirty="0"/>
              <a:t>5. Analyze the impact of the Industrial Revolution on the following groups:</a:t>
            </a:r>
          </a:p>
          <a:p>
            <a:pPr marL="0" indent="0">
              <a:buNone/>
            </a:pPr>
            <a:r>
              <a:rPr lang="en-US" sz="2000" dirty="0"/>
              <a:t>· Women</a:t>
            </a:r>
          </a:p>
          <a:p>
            <a:pPr marL="0" indent="0">
              <a:buNone/>
            </a:pPr>
            <a:r>
              <a:rPr lang="en-US" sz="2000" dirty="0"/>
              <a:t>· Children</a:t>
            </a:r>
          </a:p>
          <a:p>
            <a:pPr marL="0" indent="0">
              <a:buNone/>
            </a:pPr>
            <a:r>
              <a:rPr lang="en-US" sz="2000" dirty="0"/>
              <a:t>· Middle Class</a:t>
            </a:r>
          </a:p>
          <a:p>
            <a:pPr marL="0" indent="0">
              <a:buNone/>
            </a:pPr>
            <a:r>
              <a:rPr lang="en-US" sz="2000" dirty="0"/>
              <a:t>· Proletariat</a:t>
            </a:r>
          </a:p>
          <a:p>
            <a:pPr marL="0" indent="0">
              <a:buNone/>
            </a:pPr>
            <a:r>
              <a:rPr lang="en-US" sz="2000" dirty="0"/>
              <a:t>· Peasantry</a:t>
            </a:r>
          </a:p>
          <a:p>
            <a:pPr marL="0" indent="0">
              <a:buNone/>
            </a:pPr>
            <a:endParaRPr lang="en-US" sz="2000" dirty="0"/>
          </a:p>
        </p:txBody>
      </p:sp>
    </p:spTree>
    <p:extLst>
      <p:ext uri="{BB962C8B-B14F-4D97-AF65-F5344CB8AC3E}">
        <p14:creationId xmlns:p14="http://schemas.microsoft.com/office/powerpoint/2010/main" val="144909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the cottage industry</a:t>
            </a:r>
          </a:p>
        </p:txBody>
      </p:sp>
      <p:sp>
        <p:nvSpPr>
          <p:cNvPr id="3" name="Content Placeholder 2"/>
          <p:cNvSpPr>
            <a:spLocks noGrp="1"/>
          </p:cNvSpPr>
          <p:nvPr>
            <p:ph idx="1"/>
          </p:nvPr>
        </p:nvSpPr>
        <p:spPr/>
        <p:txBody>
          <a:bodyPr/>
          <a:lstStyle/>
          <a:p>
            <a:r>
              <a:rPr lang="en-US" sz="2800" dirty="0"/>
              <a:t>Constant disputes </a:t>
            </a:r>
            <a:r>
              <a:rPr lang="en-US" sz="2800" dirty="0" smtClean="0"/>
              <a:t>b/w </a:t>
            </a:r>
            <a:r>
              <a:rPr lang="en-US" sz="2800" dirty="0"/>
              <a:t>cottagers </a:t>
            </a:r>
            <a:r>
              <a:rPr lang="en-US" sz="2800" dirty="0" smtClean="0"/>
              <a:t>and merchants </a:t>
            </a:r>
            <a:r>
              <a:rPr lang="en-US" sz="2800" dirty="0" smtClean="0"/>
              <a:t>over </a:t>
            </a:r>
            <a:r>
              <a:rPr lang="en-US" sz="2800" dirty="0"/>
              <a:t>weights of materials </a:t>
            </a:r>
            <a:r>
              <a:rPr lang="en-US" sz="2800" dirty="0" smtClean="0"/>
              <a:t>and quality </a:t>
            </a:r>
            <a:r>
              <a:rPr lang="en-US" sz="2800" dirty="0"/>
              <a:t>of </a:t>
            </a:r>
            <a:r>
              <a:rPr lang="en-US" sz="2800" dirty="0" smtClean="0"/>
              <a:t>cloth</a:t>
            </a:r>
          </a:p>
          <a:p>
            <a:r>
              <a:rPr lang="en-US" sz="2800" dirty="0"/>
              <a:t>Rural </a:t>
            </a:r>
            <a:r>
              <a:rPr lang="en-US" sz="2800" dirty="0" smtClean="0"/>
              <a:t>labor </a:t>
            </a:r>
            <a:r>
              <a:rPr lang="en-US" sz="2800" dirty="0" smtClean="0"/>
              <a:t>disorganized &amp; unpredictable </a:t>
            </a:r>
            <a:endParaRPr lang="en-US" sz="2800" dirty="0"/>
          </a:p>
          <a:p>
            <a:endParaRPr lang="en-US" dirty="0"/>
          </a:p>
        </p:txBody>
      </p:sp>
      <p:pic>
        <p:nvPicPr>
          <p:cNvPr id="6146" name="Picture 2" descr="http://womenintheinformaleconomy.files.wordpress.com/2010/11/homework-england-19002.jpg?w=6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480816"/>
            <a:ext cx="4051135" cy="322478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80815"/>
            <a:ext cx="4267200" cy="322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81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Proto-industrial </a:t>
            </a:r>
            <a:r>
              <a:rPr lang="en-US" dirty="0"/>
              <a:t>technology </a:t>
            </a:r>
          </a:p>
        </p:txBody>
      </p:sp>
      <p:sp>
        <p:nvSpPr>
          <p:cNvPr id="4" name="Text Placeholder 3"/>
          <p:cNvSpPr>
            <a:spLocks noGrp="1"/>
          </p:cNvSpPr>
          <p:nvPr>
            <p:ph type="body" idx="1"/>
          </p:nvPr>
        </p:nvSpPr>
        <p:spPr>
          <a:xfrm>
            <a:off x="457200" y="1295400"/>
            <a:ext cx="4040188" cy="1524000"/>
          </a:xfrm>
        </p:spPr>
        <p:txBody>
          <a:bodyPr>
            <a:normAutofit fontScale="92500" lnSpcReduction="20000"/>
          </a:bodyPr>
          <a:lstStyle/>
          <a:p>
            <a:endParaRPr lang="en-US" dirty="0" smtClean="0"/>
          </a:p>
          <a:p>
            <a:r>
              <a:rPr lang="en-US" dirty="0" smtClean="0"/>
              <a:t>1733</a:t>
            </a:r>
            <a:r>
              <a:rPr lang="en-US" dirty="0"/>
              <a:t>, John Kay: </a:t>
            </a:r>
            <a:r>
              <a:rPr lang="en-US" dirty="0">
                <a:solidFill>
                  <a:srgbClr val="FF0000"/>
                </a:solidFill>
              </a:rPr>
              <a:t>flying shuttle </a:t>
            </a:r>
            <a:r>
              <a:rPr lang="en-US" dirty="0"/>
              <a:t>enabled </a:t>
            </a:r>
            <a:r>
              <a:rPr lang="en-US" dirty="0" smtClean="0"/>
              <a:t>weaver to </a:t>
            </a:r>
            <a:r>
              <a:rPr lang="en-US" dirty="0"/>
              <a:t>throw shuttle back and </a:t>
            </a:r>
            <a:r>
              <a:rPr lang="en-US" dirty="0" smtClean="0"/>
              <a:t>forth between </a:t>
            </a:r>
            <a:r>
              <a:rPr lang="en-US" dirty="0"/>
              <a:t>threads with one hand</a:t>
            </a:r>
          </a:p>
          <a:p>
            <a:endParaRPr lang="en-US" dirty="0"/>
          </a:p>
        </p:txBody>
      </p:sp>
      <p:sp>
        <p:nvSpPr>
          <p:cNvPr id="5" name="Text Placeholder 4"/>
          <p:cNvSpPr>
            <a:spLocks noGrp="1"/>
          </p:cNvSpPr>
          <p:nvPr>
            <p:ph type="body" sz="quarter" idx="3"/>
          </p:nvPr>
        </p:nvSpPr>
        <p:spPr>
          <a:xfrm>
            <a:off x="4645025" y="1535112"/>
            <a:ext cx="4041775" cy="1284287"/>
          </a:xfrm>
        </p:spPr>
        <p:txBody>
          <a:bodyPr>
            <a:normAutofit fontScale="92500"/>
          </a:bodyPr>
          <a:lstStyle/>
          <a:p>
            <a:r>
              <a:rPr lang="en-US" dirty="0"/>
              <a:t>1764, James Hargreaves invented the </a:t>
            </a:r>
            <a:r>
              <a:rPr lang="en-US" dirty="0" smtClean="0">
                <a:solidFill>
                  <a:srgbClr val="FF0000"/>
                </a:solidFill>
              </a:rPr>
              <a:t>spinning jenny</a:t>
            </a:r>
            <a:r>
              <a:rPr lang="en-US" dirty="0" smtClean="0"/>
              <a:t> </a:t>
            </a:r>
            <a:r>
              <a:rPr lang="en-US" dirty="0"/>
              <a:t>which mechanized the spinning wheel</a:t>
            </a:r>
          </a:p>
          <a:p>
            <a:endParaRPr lang="en-US" dirty="0"/>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04124" y="3048000"/>
            <a:ext cx="418681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 y="3055144"/>
            <a:ext cx="3505200" cy="305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5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Proto-industrial technology </a:t>
            </a:r>
          </a:p>
        </p:txBody>
      </p:sp>
      <p:sp>
        <p:nvSpPr>
          <p:cNvPr id="3" name="Text Placeholder 2"/>
          <p:cNvSpPr>
            <a:spLocks noGrp="1"/>
          </p:cNvSpPr>
          <p:nvPr>
            <p:ph type="body" idx="1"/>
          </p:nvPr>
        </p:nvSpPr>
        <p:spPr>
          <a:xfrm>
            <a:off x="457200" y="1535112"/>
            <a:ext cx="4040188" cy="1436688"/>
          </a:xfrm>
        </p:spPr>
        <p:txBody>
          <a:bodyPr>
            <a:normAutofit fontScale="70000" lnSpcReduction="20000"/>
          </a:bodyPr>
          <a:lstStyle/>
          <a:p>
            <a:r>
              <a:rPr lang="en-US" sz="3800" dirty="0"/>
              <a:t>1769, Richard Arkwright invented the </a:t>
            </a:r>
            <a:r>
              <a:rPr lang="en-US" sz="3800" dirty="0">
                <a:solidFill>
                  <a:srgbClr val="FF0000"/>
                </a:solidFill>
              </a:rPr>
              <a:t>water frame</a:t>
            </a:r>
            <a:r>
              <a:rPr lang="en-US" sz="3800" dirty="0"/>
              <a:t>, which improved thread spinning</a:t>
            </a:r>
          </a:p>
          <a:p>
            <a:endParaRPr lang="en-US" dirty="0"/>
          </a:p>
        </p:txBody>
      </p:sp>
      <p:sp>
        <p:nvSpPr>
          <p:cNvPr id="5" name="Text Placeholder 4"/>
          <p:cNvSpPr>
            <a:spLocks noGrp="1"/>
          </p:cNvSpPr>
          <p:nvPr>
            <p:ph type="body" sz="quarter" idx="3"/>
          </p:nvPr>
        </p:nvSpPr>
        <p:spPr>
          <a:xfrm>
            <a:off x="4495801" y="1295400"/>
            <a:ext cx="4191000" cy="1371600"/>
          </a:xfrm>
        </p:spPr>
        <p:txBody>
          <a:bodyPr>
            <a:normAutofit fontScale="92500"/>
          </a:bodyPr>
          <a:lstStyle/>
          <a:p>
            <a:endParaRPr lang="en-US" dirty="0" smtClean="0"/>
          </a:p>
          <a:p>
            <a:r>
              <a:rPr lang="en-US" sz="2800" dirty="0" smtClean="0"/>
              <a:t>1779</a:t>
            </a:r>
            <a:r>
              <a:rPr lang="en-US" sz="2800" dirty="0"/>
              <a:t>, Samuel Crompton invented the </a:t>
            </a:r>
            <a:r>
              <a:rPr lang="en-US" sz="2800" dirty="0">
                <a:solidFill>
                  <a:srgbClr val="FF0000"/>
                </a:solidFill>
              </a:rPr>
              <a:t>spinning mule</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0999" y="3276600"/>
            <a:ext cx="422456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76800" y="3352800"/>
            <a:ext cx="392121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43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dirty="0" smtClean="0"/>
              <a:t>Why </a:t>
            </a:r>
          </a:p>
          <a:p>
            <a:pPr marL="0" indent="0" algn="ctr">
              <a:buNone/>
            </a:pPr>
            <a:r>
              <a:rPr lang="en-US" sz="9600" dirty="0" smtClean="0"/>
              <a:t>England?</a:t>
            </a:r>
            <a:endParaRPr lang="en-US" sz="9600" dirty="0"/>
          </a:p>
        </p:txBody>
      </p:sp>
    </p:spTree>
    <p:extLst>
      <p:ext uri="{BB962C8B-B14F-4D97-AF65-F5344CB8AC3E}">
        <p14:creationId xmlns:p14="http://schemas.microsoft.com/office/powerpoint/2010/main" val="1278182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TotalTime>
  <Words>2223</Words>
  <Application>Microsoft Office PowerPoint</Application>
  <PresentationFormat>On-screen Show (4:3)</PresentationFormat>
  <Paragraphs>383</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The Industrial Revolution:  1780-1850</vt:lpstr>
      <vt:lpstr>Lecture Outline </vt:lpstr>
      <vt:lpstr>Overview of the Industrial Revolution</vt:lpstr>
      <vt:lpstr>Roots of the Industrial Revolution</vt:lpstr>
      <vt:lpstr>Proto-industrialization:  Cottage Industry</vt:lpstr>
      <vt:lpstr>Problems with the cottage industry</vt:lpstr>
      <vt:lpstr>Proto-industrial technology </vt:lpstr>
      <vt:lpstr>Proto-industrial technology </vt:lpstr>
      <vt:lpstr>PowerPoint Presentation</vt:lpstr>
      <vt:lpstr>England was First </vt:lpstr>
      <vt:lpstr>England was First: Agricultural Rev</vt:lpstr>
      <vt:lpstr>England was First: Capital Supply</vt:lpstr>
      <vt:lpstr>England was First: Entrepreneurialism </vt:lpstr>
      <vt:lpstr>England was First: Colonial Empire</vt:lpstr>
      <vt:lpstr>England was First: Steam engines and coal</vt:lpstr>
      <vt:lpstr>England was First: Transportation Rev</vt:lpstr>
      <vt:lpstr>England was First: The Rails</vt:lpstr>
      <vt:lpstr>England was First: “Liberal” Government </vt:lpstr>
      <vt:lpstr>Great Britain in 1850</vt:lpstr>
      <vt:lpstr>Spread of the Industrial Revolution</vt:lpstr>
      <vt:lpstr>Spread of the Industrial Revolution</vt:lpstr>
      <vt:lpstr>Spread of the Industrial Revolution</vt:lpstr>
      <vt:lpstr>Spread of the Industrial Revolution</vt:lpstr>
      <vt:lpstr>PowerPoint Presentation</vt:lpstr>
      <vt:lpstr>The Second IR: Germany’s First Economic Miracle</vt:lpstr>
      <vt:lpstr>Blood &amp; Iron</vt:lpstr>
      <vt:lpstr>Blood &amp; Iron Revisited </vt:lpstr>
      <vt:lpstr>Germany’s First Economic Miracle</vt:lpstr>
      <vt:lpstr>Germany’s First Economic Miracle</vt:lpstr>
      <vt:lpstr>Germany’s First Economic Miracle</vt:lpstr>
      <vt:lpstr>Famous companies/industrialists</vt:lpstr>
      <vt:lpstr>Electrical industry - Siemens</vt:lpstr>
      <vt:lpstr>Steel – Krupp of Essen</vt:lpstr>
      <vt:lpstr>Krupp &amp; munitions</vt:lpstr>
      <vt:lpstr>PowerPoint Presentation</vt:lpstr>
      <vt:lpstr>PowerPoint Presentation</vt:lpstr>
      <vt:lpstr>PowerPoint Presentation</vt:lpstr>
      <vt:lpstr>PowerPoint Presentation</vt:lpstr>
      <vt:lpstr>PowerPoint Presentation</vt:lpstr>
      <vt:lpstr> Associations, lobbyism and trade unions </vt:lpstr>
      <vt:lpstr>Effects of the IR</vt:lpstr>
      <vt:lpstr>Effects of the IR</vt:lpstr>
      <vt:lpstr>Effects of the IR</vt:lpstr>
      <vt:lpstr>Effects of the IR</vt:lpstr>
      <vt:lpstr>Effects of the IR</vt:lpstr>
      <vt:lpstr>Effects of the IR</vt:lpstr>
      <vt:lpstr>Effects of the IR: Proletarian Reactions</vt:lpstr>
      <vt:lpstr>Effects of the IR: Proletarian Reactions</vt:lpstr>
      <vt:lpstr>Effects of the IR: Proletarian Reactions</vt:lpstr>
      <vt:lpstr>Effects of the IR: Gov Response</vt:lpstr>
      <vt:lpstr>Effects of the IR: Gov Response</vt:lpstr>
      <vt:lpstr>Effects of the IR: Luddite Reactionaries</vt:lpstr>
      <vt:lpstr>Intellectual Impact of IR: Socialism </vt:lpstr>
      <vt:lpstr>Intellectual Impact of IR: Socialism </vt:lpstr>
      <vt:lpstr>Intellectual Impact of IR: Socialism </vt:lpstr>
      <vt:lpstr>Intellectual Impact of IR: Socialism </vt:lpstr>
      <vt:lpstr>Intellectual Impact of IR: Positivism  </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 1780-1850</dc:title>
  <dc:creator>Daniel Lazar</dc:creator>
  <cp:lastModifiedBy>Daniel Lazar</cp:lastModifiedBy>
  <cp:revision>43</cp:revision>
  <dcterms:created xsi:type="dcterms:W3CDTF">2012-08-30T12:00:28Z</dcterms:created>
  <dcterms:modified xsi:type="dcterms:W3CDTF">2012-09-01T16:49:23Z</dcterms:modified>
</cp:coreProperties>
</file>