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sldIdLst>
    <p:sldId id="256" r:id="rId2"/>
    <p:sldId id="276" r:id="rId3"/>
    <p:sldId id="270" r:id="rId4"/>
    <p:sldId id="281" r:id="rId5"/>
    <p:sldId id="271" r:id="rId6"/>
    <p:sldId id="272" r:id="rId7"/>
    <p:sldId id="277" r:id="rId8"/>
    <p:sldId id="289" r:id="rId9"/>
    <p:sldId id="352" r:id="rId10"/>
    <p:sldId id="347" r:id="rId11"/>
    <p:sldId id="345" r:id="rId12"/>
    <p:sldId id="278" r:id="rId13"/>
    <p:sldId id="348" r:id="rId14"/>
    <p:sldId id="305" r:id="rId15"/>
    <p:sldId id="353" r:id="rId16"/>
    <p:sldId id="356" r:id="rId17"/>
    <p:sldId id="355" r:id="rId18"/>
    <p:sldId id="357" r:id="rId19"/>
    <p:sldId id="326" r:id="rId20"/>
    <p:sldId id="358" r:id="rId21"/>
    <p:sldId id="359" r:id="rId22"/>
    <p:sldId id="360" r:id="rId23"/>
    <p:sldId id="361" r:id="rId24"/>
    <p:sldId id="309" r:id="rId25"/>
    <p:sldId id="362" r:id="rId26"/>
    <p:sldId id="364" r:id="rId27"/>
    <p:sldId id="363" r:id="rId28"/>
    <p:sldId id="310" r:id="rId29"/>
    <p:sldId id="311" r:id="rId30"/>
    <p:sldId id="312" r:id="rId31"/>
    <p:sldId id="313" r:id="rId32"/>
    <p:sldId id="300" r:id="rId33"/>
    <p:sldId id="290" r:id="rId34"/>
    <p:sldId id="308" r:id="rId35"/>
    <p:sldId id="366" r:id="rId36"/>
    <p:sldId id="365" r:id="rId37"/>
    <p:sldId id="369" r:id="rId38"/>
    <p:sldId id="370" r:id="rId39"/>
    <p:sldId id="371" r:id="rId40"/>
    <p:sldId id="372" r:id="rId41"/>
    <p:sldId id="337" r:id="rId42"/>
    <p:sldId id="373" r:id="rId43"/>
    <p:sldId id="374" r:id="rId44"/>
    <p:sldId id="368" r:id="rId45"/>
    <p:sldId id="306" r:id="rId46"/>
    <p:sldId id="307" r:id="rId47"/>
    <p:sldId id="340" r:id="rId48"/>
    <p:sldId id="328" r:id="rId49"/>
    <p:sldId id="336" r:id="rId50"/>
    <p:sldId id="338" r:id="rId51"/>
    <p:sldId id="339" r:id="rId52"/>
    <p:sldId id="329" r:id="rId53"/>
    <p:sldId id="342" r:id="rId54"/>
    <p:sldId id="341" r:id="rId55"/>
    <p:sldId id="367" r:id="rId56"/>
    <p:sldId id="375" r:id="rId57"/>
    <p:sldId id="350" r:id="rId58"/>
    <p:sldId id="330" r:id="rId59"/>
    <p:sldId id="332" r:id="rId60"/>
    <p:sldId id="333" r:id="rId61"/>
    <p:sldId id="331" r:id="rId62"/>
    <p:sldId id="334" r:id="rId63"/>
    <p:sldId id="327" r:id="rId64"/>
    <p:sldId id="257" r:id="rId65"/>
    <p:sldId id="376" r:id="rId66"/>
    <p:sldId id="284" r:id="rId67"/>
    <p:sldId id="377" r:id="rId68"/>
    <p:sldId id="285" r:id="rId69"/>
    <p:sldId id="286" r:id="rId70"/>
    <p:sldId id="258" r:id="rId71"/>
    <p:sldId id="296" r:id="rId72"/>
    <p:sldId id="297" r:id="rId73"/>
    <p:sldId id="298" r:id="rId74"/>
    <p:sldId id="344" r:id="rId75"/>
    <p:sldId id="259" r:id="rId76"/>
    <p:sldId id="261" r:id="rId77"/>
    <p:sldId id="262" r:id="rId78"/>
    <p:sldId id="263" r:id="rId79"/>
    <p:sldId id="266" r:id="rId80"/>
    <p:sldId id="291" r:id="rId81"/>
    <p:sldId id="292" r:id="rId82"/>
    <p:sldId id="293" r:id="rId83"/>
    <p:sldId id="294" r:id="rId84"/>
    <p:sldId id="295" r:id="rId85"/>
    <p:sldId id="314" r:id="rId86"/>
    <p:sldId id="315" r:id="rId87"/>
    <p:sldId id="316" r:id="rId88"/>
    <p:sldId id="317" r:id="rId89"/>
    <p:sldId id="318" r:id="rId90"/>
    <p:sldId id="319" r:id="rId91"/>
    <p:sldId id="320" r:id="rId92"/>
    <p:sldId id="321" r:id="rId93"/>
    <p:sldId id="322" r:id="rId94"/>
    <p:sldId id="323" r:id="rId95"/>
    <p:sldId id="324" r:id="rId96"/>
    <p:sldId id="325" r:id="rId97"/>
    <p:sldId id="351" r:id="rId98"/>
    <p:sldId id="380" r:id="rId99"/>
    <p:sldId id="287" r:id="rId100"/>
    <p:sldId id="280" r:id="rId101"/>
    <p:sldId id="282" r:id="rId102"/>
    <p:sldId id="378" r:id="rId103"/>
    <p:sldId id="379" r:id="rId104"/>
    <p:sldId id="288" r:id="rId105"/>
    <p:sldId id="283" r:id="rId106"/>
    <p:sldId id="381" r:id="rId107"/>
    <p:sldId id="275"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6D06C5-BB5B-8247-89DA-54A1E844E27F}" type="datetimeFigureOut">
              <a:rPr lang="en-US" smtClean="0"/>
              <a:t>2/24/2013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C73741-0C62-8749-BA57-2FE8F0D36AC6}" type="slidenum">
              <a:rPr lang="en-US" smtClean="0"/>
              <a:t>‹#›</a:t>
            </a:fld>
            <a:endParaRPr lang="en-US"/>
          </a:p>
        </p:txBody>
      </p:sp>
    </p:spTree>
    <p:extLst>
      <p:ext uri="{BB962C8B-B14F-4D97-AF65-F5344CB8AC3E}">
        <p14:creationId xmlns:p14="http://schemas.microsoft.com/office/powerpoint/2010/main" val="1340211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40FA3-6888-0249-968B-E57DB6B7272C}" type="slidenum">
              <a:rPr lang="en-US"/>
              <a:pPr/>
              <a:t>4</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C73741-0C62-8749-BA57-2FE8F0D36AC6}" type="slidenum">
              <a:rPr lang="en-US" smtClean="0"/>
              <a:t>97</a:t>
            </a:fld>
            <a:endParaRPr lang="en-US"/>
          </a:p>
        </p:txBody>
      </p:sp>
    </p:spTree>
    <p:extLst>
      <p:ext uri="{BB962C8B-B14F-4D97-AF65-F5344CB8AC3E}">
        <p14:creationId xmlns:p14="http://schemas.microsoft.com/office/powerpoint/2010/main" val="2356056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A6BE1EF4-31ED-45C2-AC47-F2718A41336B}" type="datetimeFigureOut">
              <a:rPr lang="en-US" smtClean="0"/>
              <a:t>2/24/2013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2/24/2013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E1EF4-31ED-45C2-AC47-F2718A41336B}" type="datetimeFigureOut">
              <a:rPr lang="en-US" smtClean="0"/>
              <a:t>2/24/2013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E1EF4-31ED-45C2-AC47-F2718A41336B}" type="datetimeFigureOut">
              <a:rPr lang="en-US" smtClean="0"/>
              <a:t>2/24/2013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BE1EF4-31ED-45C2-AC47-F2718A41336B}" type="datetimeFigureOut">
              <a:rPr lang="en-US" smtClean="0"/>
              <a:t>2/24/2013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2/24/2013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2/24/2013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9FE331D7-9C25-B34A-9547-ECFC8BEC0476}" type="slidenum">
              <a:rPr lang="en-US"/>
              <a:pPr/>
              <a:t>‹#›</a:t>
            </a:fld>
            <a:endParaRPr lang="en-US"/>
          </a:p>
        </p:txBody>
      </p:sp>
    </p:spTree>
    <p:extLst>
      <p:ext uri="{BB962C8B-B14F-4D97-AF65-F5344CB8AC3E}">
        <p14:creationId xmlns:p14="http://schemas.microsoft.com/office/powerpoint/2010/main" val="315877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2/24/2013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A6BE1EF4-31ED-45C2-AC47-F2718A41336B}" type="datetimeFigureOut">
              <a:rPr lang="en-US" smtClean="0"/>
              <a:t>2/24/2013</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B51EACD6-A525-4B49-8009-7F09B4461B46}" type="slidenum">
              <a:rPr lang="en-US" smtClean="0"/>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A6BE1EF4-31ED-45C2-AC47-F2718A41336B}" type="datetimeFigureOut">
              <a:rPr lang="en-US" smtClean="0"/>
              <a:t>2/24/2013</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B51EACD6-A525-4B49-8009-7F09B4461B4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2/24/2013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6BE1EF4-31ED-45C2-AC47-F2718A41336B}" type="datetimeFigureOut">
              <a:rPr lang="en-US" smtClean="0"/>
              <a:t>2/24/2013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2/24/2013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2/24/2013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2/24/2013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A6BE1EF4-31ED-45C2-AC47-F2718A41336B}" type="datetimeFigureOut">
              <a:rPr lang="en-US" smtClean="0"/>
              <a:t>2/24/2013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B51EACD6-A525-4B49-8009-7F09B4461B4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Immigration_Act_of_1924" TargetMode="External"/><Relationship Id="rId2" Type="http://schemas.openxmlformats.org/officeDocument/2006/relationships/hyperlink" Target="http://en.wikipedia.org/wiki/Emergency_Quota_Ac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en.wikipedia.org/wiki/Know_Nothin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goodreads.com/work/quotes/163917" TargetMode="External"/><Relationship Id="rId2" Type="http://schemas.openxmlformats.org/officeDocument/2006/relationships/hyperlink" Target="http://www.goodreads.com/author/show/19420.Jacob_A_Rii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encyclopedia.chicagohistory.org/pages/976.html"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www.printsoldandrare.com/thomasnast/"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9569" y="1600200"/>
            <a:ext cx="5724862" cy="1846961"/>
          </a:xfrm>
        </p:spPr>
        <p:txBody>
          <a:bodyPr/>
          <a:lstStyle/>
          <a:p>
            <a:r>
              <a:rPr lang="en-US" dirty="0" smtClean="0"/>
              <a:t>The Gilded Age and</a:t>
            </a:r>
            <a:br>
              <a:rPr lang="en-US" dirty="0" smtClean="0"/>
            </a:br>
            <a:r>
              <a:rPr lang="en-US" dirty="0" smtClean="0"/>
              <a:t>Urbanization</a:t>
            </a:r>
            <a:endParaRPr lang="en-US" dirty="0"/>
          </a:p>
        </p:txBody>
      </p:sp>
      <p:sp>
        <p:nvSpPr>
          <p:cNvPr id="3" name="Subtitle 2"/>
          <p:cNvSpPr>
            <a:spLocks noGrp="1"/>
          </p:cNvSpPr>
          <p:nvPr>
            <p:ph type="subTitle" idx="1"/>
          </p:nvPr>
        </p:nvSpPr>
        <p:spPr>
          <a:xfrm>
            <a:off x="1709569" y="3447161"/>
            <a:ext cx="5724862" cy="1007200"/>
          </a:xfrm>
        </p:spPr>
        <p:txBody>
          <a:bodyPr/>
          <a:lstStyle/>
          <a:p>
            <a:r>
              <a:rPr lang="en-US" dirty="0" smtClean="0"/>
              <a:t>Through those who recorded and reacted</a:t>
            </a:r>
            <a:endParaRPr lang="en-US" dirty="0"/>
          </a:p>
        </p:txBody>
      </p:sp>
    </p:spTree>
    <p:extLst>
      <p:ext uri="{BB962C8B-B14F-4D97-AF65-F5344CB8AC3E}">
        <p14:creationId xmlns:p14="http://schemas.microsoft.com/office/powerpoint/2010/main" val="3915006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514550"/>
            <a:ext cx="7691719" cy="1143000"/>
          </a:xfrm>
        </p:spPr>
        <p:txBody>
          <a:bodyPr/>
          <a:lstStyle/>
          <a:p>
            <a:r>
              <a:rPr lang="ja-JP" altLang="en-US" dirty="0">
                <a:latin typeface="Arial"/>
              </a:rPr>
              <a:t>“</a:t>
            </a:r>
            <a:r>
              <a:rPr lang="en-US" dirty="0"/>
              <a:t>Push</a:t>
            </a:r>
            <a:r>
              <a:rPr lang="ja-JP" altLang="en-US" dirty="0">
                <a:latin typeface="Arial"/>
              </a:rPr>
              <a:t>”</a:t>
            </a:r>
            <a:r>
              <a:rPr lang="en-US" dirty="0"/>
              <a:t> to </a:t>
            </a:r>
            <a:br>
              <a:rPr lang="en-US" dirty="0"/>
            </a:br>
            <a:r>
              <a:rPr lang="en-US" dirty="0"/>
              <a:t>U.S. Immigration</a:t>
            </a:r>
          </a:p>
        </p:txBody>
      </p:sp>
      <p:sp>
        <p:nvSpPr>
          <p:cNvPr id="3" name="Content Placeholder 2"/>
          <p:cNvSpPr>
            <a:spLocks noGrp="1"/>
          </p:cNvSpPr>
          <p:nvPr>
            <p:ph idx="1"/>
          </p:nvPr>
        </p:nvSpPr>
        <p:spPr>
          <a:xfrm>
            <a:off x="726141" y="1877039"/>
            <a:ext cx="7691719" cy="4571999"/>
          </a:xfrm>
        </p:spPr>
        <p:txBody>
          <a:bodyPr>
            <a:normAutofit fontScale="85000" lnSpcReduction="20000"/>
          </a:bodyPr>
          <a:lstStyle/>
          <a:p>
            <a:pPr marL="0" indent="0">
              <a:buNone/>
            </a:pPr>
            <a:r>
              <a:rPr lang="en-US" sz="2800" dirty="0" smtClean="0"/>
              <a:t>Europeans:</a:t>
            </a:r>
          </a:p>
          <a:p>
            <a:r>
              <a:rPr lang="en-US" sz="2800" dirty="0"/>
              <a:t>1840-50: Irish Potato Famine – mostly Irish Catholics </a:t>
            </a:r>
            <a:r>
              <a:rPr lang="en-US" sz="2800" dirty="0" smtClean="0"/>
              <a:t>come</a:t>
            </a:r>
          </a:p>
          <a:p>
            <a:r>
              <a:rPr lang="en-US" sz="2800" dirty="0" smtClean="0"/>
              <a:t>Escape religious persecution (Jewish driven out of Russia by programs) </a:t>
            </a:r>
          </a:p>
          <a:p>
            <a:r>
              <a:rPr lang="en-US" sz="2800" dirty="0" smtClean="0"/>
              <a:t>1848 Revolutions create turmoil</a:t>
            </a:r>
          </a:p>
          <a:p>
            <a:r>
              <a:rPr lang="en-US" sz="2800" dirty="0" smtClean="0"/>
              <a:t>Population in Europe doubles to nearly 400 million</a:t>
            </a:r>
          </a:p>
          <a:p>
            <a:r>
              <a:rPr lang="en-US" sz="2800" dirty="0" smtClean="0"/>
              <a:t>Later, WWI </a:t>
            </a:r>
            <a:r>
              <a:rPr lang="en-US" sz="2800" dirty="0"/>
              <a:t>generates Italian, Slav, Greek, Polish, Jewish immigrants (Southern Europe)</a:t>
            </a:r>
          </a:p>
          <a:p>
            <a:endParaRPr lang="en-US" dirty="0"/>
          </a:p>
        </p:txBody>
      </p:sp>
    </p:spTree>
    <p:extLst>
      <p:ext uri="{BB962C8B-B14F-4D97-AF65-F5344CB8AC3E}">
        <p14:creationId xmlns:p14="http://schemas.microsoft.com/office/powerpoint/2010/main" val="4510003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Scandal</a:t>
            </a:r>
          </a:p>
        </p:txBody>
      </p:sp>
      <p:sp>
        <p:nvSpPr>
          <p:cNvPr id="3" name="Content Placeholder 2"/>
          <p:cNvSpPr>
            <a:spLocks noGrp="1"/>
          </p:cNvSpPr>
          <p:nvPr>
            <p:ph idx="1"/>
          </p:nvPr>
        </p:nvSpPr>
        <p:spPr>
          <a:xfrm>
            <a:off x="381000" y="1457979"/>
            <a:ext cx="8763000" cy="5722883"/>
          </a:xfrm>
        </p:spPr>
        <p:txBody>
          <a:bodyPr>
            <a:normAutofit/>
          </a:bodyPr>
          <a:lstStyle/>
          <a:p>
            <a:pPr>
              <a:lnSpc>
                <a:spcPct val="90000"/>
              </a:lnSpc>
              <a:buFont typeface="Wingdings" charset="0"/>
              <a:buNone/>
            </a:pPr>
            <a:r>
              <a:rPr lang="en-US" sz="2200" dirty="0"/>
              <a:t>Federal government known for constant scandal</a:t>
            </a:r>
          </a:p>
          <a:p>
            <a:pPr>
              <a:lnSpc>
                <a:spcPct val="90000"/>
              </a:lnSpc>
            </a:pPr>
            <a:r>
              <a:rPr lang="en-US" sz="2200" i="1" dirty="0"/>
              <a:t>Credit </a:t>
            </a:r>
            <a:r>
              <a:rPr lang="en-US" sz="2200" i="1" dirty="0" err="1"/>
              <a:t>Mobilier</a:t>
            </a:r>
            <a:r>
              <a:rPr lang="en-US" sz="2200" dirty="0"/>
              <a:t> Scandal</a:t>
            </a:r>
          </a:p>
          <a:p>
            <a:pPr lvl="1">
              <a:lnSpc>
                <a:spcPct val="90000"/>
              </a:lnSpc>
            </a:pPr>
            <a:r>
              <a:rPr lang="en-US" sz="2000" dirty="0"/>
              <a:t>Pres. Grant ignored a private contract to a railroad company, V.P. made a ton of money</a:t>
            </a:r>
          </a:p>
          <a:p>
            <a:pPr>
              <a:lnSpc>
                <a:spcPct val="90000"/>
              </a:lnSpc>
            </a:pPr>
            <a:r>
              <a:rPr lang="en-US" sz="2200" dirty="0"/>
              <a:t>Whiskey Ring</a:t>
            </a:r>
          </a:p>
          <a:p>
            <a:pPr lvl="1">
              <a:lnSpc>
                <a:spcPct val="90000"/>
              </a:lnSpc>
            </a:pPr>
            <a:r>
              <a:rPr lang="en-US" sz="2000" dirty="0"/>
              <a:t>Cabinet stole money from whiskey excise tax</a:t>
            </a:r>
          </a:p>
          <a:p>
            <a:pPr lvl="1">
              <a:lnSpc>
                <a:spcPct val="90000"/>
              </a:lnSpc>
            </a:pPr>
            <a:r>
              <a:rPr lang="en-US" sz="2000" dirty="0"/>
              <a:t>Sec. of War sold junk to Indians for profit</a:t>
            </a:r>
          </a:p>
          <a:p>
            <a:pPr>
              <a:lnSpc>
                <a:spcPct val="90000"/>
              </a:lnSpc>
            </a:pPr>
            <a:r>
              <a:rPr lang="en-US" sz="2200" dirty="0"/>
              <a:t>Panic of 1873</a:t>
            </a:r>
          </a:p>
          <a:p>
            <a:pPr lvl="1">
              <a:lnSpc>
                <a:spcPct val="90000"/>
              </a:lnSpc>
            </a:pPr>
            <a:r>
              <a:rPr lang="en-US" sz="2000" dirty="0"/>
              <a:t>Economic depression due to over-speculation in industry and inflation</a:t>
            </a:r>
          </a:p>
          <a:p>
            <a:pPr>
              <a:lnSpc>
                <a:spcPct val="90000"/>
              </a:lnSpc>
            </a:pPr>
            <a:r>
              <a:rPr lang="en-US" sz="2200" dirty="0"/>
              <a:t>Pres. Garfield assassinated by office-seeker</a:t>
            </a:r>
          </a:p>
          <a:p>
            <a:endParaRPr lang="en-US" dirty="0"/>
          </a:p>
        </p:txBody>
      </p:sp>
    </p:spTree>
    <p:extLst>
      <p:ext uri="{BB962C8B-B14F-4D97-AF65-F5344CB8AC3E}">
        <p14:creationId xmlns:p14="http://schemas.microsoft.com/office/powerpoint/2010/main" val="25712589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136" y="450599"/>
            <a:ext cx="6620465" cy="751001"/>
          </a:xfrm>
        </p:spPr>
        <p:txBody>
          <a:bodyPr/>
          <a:lstStyle/>
          <a:p>
            <a:r>
              <a:rPr lang="en-US" sz="4800" dirty="0"/>
              <a:t>Cartoon from </a:t>
            </a:r>
            <a:r>
              <a:rPr lang="en-US" sz="4800" i="1" dirty="0"/>
              <a:t>Puck</a:t>
            </a:r>
            <a:r>
              <a:rPr lang="en-US" sz="4800" dirty="0"/>
              <a:t>:  </a:t>
            </a:r>
            <a:r>
              <a:rPr lang="ja-JP" altLang="en-US" sz="4800" dirty="0"/>
              <a:t>“</a:t>
            </a:r>
            <a:r>
              <a:rPr lang="en-US" sz="4800" dirty="0"/>
              <a:t>Bosses of the Senate</a:t>
            </a:r>
            <a:r>
              <a:rPr lang="ja-JP" altLang="en-US" sz="4800" dirty="0"/>
              <a:t>”</a:t>
            </a:r>
            <a:endParaRPr lang="en-US" sz="4800" dirty="0"/>
          </a:p>
        </p:txBody>
      </p:sp>
      <p:pic>
        <p:nvPicPr>
          <p:cNvPr id="4" name="Picture 3" descr="Polc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263" y="1583930"/>
            <a:ext cx="6363338" cy="5096562"/>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270248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Patronage</a:t>
            </a:r>
            <a:endParaRPr lang="en-US" dirty="0"/>
          </a:p>
        </p:txBody>
      </p:sp>
      <p:sp>
        <p:nvSpPr>
          <p:cNvPr id="3" name="Content Placeholder 2"/>
          <p:cNvSpPr>
            <a:spLocks noGrp="1"/>
          </p:cNvSpPr>
          <p:nvPr>
            <p:ph idx="1"/>
          </p:nvPr>
        </p:nvSpPr>
        <p:spPr>
          <a:xfrm>
            <a:off x="726141" y="1457979"/>
            <a:ext cx="8093850" cy="4953787"/>
          </a:xfrm>
        </p:spPr>
        <p:txBody>
          <a:bodyPr>
            <a:normAutofit fontScale="92500" lnSpcReduction="10000"/>
          </a:bodyPr>
          <a:lstStyle/>
          <a:p>
            <a:r>
              <a:rPr lang="en-US" dirty="0" smtClean="0"/>
              <a:t>Giving of government jobs to people who helped a candidate get elected </a:t>
            </a:r>
          </a:p>
          <a:p>
            <a:r>
              <a:rPr lang="en-US" dirty="0" smtClean="0"/>
              <a:t>Andre Jackson-Spoils System</a:t>
            </a:r>
          </a:p>
          <a:p>
            <a:r>
              <a:rPr lang="en-US" dirty="0" smtClean="0"/>
              <a:t>Often put people in positions they were not qualified for</a:t>
            </a:r>
          </a:p>
          <a:p>
            <a:r>
              <a:rPr lang="en-US" dirty="0" smtClean="0"/>
              <a:t>Reformers replaced this system with merit based hiring </a:t>
            </a:r>
          </a:p>
          <a:p>
            <a:r>
              <a:rPr lang="en-US" dirty="0" smtClean="0"/>
              <a:t>Jobs in civil service would go to the most qualified, regardless of political affiliation</a:t>
            </a:r>
          </a:p>
          <a:p>
            <a:r>
              <a:rPr lang="en-US" dirty="0" smtClean="0"/>
              <a:t>Rutherford B. Hayes employed independents in lieu of being able to convince Congress to reform.</a:t>
            </a:r>
            <a:endParaRPr lang="en-US" dirty="0"/>
          </a:p>
        </p:txBody>
      </p:sp>
    </p:spTree>
    <p:extLst>
      <p:ext uri="{BB962C8B-B14F-4D97-AF65-F5344CB8AC3E}">
        <p14:creationId xmlns:p14="http://schemas.microsoft.com/office/powerpoint/2010/main" val="41757235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Pendleton Civil Service Act 1883</a:t>
            </a:r>
            <a:endParaRPr lang="en-US" dirty="0"/>
          </a:p>
        </p:txBody>
      </p:sp>
      <p:sp>
        <p:nvSpPr>
          <p:cNvPr id="3" name="Content Placeholder 2"/>
          <p:cNvSpPr>
            <a:spLocks noGrp="1"/>
          </p:cNvSpPr>
          <p:nvPr>
            <p:ph idx="1"/>
          </p:nvPr>
        </p:nvSpPr>
        <p:spPr>
          <a:xfrm>
            <a:off x="726141" y="1760703"/>
            <a:ext cx="7691719" cy="4571999"/>
          </a:xfrm>
        </p:spPr>
        <p:txBody>
          <a:bodyPr>
            <a:normAutofit fontScale="85000" lnSpcReduction="20000"/>
          </a:bodyPr>
          <a:lstStyle/>
          <a:p>
            <a:r>
              <a:rPr lang="en-US" dirty="0" smtClean="0"/>
              <a:t>Installed after the assassination of President James A. Garfield by a Stalwart (for spoils system) lawyer who was angry over giving of patronage jobs to reformers.</a:t>
            </a:r>
          </a:p>
          <a:p>
            <a:r>
              <a:rPr lang="en-US" dirty="0" smtClean="0"/>
              <a:t>Urged by VP turned Pres. Chester A. Arthur </a:t>
            </a:r>
          </a:p>
          <a:p>
            <a:r>
              <a:rPr lang="en-US" dirty="0" smtClean="0"/>
              <a:t>Authorized bipartisan civil service commission to make appointments for federal jobs based on a candidates performance on an exam</a:t>
            </a:r>
          </a:p>
          <a:p>
            <a:r>
              <a:rPr lang="en-US" dirty="0" smtClean="0"/>
              <a:t>By 1901 more than 40% of federal jobs were classified as civil service positions</a:t>
            </a:r>
          </a:p>
          <a:p>
            <a:r>
              <a:rPr lang="en-US" dirty="0" smtClean="0"/>
              <a:t>Politicians turned to business to provide campaign contributions as they could no longer pressure employees for contributions</a:t>
            </a:r>
            <a:endParaRPr lang="en-US" dirty="0"/>
          </a:p>
        </p:txBody>
      </p:sp>
    </p:spTree>
    <p:extLst>
      <p:ext uri="{BB962C8B-B14F-4D97-AF65-F5344CB8AC3E}">
        <p14:creationId xmlns:p14="http://schemas.microsoft.com/office/powerpoint/2010/main" val="29552410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Men</a:t>
            </a:r>
          </a:p>
        </p:txBody>
      </p:sp>
      <p:sp>
        <p:nvSpPr>
          <p:cNvPr id="3" name="Content Placeholder 2"/>
          <p:cNvSpPr>
            <a:spLocks noGrp="1"/>
          </p:cNvSpPr>
          <p:nvPr>
            <p:ph idx="1"/>
          </p:nvPr>
        </p:nvSpPr>
        <p:spPr>
          <a:xfrm>
            <a:off x="1" y="1457979"/>
            <a:ext cx="4478336" cy="4926658"/>
          </a:xfrm>
        </p:spPr>
        <p:txBody>
          <a:bodyPr/>
          <a:lstStyle/>
          <a:p>
            <a:r>
              <a:rPr lang="en-US" dirty="0"/>
              <a:t>The Titans</a:t>
            </a:r>
          </a:p>
          <a:p>
            <a:pPr lvl="1"/>
            <a:r>
              <a:rPr lang="en-US" sz="2400" dirty="0"/>
              <a:t>J.D. </a:t>
            </a:r>
            <a:r>
              <a:rPr lang="en-US" sz="2400" dirty="0" err="1"/>
              <a:t>Rockefellar</a:t>
            </a:r>
            <a:r>
              <a:rPr lang="en-US" sz="2400" dirty="0"/>
              <a:t>--Standard Oil</a:t>
            </a:r>
          </a:p>
          <a:p>
            <a:pPr lvl="1"/>
            <a:r>
              <a:rPr lang="en-US" sz="2400" dirty="0"/>
              <a:t>J.P. Morgan--Investment banking and financier</a:t>
            </a:r>
          </a:p>
          <a:p>
            <a:pPr lvl="1"/>
            <a:r>
              <a:rPr lang="en-US" sz="2400" dirty="0"/>
              <a:t>Andrew Carnegie--U.S. Steel</a:t>
            </a:r>
          </a:p>
          <a:p>
            <a:pPr lvl="1"/>
            <a:r>
              <a:rPr lang="en-US" sz="2400" dirty="0"/>
              <a:t>Cornelius Vanderbilt, Jay Gould, and Jay Fiske--Railroads</a:t>
            </a:r>
            <a:r>
              <a:rPr lang="en-US" dirty="0"/>
              <a:t> </a:t>
            </a:r>
          </a:p>
          <a:p>
            <a:endParaRPr lang="en-US" dirty="0"/>
          </a:p>
        </p:txBody>
      </p:sp>
      <p:pic>
        <p:nvPicPr>
          <p:cNvPr id="4" name="Picture 3" descr="Indus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61445" y="1457979"/>
            <a:ext cx="2312988" cy="33528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In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147" y="2016485"/>
            <a:ext cx="1992312" cy="304800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Ind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336" y="4398087"/>
            <a:ext cx="3200400" cy="2281237"/>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5641419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Influence of Business</a:t>
            </a:r>
          </a:p>
        </p:txBody>
      </p:sp>
      <p:sp>
        <p:nvSpPr>
          <p:cNvPr id="3" name="Content Placeholder 2"/>
          <p:cNvSpPr>
            <a:spLocks noGrp="1"/>
          </p:cNvSpPr>
          <p:nvPr>
            <p:ph idx="1"/>
          </p:nvPr>
        </p:nvSpPr>
        <p:spPr>
          <a:xfrm>
            <a:off x="726141" y="1804467"/>
            <a:ext cx="7691719" cy="4571999"/>
          </a:xfrm>
        </p:spPr>
        <p:txBody>
          <a:bodyPr>
            <a:normAutofit/>
          </a:bodyPr>
          <a:lstStyle/>
          <a:p>
            <a:r>
              <a:rPr lang="en-US" sz="2800" dirty="0"/>
              <a:t>Powerful individuals forced and intimidated Americans and politicians</a:t>
            </a:r>
          </a:p>
          <a:p>
            <a:r>
              <a:rPr lang="en-US" sz="2800" dirty="0"/>
              <a:t>Used tactics similar to mafia</a:t>
            </a:r>
          </a:p>
          <a:p>
            <a:r>
              <a:rPr lang="en-US" sz="2800" dirty="0"/>
              <a:t>Targeted immigrants for labor exploitation and votes</a:t>
            </a:r>
          </a:p>
          <a:p>
            <a:r>
              <a:rPr lang="en-US" sz="2800" dirty="0"/>
              <a:t>Used bribery, violence, and extortion to get job done</a:t>
            </a:r>
          </a:p>
          <a:p>
            <a:endParaRPr lang="en-US" sz="2800" dirty="0"/>
          </a:p>
        </p:txBody>
      </p:sp>
    </p:spTree>
    <p:extLst>
      <p:ext uri="{BB962C8B-B14F-4D97-AF65-F5344CB8AC3E}">
        <p14:creationId xmlns:p14="http://schemas.microsoft.com/office/powerpoint/2010/main" val="3613303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Buys Influence</a:t>
            </a:r>
            <a:endParaRPr lang="en-US" dirty="0"/>
          </a:p>
        </p:txBody>
      </p:sp>
      <p:sp>
        <p:nvSpPr>
          <p:cNvPr id="3" name="Content Placeholder 2"/>
          <p:cNvSpPr>
            <a:spLocks noGrp="1"/>
          </p:cNvSpPr>
          <p:nvPr>
            <p:ph idx="1"/>
          </p:nvPr>
        </p:nvSpPr>
        <p:spPr>
          <a:xfrm>
            <a:off x="726141" y="1586753"/>
            <a:ext cx="8006868" cy="4866812"/>
          </a:xfrm>
        </p:spPr>
        <p:txBody>
          <a:bodyPr>
            <a:normAutofit fontScale="92500"/>
          </a:bodyPr>
          <a:lstStyle/>
          <a:p>
            <a:r>
              <a:rPr lang="en-US" dirty="0" smtClean="0"/>
              <a:t>1884 Grover Cleveland (D) first Democrat in 28 years</a:t>
            </a:r>
          </a:p>
          <a:p>
            <a:r>
              <a:rPr lang="en-US" dirty="0" smtClean="0"/>
              <a:t>Cleveland tried to lower tariff rates but Congress refused to support him</a:t>
            </a:r>
          </a:p>
          <a:p>
            <a:r>
              <a:rPr lang="en-US" dirty="0" smtClean="0"/>
              <a:t>1888 Benjamin Harrison won with a campaign supported by big business that wanted tariffs higher than they already were</a:t>
            </a:r>
          </a:p>
          <a:p>
            <a:r>
              <a:rPr lang="en-US" dirty="0" smtClean="0"/>
              <a:t>McKinley Tariff Act 1890 signed by Harrison raised  tariffs</a:t>
            </a:r>
          </a:p>
          <a:p>
            <a:r>
              <a:rPr lang="en-US" dirty="0" smtClean="0"/>
              <a:t>Failed attempts to reduce the tariff again in 1894 and1897</a:t>
            </a:r>
            <a:endParaRPr lang="en-US" dirty="0"/>
          </a:p>
        </p:txBody>
      </p:sp>
    </p:spTree>
    <p:extLst>
      <p:ext uri="{BB962C8B-B14F-4D97-AF65-F5344CB8AC3E}">
        <p14:creationId xmlns:p14="http://schemas.microsoft.com/office/powerpoint/2010/main" val="31927205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18" y="1088572"/>
            <a:ext cx="8162365" cy="3429000"/>
          </a:xfrm>
        </p:spPr>
        <p:txBody>
          <a:bodyPr/>
          <a:lstStyle/>
          <a:p>
            <a:r>
              <a:rPr lang="en-US" dirty="0" smtClean="0"/>
              <a:t/>
            </a:r>
            <a:br>
              <a:rPr lang="en-US" dirty="0" smtClean="0"/>
            </a:br>
            <a:r>
              <a:rPr lang="en-US" dirty="0" smtClean="0"/>
              <a:t>Coming Soon….</a:t>
            </a:r>
            <a:br>
              <a:rPr lang="en-US" dirty="0" smtClean="0"/>
            </a:br>
            <a:r>
              <a:rPr lang="en-US" dirty="0" smtClean="0"/>
              <a:t>“Cleaning Up”</a:t>
            </a:r>
            <a:br>
              <a:rPr lang="en-US" dirty="0" smtClean="0"/>
            </a:br>
            <a:r>
              <a:rPr lang="en-US" dirty="0" smtClean="0"/>
              <a:t>The Progressive</a:t>
            </a:r>
            <a:br>
              <a:rPr lang="en-US" dirty="0" smtClean="0"/>
            </a:br>
            <a:r>
              <a:rPr lang="en-US" dirty="0" smtClean="0"/>
              <a:t>Era</a:t>
            </a:r>
            <a:endParaRPr lang="en-US" dirty="0"/>
          </a:p>
        </p:txBody>
      </p:sp>
    </p:spTree>
    <p:extLst>
      <p:ext uri="{BB962C8B-B14F-4D97-AF65-F5344CB8AC3E}">
        <p14:creationId xmlns:p14="http://schemas.microsoft.com/office/powerpoint/2010/main" val="1373258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587121"/>
            <a:ext cx="7691719" cy="1143000"/>
          </a:xfrm>
        </p:spPr>
        <p:txBody>
          <a:bodyPr/>
          <a:lstStyle/>
          <a:p>
            <a:r>
              <a:rPr lang="ja-JP" altLang="en-US" dirty="0">
                <a:latin typeface="Arial"/>
              </a:rPr>
              <a:t>“</a:t>
            </a:r>
            <a:r>
              <a:rPr lang="en-US" dirty="0"/>
              <a:t>Push</a:t>
            </a:r>
            <a:r>
              <a:rPr lang="ja-JP" altLang="en-US" dirty="0">
                <a:latin typeface="Arial"/>
              </a:rPr>
              <a:t>”</a:t>
            </a:r>
            <a:r>
              <a:rPr lang="en-US" dirty="0"/>
              <a:t> to </a:t>
            </a:r>
            <a:br>
              <a:rPr lang="en-US" dirty="0"/>
            </a:br>
            <a:r>
              <a:rPr lang="en-US" dirty="0"/>
              <a:t>U.S. Immigration</a:t>
            </a:r>
          </a:p>
        </p:txBody>
      </p:sp>
      <p:sp>
        <p:nvSpPr>
          <p:cNvPr id="3" name="Content Placeholder 2"/>
          <p:cNvSpPr>
            <a:spLocks noGrp="1"/>
          </p:cNvSpPr>
          <p:nvPr>
            <p:ph idx="1"/>
          </p:nvPr>
        </p:nvSpPr>
        <p:spPr>
          <a:xfrm>
            <a:off x="726141" y="2094655"/>
            <a:ext cx="7691719" cy="4571999"/>
          </a:xfrm>
        </p:spPr>
        <p:txBody>
          <a:bodyPr>
            <a:normAutofit/>
          </a:bodyPr>
          <a:lstStyle/>
          <a:p>
            <a:pPr marL="0" indent="0">
              <a:buNone/>
            </a:pPr>
            <a:r>
              <a:rPr lang="en-US" dirty="0" smtClean="0"/>
              <a:t>Chinese </a:t>
            </a:r>
          </a:p>
          <a:p>
            <a:pPr lvl="1"/>
            <a:r>
              <a:rPr lang="en-US" dirty="0" smtClean="0"/>
              <a:t>1839</a:t>
            </a:r>
            <a:r>
              <a:rPr lang="en-US" dirty="0"/>
              <a:t>-42: Opium War with Britain</a:t>
            </a:r>
          </a:p>
          <a:p>
            <a:pPr lvl="1"/>
            <a:r>
              <a:rPr lang="en-US" dirty="0"/>
              <a:t>Loss of Hong Kong to Britain</a:t>
            </a:r>
          </a:p>
          <a:p>
            <a:pPr lvl="1"/>
            <a:r>
              <a:rPr lang="en-US" dirty="0"/>
              <a:t>Taiping Rebellion 1850-64</a:t>
            </a:r>
          </a:p>
          <a:p>
            <a:pPr lvl="1"/>
            <a:r>
              <a:rPr lang="en-US" dirty="0"/>
              <a:t>Agricultural crisis and rice shortage</a:t>
            </a:r>
          </a:p>
          <a:p>
            <a:r>
              <a:rPr lang="en-US" dirty="0" smtClean="0"/>
              <a:t>Mexicans</a:t>
            </a:r>
          </a:p>
          <a:p>
            <a:pPr lvl="1"/>
            <a:r>
              <a:rPr lang="en-US" dirty="0" smtClean="0"/>
              <a:t>Relatively open boarders until 1920</a:t>
            </a:r>
          </a:p>
          <a:p>
            <a:pPr lvl="1"/>
            <a:r>
              <a:rPr lang="en-US" dirty="0" smtClean="0"/>
              <a:t>Political turmoil </a:t>
            </a:r>
            <a:endParaRPr lang="en-US" dirty="0"/>
          </a:p>
        </p:txBody>
      </p:sp>
    </p:spTree>
    <p:extLst>
      <p:ext uri="{BB962C8B-B14F-4D97-AF65-F5344CB8AC3E}">
        <p14:creationId xmlns:p14="http://schemas.microsoft.com/office/powerpoint/2010/main" val="1130872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America?</a:t>
            </a:r>
          </a:p>
        </p:txBody>
      </p:sp>
      <p:sp>
        <p:nvSpPr>
          <p:cNvPr id="3" name="Content Placeholder 2"/>
          <p:cNvSpPr>
            <a:spLocks noGrp="1"/>
          </p:cNvSpPr>
          <p:nvPr>
            <p:ph idx="1"/>
          </p:nvPr>
        </p:nvSpPr>
        <p:spPr>
          <a:xfrm>
            <a:off x="270232" y="1457979"/>
            <a:ext cx="5029816" cy="5271247"/>
          </a:xfrm>
        </p:spPr>
        <p:txBody>
          <a:bodyPr/>
          <a:lstStyle/>
          <a:p>
            <a:pPr>
              <a:lnSpc>
                <a:spcPct val="90000"/>
              </a:lnSpc>
            </a:pPr>
            <a:r>
              <a:rPr lang="en-US" dirty="0"/>
              <a:t>Large tracts of </a:t>
            </a:r>
            <a:r>
              <a:rPr lang="en-US" dirty="0">
                <a:solidFill>
                  <a:schemeClr val="accent1"/>
                </a:solidFill>
              </a:rPr>
              <a:t>open land</a:t>
            </a:r>
          </a:p>
          <a:p>
            <a:pPr>
              <a:lnSpc>
                <a:spcPct val="90000"/>
              </a:lnSpc>
            </a:pPr>
            <a:r>
              <a:rPr lang="en-US" dirty="0"/>
              <a:t>Abundance of </a:t>
            </a:r>
            <a:r>
              <a:rPr lang="en-US" dirty="0">
                <a:solidFill>
                  <a:schemeClr val="accent1"/>
                </a:solidFill>
              </a:rPr>
              <a:t>natural resources</a:t>
            </a:r>
          </a:p>
          <a:p>
            <a:pPr>
              <a:lnSpc>
                <a:spcPct val="90000"/>
              </a:lnSpc>
            </a:pPr>
            <a:r>
              <a:rPr lang="en-US" dirty="0"/>
              <a:t>Excellent </a:t>
            </a:r>
            <a:r>
              <a:rPr lang="en-US" dirty="0">
                <a:solidFill>
                  <a:schemeClr val="accent1"/>
                </a:solidFill>
              </a:rPr>
              <a:t>soil</a:t>
            </a:r>
            <a:endParaRPr lang="en-US" dirty="0"/>
          </a:p>
          <a:p>
            <a:pPr>
              <a:lnSpc>
                <a:spcPct val="90000"/>
              </a:lnSpc>
            </a:pPr>
            <a:r>
              <a:rPr lang="en-US" dirty="0" smtClean="0">
                <a:latin typeface="Arial"/>
              </a:rPr>
              <a:t>“</a:t>
            </a:r>
            <a:r>
              <a:rPr lang="en-US" dirty="0" smtClean="0"/>
              <a:t>Can do</a:t>
            </a:r>
            <a:r>
              <a:rPr lang="en-US" dirty="0" smtClean="0">
                <a:latin typeface="Arial"/>
              </a:rPr>
              <a:t>” </a:t>
            </a:r>
            <a:r>
              <a:rPr lang="en-US" dirty="0" smtClean="0">
                <a:solidFill>
                  <a:schemeClr val="accent1"/>
                </a:solidFill>
              </a:rPr>
              <a:t>attitude</a:t>
            </a:r>
            <a:endParaRPr lang="en-US" dirty="0"/>
          </a:p>
          <a:p>
            <a:pPr>
              <a:lnSpc>
                <a:spcPct val="90000"/>
              </a:lnSpc>
            </a:pPr>
            <a:r>
              <a:rPr lang="en-US" dirty="0"/>
              <a:t>Eager population</a:t>
            </a:r>
          </a:p>
          <a:p>
            <a:pPr>
              <a:lnSpc>
                <a:spcPct val="90000"/>
              </a:lnSpc>
            </a:pPr>
            <a:r>
              <a:rPr lang="en-US" dirty="0"/>
              <a:t>A government that encouraged </a:t>
            </a:r>
            <a:r>
              <a:rPr lang="en-US" dirty="0">
                <a:solidFill>
                  <a:schemeClr val="accent1"/>
                </a:solidFill>
              </a:rPr>
              <a:t>rugged individualism</a:t>
            </a:r>
            <a:r>
              <a:rPr lang="en-US" dirty="0"/>
              <a:t> and free enterprise</a:t>
            </a:r>
          </a:p>
        </p:txBody>
      </p:sp>
      <p:pic>
        <p:nvPicPr>
          <p:cNvPr id="4" name="Picture 3" descr="Map-Growth of the 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023" y="2008657"/>
            <a:ext cx="4670548" cy="3630942"/>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715614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latin typeface="Arial"/>
              </a:rPr>
              <a:t>“</a:t>
            </a:r>
            <a:r>
              <a:rPr lang="en-US" dirty="0"/>
              <a:t>Pull</a:t>
            </a:r>
            <a:r>
              <a:rPr lang="ja-JP" altLang="en-US" dirty="0">
                <a:latin typeface="Arial"/>
              </a:rPr>
              <a:t>”</a:t>
            </a:r>
            <a:r>
              <a:rPr lang="en-US" dirty="0"/>
              <a:t> of Immigrants</a:t>
            </a:r>
          </a:p>
        </p:txBody>
      </p:sp>
      <p:sp>
        <p:nvSpPr>
          <p:cNvPr id="3" name="Content Placeholder 2"/>
          <p:cNvSpPr>
            <a:spLocks noGrp="1"/>
          </p:cNvSpPr>
          <p:nvPr>
            <p:ph idx="1"/>
          </p:nvPr>
        </p:nvSpPr>
        <p:spPr>
          <a:xfrm>
            <a:off x="726141" y="1586753"/>
            <a:ext cx="7691719" cy="4999104"/>
          </a:xfrm>
        </p:spPr>
        <p:txBody>
          <a:bodyPr>
            <a:normAutofit lnSpcReduction="10000"/>
          </a:bodyPr>
          <a:lstStyle/>
          <a:p>
            <a:pPr>
              <a:lnSpc>
                <a:spcPct val="90000"/>
              </a:lnSpc>
              <a:buFontTx/>
              <a:buNone/>
            </a:pPr>
            <a:r>
              <a:rPr lang="en-US" u="sng" dirty="0"/>
              <a:t>Immigrants satisfy US economic </a:t>
            </a:r>
            <a:r>
              <a:rPr lang="en-US" u="sng" dirty="0" smtClean="0"/>
              <a:t>needs</a:t>
            </a:r>
            <a:endParaRPr lang="en-US" dirty="0"/>
          </a:p>
          <a:p>
            <a:pPr>
              <a:lnSpc>
                <a:spcPct val="90000"/>
              </a:lnSpc>
            </a:pPr>
            <a:r>
              <a:rPr lang="en-US" dirty="0"/>
              <a:t>1864: 1st comprehensive federal immigration law to work frontier (RR, mining, farming, e.g., Chinese recruited for </a:t>
            </a:r>
            <a:r>
              <a:rPr lang="en-US" dirty="0" smtClean="0"/>
              <a:t>California </a:t>
            </a:r>
            <a:r>
              <a:rPr lang="en-US" dirty="0"/>
              <a:t>gold rush 1848-1882).</a:t>
            </a:r>
          </a:p>
          <a:p>
            <a:pPr>
              <a:lnSpc>
                <a:spcPct val="90000"/>
              </a:lnSpc>
            </a:pPr>
            <a:r>
              <a:rPr lang="en-US" dirty="0"/>
              <a:t>1870s: Companies recruit in Mexico in part to replace Chinese, but mostly seasonal</a:t>
            </a:r>
            <a:r>
              <a:rPr lang="en-US" dirty="0" smtClean="0"/>
              <a:t>.</a:t>
            </a:r>
          </a:p>
          <a:p>
            <a:pPr>
              <a:lnSpc>
                <a:spcPct val="90000"/>
              </a:lnSpc>
            </a:pPr>
            <a:r>
              <a:rPr lang="en-US" dirty="0" smtClean="0"/>
              <a:t>1901 National Reclamation Act irrigated new farmland in Western States</a:t>
            </a:r>
            <a:endParaRPr lang="en-US" dirty="0"/>
          </a:p>
          <a:p>
            <a:pPr>
              <a:lnSpc>
                <a:spcPct val="90000"/>
              </a:lnSpc>
            </a:pPr>
            <a:r>
              <a:rPr lang="en-US" dirty="0" smtClean="0"/>
              <a:t>Japanese recruited by Hawaiian Planters. Once Hawaii was annexed in 1898, Japanese immigrated to the West Coast.</a:t>
            </a:r>
            <a:endParaRPr lang="en-US" dirty="0"/>
          </a:p>
          <a:p>
            <a:endParaRPr lang="en-US" dirty="0"/>
          </a:p>
        </p:txBody>
      </p:sp>
    </p:spTree>
    <p:extLst>
      <p:ext uri="{BB962C8B-B14F-4D97-AF65-F5344CB8AC3E}">
        <p14:creationId xmlns:p14="http://schemas.microsoft.com/office/powerpoint/2010/main" val="2492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Supports Immigration</a:t>
            </a:r>
            <a:endParaRPr lang="en-US" dirty="0"/>
          </a:p>
        </p:txBody>
      </p:sp>
      <p:sp>
        <p:nvSpPr>
          <p:cNvPr id="3" name="Content Placeholder 2"/>
          <p:cNvSpPr>
            <a:spLocks noGrp="1"/>
          </p:cNvSpPr>
          <p:nvPr>
            <p:ph idx="1"/>
          </p:nvPr>
        </p:nvSpPr>
        <p:spPr>
          <a:xfrm>
            <a:off x="145143" y="1586753"/>
            <a:ext cx="8744857" cy="4980961"/>
          </a:xfrm>
        </p:spPr>
        <p:txBody>
          <a:bodyPr>
            <a:normAutofit fontScale="92500" lnSpcReduction="10000"/>
          </a:bodyPr>
          <a:lstStyle/>
          <a:p>
            <a:r>
              <a:rPr lang="en-US" dirty="0"/>
              <a:t/>
            </a:r>
            <a:br>
              <a:rPr lang="en-US" dirty="0"/>
            </a:br>
            <a:r>
              <a:rPr lang="en-US" dirty="0"/>
              <a:t>Throughout the 1800s (as today), immigration had been most staunchly supported by Big Business and the professional class, and most fiercely resisted by the wage-earner. Commons, in 1907: </a:t>
            </a:r>
            <a:br>
              <a:rPr lang="en-US" dirty="0"/>
            </a:br>
            <a:r>
              <a:rPr lang="en-US" dirty="0"/>
              <a:t/>
            </a:r>
            <a:br>
              <a:rPr lang="en-US" dirty="0"/>
            </a:br>
            <a:r>
              <a:rPr lang="en-US" dirty="0" smtClean="0"/>
              <a:t>“It </a:t>
            </a:r>
            <a:r>
              <a:rPr lang="en-US" dirty="0"/>
              <a:t>is an easy and patriotic matter for </a:t>
            </a:r>
            <a:r>
              <a:rPr lang="en-US" b="1" dirty="0"/>
              <a:t>the lawyer, minister, professor, employer, or investor</a:t>
            </a:r>
            <a:r>
              <a:rPr lang="en-US" dirty="0"/>
              <a:t>, placed above the arena of competition, to proclaim the equal right of all races to American opportunities; to avow his own willingness to give way should even a better Chinaman, Hindu, or Turk come in to take his place; and to rebuke the racial hatred of those who resist this displacement. </a:t>
            </a:r>
            <a:r>
              <a:rPr lang="en-US" b="1" dirty="0"/>
              <a:t>His patriotism and world-wide brotherhood cost him and his family nothing,</a:t>
            </a:r>
            <a:r>
              <a:rPr lang="en-US" dirty="0"/>
              <a:t> and indeed they add to his profits and leisure</a:t>
            </a:r>
            <a:r>
              <a:rPr lang="en-US" dirty="0" smtClean="0"/>
              <a:t>.”</a:t>
            </a:r>
            <a:endParaRPr lang="en-US" dirty="0"/>
          </a:p>
        </p:txBody>
      </p:sp>
    </p:spTree>
    <p:extLst>
      <p:ext uri="{BB962C8B-B14F-4D97-AF65-F5344CB8AC3E}">
        <p14:creationId xmlns:p14="http://schemas.microsoft.com/office/powerpoint/2010/main" val="1424755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Elis Island</a:t>
            </a:r>
            <a:endParaRPr lang="en-US" dirty="0"/>
          </a:p>
        </p:txBody>
      </p:sp>
      <p:sp>
        <p:nvSpPr>
          <p:cNvPr id="3" name="Content Placeholder 2"/>
          <p:cNvSpPr>
            <a:spLocks noGrp="1"/>
          </p:cNvSpPr>
          <p:nvPr>
            <p:ph idx="1"/>
          </p:nvPr>
        </p:nvSpPr>
        <p:spPr>
          <a:xfrm>
            <a:off x="726141" y="753826"/>
            <a:ext cx="7691719" cy="4571999"/>
          </a:xfrm>
        </p:spPr>
        <p:txBody>
          <a:bodyPr/>
          <a:lstStyle/>
          <a:p>
            <a:endParaRPr lang="en-US" sz="2800" dirty="0"/>
          </a:p>
          <a:p>
            <a:r>
              <a:rPr lang="en-US" sz="2800" dirty="0"/>
              <a:t>Ellis Island: 1892 – 1924:</a:t>
            </a:r>
          </a:p>
          <a:p>
            <a:pPr lvl="1"/>
            <a:r>
              <a:rPr lang="en-US" dirty="0"/>
              <a:t>5000 enter daily, maybe 1 in 50 rejected          </a:t>
            </a:r>
          </a:p>
          <a:p>
            <a:pPr lvl="1"/>
            <a:r>
              <a:rPr lang="en-US" dirty="0"/>
              <a:t>12 million had entered by 1954 when closed</a:t>
            </a:r>
          </a:p>
          <a:p>
            <a:endParaRPr lang="en-US" dirty="0"/>
          </a:p>
        </p:txBody>
      </p:sp>
      <p:pic>
        <p:nvPicPr>
          <p:cNvPr id="4" name="Picture 3" descr="Photo-01-TypiskeIndvandrereUdenforEmigrantstationen-EllisIsland-NY-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68" y="3111720"/>
            <a:ext cx="4957983" cy="3004538"/>
          </a:xfrm>
          <a:prstGeom prst="rect">
            <a:avLst/>
          </a:prstGeom>
        </p:spPr>
      </p:pic>
      <p:pic>
        <p:nvPicPr>
          <p:cNvPr id="5" name="Picture 4" descr="ellis-island-0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35482" y="3338433"/>
            <a:ext cx="3475901" cy="3276037"/>
          </a:xfrm>
          <a:prstGeom prst="rect">
            <a:avLst/>
          </a:prstGeom>
        </p:spPr>
      </p:pic>
    </p:spTree>
    <p:extLst>
      <p:ext uri="{BB962C8B-B14F-4D97-AF65-F5344CB8AC3E}">
        <p14:creationId xmlns:p14="http://schemas.microsoft.com/office/powerpoint/2010/main" val="430267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Elis Island </a:t>
            </a:r>
            <a:endParaRPr lang="en-US" dirty="0"/>
          </a:p>
        </p:txBody>
      </p:sp>
      <p:pic>
        <p:nvPicPr>
          <p:cNvPr id="4" name="Content Placeholder 3"/>
          <p:cNvPicPr>
            <a:picLocks noGrp="1" noChangeAspect="1"/>
          </p:cNvPicPr>
          <p:nvPr>
            <p:ph idx="1"/>
          </p:nvPr>
        </p:nvPicPr>
        <p:blipFill>
          <a:blip r:embed="rId2"/>
          <a:srcRect t="10380" b="10380"/>
          <a:stretch>
            <a:fillRect/>
          </a:stretch>
        </p:blipFill>
        <p:spPr/>
      </p:pic>
    </p:spTree>
    <p:extLst>
      <p:ext uri="{BB962C8B-B14F-4D97-AF65-F5344CB8AC3E}">
        <p14:creationId xmlns:p14="http://schemas.microsoft.com/office/powerpoint/2010/main" val="3711154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Angel Island </a:t>
            </a:r>
            <a:endParaRPr lang="en-US" dirty="0"/>
          </a:p>
        </p:txBody>
      </p:sp>
      <p:sp>
        <p:nvSpPr>
          <p:cNvPr id="3" name="Content Placeholder 2"/>
          <p:cNvSpPr>
            <a:spLocks noGrp="1"/>
          </p:cNvSpPr>
          <p:nvPr>
            <p:ph idx="1"/>
          </p:nvPr>
        </p:nvSpPr>
        <p:spPr>
          <a:xfrm>
            <a:off x="726141" y="1221457"/>
            <a:ext cx="7691719" cy="4571999"/>
          </a:xfrm>
        </p:spPr>
        <p:txBody>
          <a:bodyPr>
            <a:normAutofit/>
          </a:bodyPr>
          <a:lstStyle/>
          <a:p>
            <a:r>
              <a:rPr lang="en-US" sz="2000" dirty="0" smtClean="0"/>
              <a:t>Between 1910 and 1940 about 50,000 Chinese immigrants entered the United States through Angel Island in the San Francisco Bay.</a:t>
            </a:r>
          </a:p>
          <a:p>
            <a:r>
              <a:rPr lang="en-US" sz="2000" dirty="0" smtClean="0"/>
              <a:t>Immigrants at Angel Island faced harsh questioning and long detention in filthy buildings before finding out if they could immigrate. </a:t>
            </a:r>
            <a:endParaRPr lang="en-US" sz="2000" dirty="0"/>
          </a:p>
        </p:txBody>
      </p:sp>
      <p:pic>
        <p:nvPicPr>
          <p:cNvPr id="4" name="Picture 3"/>
          <p:cNvPicPr>
            <a:picLocks noChangeAspect="1"/>
          </p:cNvPicPr>
          <p:nvPr/>
        </p:nvPicPr>
        <p:blipFill>
          <a:blip r:embed="rId2"/>
          <a:stretch>
            <a:fillRect/>
          </a:stretch>
        </p:blipFill>
        <p:spPr>
          <a:xfrm>
            <a:off x="1757040" y="3381888"/>
            <a:ext cx="5807328" cy="3203709"/>
          </a:xfrm>
          <a:prstGeom prst="rect">
            <a:avLst/>
          </a:prstGeom>
        </p:spPr>
      </p:pic>
    </p:spTree>
    <p:extLst>
      <p:ext uri="{BB962C8B-B14F-4D97-AF65-F5344CB8AC3E}">
        <p14:creationId xmlns:p14="http://schemas.microsoft.com/office/powerpoint/2010/main" val="1751779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Angel Island</a:t>
            </a:r>
            <a:endParaRPr lang="en-US" dirty="0"/>
          </a:p>
        </p:txBody>
      </p:sp>
      <p:pic>
        <p:nvPicPr>
          <p:cNvPr id="6" name="Content Placeholder 5"/>
          <p:cNvPicPr>
            <a:picLocks noGrp="1" noChangeAspect="1"/>
          </p:cNvPicPr>
          <p:nvPr>
            <p:ph idx="1"/>
          </p:nvPr>
        </p:nvPicPr>
        <p:blipFill>
          <a:blip r:embed="rId2"/>
          <a:srcRect l="1301" r="1301"/>
          <a:stretch>
            <a:fillRect/>
          </a:stretch>
        </p:blipFill>
        <p:spPr/>
      </p:pic>
    </p:spTree>
    <p:extLst>
      <p:ext uri="{BB962C8B-B14F-4D97-AF65-F5344CB8AC3E}">
        <p14:creationId xmlns:p14="http://schemas.microsoft.com/office/powerpoint/2010/main" val="2598564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2" y="1586753"/>
            <a:ext cx="3356002" cy="4872104"/>
          </a:xfrm>
        </p:spPr>
        <p:txBody>
          <a:bodyPr/>
          <a:lstStyle/>
          <a:p>
            <a:r>
              <a:rPr lang="en-US" dirty="0"/>
              <a:t>"Give me your tired, your poor, your huddled masses yearning to breathe free</a:t>
            </a:r>
            <a:r>
              <a:rPr lang="en-US" dirty="0" smtClean="0"/>
              <a:t>.”</a:t>
            </a:r>
          </a:p>
          <a:p>
            <a:pPr marL="0" indent="0">
              <a:buNone/>
            </a:pPr>
            <a:r>
              <a:rPr lang="en-US" dirty="0" smtClean="0"/>
              <a:t> – Emma Lazarus</a:t>
            </a:r>
          </a:p>
          <a:p>
            <a:pPr marL="0" indent="0">
              <a:buNone/>
            </a:pPr>
            <a:r>
              <a:rPr lang="en-US" dirty="0" smtClean="0"/>
              <a:t>Engraved </a:t>
            </a:r>
            <a:r>
              <a:rPr lang="en-US" dirty="0"/>
              <a:t>on Statue of </a:t>
            </a:r>
            <a:r>
              <a:rPr lang="en-US" dirty="0" smtClean="0"/>
              <a:t>Liberty</a:t>
            </a:r>
          </a:p>
        </p:txBody>
      </p:sp>
      <p:pic>
        <p:nvPicPr>
          <p:cNvPr id="5" name="Picture 4"/>
          <p:cNvPicPr>
            <a:picLocks noChangeAspect="1"/>
          </p:cNvPicPr>
          <p:nvPr/>
        </p:nvPicPr>
        <p:blipFill>
          <a:blip r:embed="rId2"/>
          <a:stretch>
            <a:fillRect/>
          </a:stretch>
        </p:blipFill>
        <p:spPr>
          <a:xfrm>
            <a:off x="4232728" y="199571"/>
            <a:ext cx="4344362" cy="6513286"/>
          </a:xfrm>
          <a:prstGeom prst="rect">
            <a:avLst/>
          </a:prstGeom>
        </p:spPr>
      </p:pic>
    </p:spTree>
    <p:extLst>
      <p:ext uri="{BB962C8B-B14F-4D97-AF65-F5344CB8AC3E}">
        <p14:creationId xmlns:p14="http://schemas.microsoft.com/office/powerpoint/2010/main" val="2781369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p:txBody>
          <a:bodyPr>
            <a:normAutofit lnSpcReduction="10000"/>
          </a:bodyPr>
          <a:lstStyle/>
          <a:p>
            <a:pPr>
              <a:lnSpc>
                <a:spcPct val="90000"/>
              </a:lnSpc>
            </a:pPr>
            <a:r>
              <a:rPr lang="en-US" b="1" dirty="0"/>
              <a:t>1820-1860:  Period of Manifest Destiny</a:t>
            </a:r>
          </a:p>
          <a:p>
            <a:pPr lvl="1">
              <a:lnSpc>
                <a:spcPct val="90000"/>
              </a:lnSpc>
            </a:pPr>
            <a:r>
              <a:rPr lang="en-US" dirty="0"/>
              <a:t>Territorial expansion, extension of slavery</a:t>
            </a:r>
          </a:p>
          <a:p>
            <a:pPr>
              <a:lnSpc>
                <a:spcPct val="90000"/>
              </a:lnSpc>
            </a:pPr>
            <a:r>
              <a:rPr lang="en-US" b="1" dirty="0"/>
              <a:t>1861-1865:  American Civil War</a:t>
            </a:r>
            <a:endParaRPr lang="en-US" dirty="0"/>
          </a:p>
          <a:p>
            <a:pPr lvl="1">
              <a:lnSpc>
                <a:spcPct val="90000"/>
              </a:lnSpc>
            </a:pPr>
            <a:r>
              <a:rPr lang="en-US" dirty="0"/>
              <a:t>Fought over states</a:t>
            </a:r>
            <a:r>
              <a:rPr lang="ja-JP" altLang="en-US" dirty="0">
                <a:latin typeface="Arial"/>
              </a:rPr>
              <a:t>’</a:t>
            </a:r>
            <a:r>
              <a:rPr lang="en-US" dirty="0"/>
              <a:t> rights, control of industry, and slavery</a:t>
            </a:r>
          </a:p>
          <a:p>
            <a:pPr>
              <a:lnSpc>
                <a:spcPct val="90000"/>
              </a:lnSpc>
            </a:pPr>
            <a:r>
              <a:rPr lang="en-US" b="1" dirty="0"/>
              <a:t>1865-1877:  Period of Reconstruction</a:t>
            </a:r>
            <a:endParaRPr lang="en-US" dirty="0"/>
          </a:p>
          <a:p>
            <a:pPr lvl="1">
              <a:lnSpc>
                <a:spcPct val="90000"/>
              </a:lnSpc>
            </a:pPr>
            <a:r>
              <a:rPr lang="en-US" dirty="0"/>
              <a:t>Reunify the U.S., aid Freedmen, extend railroad</a:t>
            </a:r>
          </a:p>
          <a:p>
            <a:pPr>
              <a:lnSpc>
                <a:spcPct val="90000"/>
              </a:lnSpc>
            </a:pPr>
            <a:r>
              <a:rPr lang="en-US" b="1" dirty="0"/>
              <a:t>1866-1898:  Period of the Gilded Age</a:t>
            </a:r>
            <a:endParaRPr lang="en-US" dirty="0"/>
          </a:p>
          <a:p>
            <a:pPr lvl="1">
              <a:lnSpc>
                <a:spcPct val="90000"/>
              </a:lnSpc>
            </a:pPr>
            <a:r>
              <a:rPr lang="en-US" dirty="0"/>
              <a:t>Growth of industry, unchecked immigration, political corruption</a:t>
            </a:r>
          </a:p>
          <a:p>
            <a:endParaRPr lang="en-US" dirty="0"/>
          </a:p>
        </p:txBody>
      </p:sp>
    </p:spTree>
    <p:extLst>
      <p:ext uri="{BB962C8B-B14F-4D97-AF65-F5344CB8AC3E}">
        <p14:creationId xmlns:p14="http://schemas.microsoft.com/office/powerpoint/2010/main" val="4251585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to the Melting Pot Theory</a:t>
            </a:r>
            <a:endParaRPr lang="en-US" dirty="0"/>
          </a:p>
        </p:txBody>
      </p:sp>
      <p:sp>
        <p:nvSpPr>
          <p:cNvPr id="3" name="Content Placeholder 2"/>
          <p:cNvSpPr>
            <a:spLocks noGrp="1"/>
          </p:cNvSpPr>
          <p:nvPr>
            <p:ph idx="1"/>
          </p:nvPr>
        </p:nvSpPr>
        <p:spPr>
          <a:xfrm>
            <a:off x="186852" y="1790052"/>
            <a:ext cx="4197049" cy="5067947"/>
          </a:xfrm>
        </p:spPr>
        <p:txBody>
          <a:bodyPr>
            <a:normAutofit fontScale="92500" lnSpcReduction="10000"/>
          </a:bodyPr>
          <a:lstStyle/>
          <a:p>
            <a:r>
              <a:rPr lang="en-US" dirty="0" smtClean="0"/>
              <a:t>Immigrants would give up their cultural identities and assimilate to “American” culture</a:t>
            </a:r>
          </a:p>
          <a:p>
            <a:r>
              <a:rPr lang="en-US" dirty="0" smtClean="0"/>
              <a:t>Cooperation for survival meant many groups remained in communities of origin</a:t>
            </a:r>
          </a:p>
          <a:p>
            <a:r>
              <a:rPr lang="en-US" dirty="0" smtClean="0"/>
              <a:t>Some immigrants did not want to give up their cultural identity</a:t>
            </a:r>
          </a:p>
          <a:p>
            <a:r>
              <a:rPr lang="en-US" dirty="0" smtClean="0"/>
              <a:t>Anti-immigrant feelings emerged</a:t>
            </a:r>
            <a:endParaRPr lang="en-US" dirty="0"/>
          </a:p>
        </p:txBody>
      </p:sp>
      <p:pic>
        <p:nvPicPr>
          <p:cNvPr id="4" name="Picture 3" descr="Lady+Liberty+st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172" y="1747954"/>
            <a:ext cx="3564256" cy="5110045"/>
          </a:xfrm>
          <a:prstGeom prst="rect">
            <a:avLst/>
          </a:prstGeom>
        </p:spPr>
      </p:pic>
    </p:spTree>
    <p:extLst>
      <p:ext uri="{BB962C8B-B14F-4D97-AF65-F5344CB8AC3E}">
        <p14:creationId xmlns:p14="http://schemas.microsoft.com/office/powerpoint/2010/main" val="250447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Rise of Nativism</a:t>
            </a:r>
            <a:endParaRPr lang="en-US" dirty="0"/>
          </a:p>
        </p:txBody>
      </p:sp>
      <p:sp>
        <p:nvSpPr>
          <p:cNvPr id="3" name="Content Placeholder 2"/>
          <p:cNvSpPr>
            <a:spLocks noGrp="1"/>
          </p:cNvSpPr>
          <p:nvPr>
            <p:ph idx="1"/>
          </p:nvPr>
        </p:nvSpPr>
        <p:spPr/>
        <p:txBody>
          <a:bodyPr/>
          <a:lstStyle/>
          <a:p>
            <a:r>
              <a:rPr lang="en-US" dirty="0" smtClean="0"/>
              <a:t>Overt favoritism toward native born Americans</a:t>
            </a:r>
          </a:p>
          <a:p>
            <a:r>
              <a:rPr lang="en-US" dirty="0" smtClean="0"/>
              <a:t>Rise in anti-immigrant groups that demanded immigration reform</a:t>
            </a:r>
          </a:p>
          <a:p>
            <a:r>
              <a:rPr lang="en-US" dirty="0" smtClean="0"/>
              <a:t>Anglo-Saxon supremacy (English, Scandinavian and Germans were superior to Slavic, Latin and Asian races</a:t>
            </a:r>
          </a:p>
          <a:p>
            <a:endParaRPr lang="en-US" dirty="0" smtClean="0"/>
          </a:p>
          <a:p>
            <a:endParaRPr lang="en-US" dirty="0"/>
          </a:p>
        </p:txBody>
      </p:sp>
    </p:spTree>
    <p:extLst>
      <p:ext uri="{BB962C8B-B14F-4D97-AF65-F5344CB8AC3E}">
        <p14:creationId xmlns:p14="http://schemas.microsoft.com/office/powerpoint/2010/main" val="2466360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41028"/>
            <a:ext cx="7691719" cy="1143000"/>
          </a:xfrm>
        </p:spPr>
        <p:txBody>
          <a:bodyPr/>
          <a:lstStyle/>
          <a:p>
            <a:r>
              <a:rPr lang="en-US" sz="4800" dirty="0" smtClean="0"/>
              <a:t>The American Protective Association</a:t>
            </a:r>
            <a:endParaRPr lang="en-US" sz="4800" dirty="0"/>
          </a:p>
        </p:txBody>
      </p:sp>
      <p:sp>
        <p:nvSpPr>
          <p:cNvPr id="3" name="Content Placeholder 2"/>
          <p:cNvSpPr>
            <a:spLocks noGrp="1"/>
          </p:cNvSpPr>
          <p:nvPr>
            <p:ph idx="1"/>
          </p:nvPr>
        </p:nvSpPr>
        <p:spPr>
          <a:xfrm>
            <a:off x="5392893" y="1696375"/>
            <a:ext cx="3501192" cy="5161625"/>
          </a:xfrm>
        </p:spPr>
        <p:txBody>
          <a:bodyPr/>
          <a:lstStyle/>
          <a:p>
            <a:r>
              <a:rPr lang="en-US" dirty="0" smtClean="0"/>
              <a:t>Nativist group founded in 1887</a:t>
            </a:r>
          </a:p>
          <a:p>
            <a:r>
              <a:rPr lang="en-US" dirty="0" smtClean="0"/>
              <a:t>Launched various anti-Catholic attacks</a:t>
            </a:r>
          </a:p>
          <a:p>
            <a:r>
              <a:rPr lang="en-US" dirty="0" smtClean="0"/>
              <a:t>Many colleges, social clubs and business refused to admit Jews</a:t>
            </a:r>
          </a:p>
          <a:p>
            <a:endParaRPr lang="en-US" dirty="0"/>
          </a:p>
        </p:txBody>
      </p:sp>
      <p:pic>
        <p:nvPicPr>
          <p:cNvPr id="4" name="Picture 3"/>
          <p:cNvPicPr>
            <a:picLocks noChangeAspect="1"/>
          </p:cNvPicPr>
          <p:nvPr/>
        </p:nvPicPr>
        <p:blipFill>
          <a:blip r:embed="rId2"/>
          <a:stretch>
            <a:fillRect/>
          </a:stretch>
        </p:blipFill>
        <p:spPr>
          <a:xfrm>
            <a:off x="445088" y="1391193"/>
            <a:ext cx="4947805" cy="5398657"/>
          </a:xfrm>
          <a:prstGeom prst="rect">
            <a:avLst/>
          </a:prstGeom>
        </p:spPr>
      </p:pic>
    </p:spTree>
    <p:extLst>
      <p:ext uri="{BB962C8B-B14F-4D97-AF65-F5344CB8AC3E}">
        <p14:creationId xmlns:p14="http://schemas.microsoft.com/office/powerpoint/2010/main" val="870658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490798"/>
            <a:ext cx="7691719" cy="1143000"/>
          </a:xfrm>
        </p:spPr>
        <p:txBody>
          <a:bodyPr/>
          <a:lstStyle/>
          <a:p>
            <a:r>
              <a:rPr lang="en-US" dirty="0" smtClean="0"/>
              <a:t>Anti-Immigrant Legislation</a:t>
            </a:r>
            <a:endParaRPr lang="en-US" dirty="0"/>
          </a:p>
        </p:txBody>
      </p:sp>
      <p:sp>
        <p:nvSpPr>
          <p:cNvPr id="3" name="Content Placeholder 2"/>
          <p:cNvSpPr>
            <a:spLocks noGrp="1"/>
          </p:cNvSpPr>
          <p:nvPr>
            <p:ph idx="1"/>
          </p:nvPr>
        </p:nvSpPr>
        <p:spPr>
          <a:xfrm>
            <a:off x="726141" y="1930851"/>
            <a:ext cx="7850300" cy="4704816"/>
          </a:xfrm>
        </p:spPr>
        <p:txBody>
          <a:bodyPr>
            <a:normAutofit fontScale="92500"/>
          </a:bodyPr>
          <a:lstStyle/>
          <a:p>
            <a:r>
              <a:rPr lang="en-US" dirty="0" smtClean="0"/>
              <a:t>1897- Congress passed a bill requiring a literacy test for immigrants that would refuse entry to those who could not read 40 words either in English or in their native language </a:t>
            </a:r>
          </a:p>
          <a:p>
            <a:r>
              <a:rPr lang="en-US" dirty="0" smtClean="0"/>
              <a:t>Vetoed by President Cleveland </a:t>
            </a:r>
          </a:p>
          <a:p>
            <a:r>
              <a:rPr lang="en-US" dirty="0" smtClean="0"/>
              <a:t>Represented a powerful statement of public sentiment</a:t>
            </a:r>
          </a:p>
          <a:p>
            <a:r>
              <a:rPr lang="en-US" dirty="0" smtClean="0"/>
              <a:t>Attempts </a:t>
            </a:r>
            <a:r>
              <a:rPr lang="en-US" dirty="0"/>
              <a:t>at voting immigration caps, finally passed in </a:t>
            </a:r>
            <a:r>
              <a:rPr lang="en-US" dirty="0">
                <a:hlinkClick r:id="rId2"/>
              </a:rPr>
              <a:t>1921</a:t>
            </a:r>
            <a:r>
              <a:rPr lang="en-US" dirty="0"/>
              <a:t> and sealed by the </a:t>
            </a:r>
            <a:r>
              <a:rPr lang="en-US" dirty="0">
                <a:hlinkClick r:id="rId3"/>
              </a:rPr>
              <a:t>1924</a:t>
            </a:r>
            <a:r>
              <a:rPr lang="en-US" dirty="0"/>
              <a:t> Immigration Act (reducing non-NW Euro entries to a mere drip). The doors would not be opened again until 1965.</a:t>
            </a:r>
          </a:p>
          <a:p>
            <a:endParaRPr lang="en-US" dirty="0"/>
          </a:p>
        </p:txBody>
      </p:sp>
    </p:spTree>
    <p:extLst>
      <p:ext uri="{BB962C8B-B14F-4D97-AF65-F5344CB8AC3E}">
        <p14:creationId xmlns:p14="http://schemas.microsoft.com/office/powerpoint/2010/main" val="3785253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3088" r="-13088"/>
          <a:stretch>
            <a:fillRect/>
          </a:stretch>
        </p:blipFill>
        <p:spPr>
          <a:xfrm>
            <a:off x="-398716" y="314979"/>
            <a:ext cx="10361199" cy="6158752"/>
          </a:xfrm>
        </p:spPr>
      </p:pic>
    </p:spTree>
    <p:extLst>
      <p:ext uri="{BB962C8B-B14F-4D97-AF65-F5344CB8AC3E}">
        <p14:creationId xmlns:p14="http://schemas.microsoft.com/office/powerpoint/2010/main" val="4206475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Anti-Asian Sentiment</a:t>
            </a:r>
            <a:endParaRPr lang="en-US" dirty="0"/>
          </a:p>
        </p:txBody>
      </p:sp>
      <p:sp>
        <p:nvSpPr>
          <p:cNvPr id="3" name="Content Placeholder 2"/>
          <p:cNvSpPr>
            <a:spLocks noGrp="1"/>
          </p:cNvSpPr>
          <p:nvPr>
            <p:ph idx="1"/>
          </p:nvPr>
        </p:nvSpPr>
        <p:spPr>
          <a:xfrm>
            <a:off x="169455" y="1457979"/>
            <a:ext cx="6023675" cy="4960796"/>
          </a:xfrm>
        </p:spPr>
        <p:txBody>
          <a:bodyPr>
            <a:normAutofit fontScale="92500"/>
          </a:bodyPr>
          <a:lstStyle/>
          <a:p>
            <a:r>
              <a:rPr lang="en-US" dirty="0" smtClean="0"/>
              <a:t>Anti-Chinese sentiment intensified in 1873 as work was scarce</a:t>
            </a:r>
          </a:p>
          <a:p>
            <a:r>
              <a:rPr lang="en-US" dirty="0" smtClean="0"/>
              <a:t>1882 Chinese Exclusion Act slammed the door shut on Chinese immigration for 10 years (with the exception of students, teachers, government officials merchants and tourists)</a:t>
            </a:r>
          </a:p>
          <a:p>
            <a:r>
              <a:rPr lang="en-US" dirty="0" smtClean="0"/>
              <a:t>Extended for another 10 years in 1892</a:t>
            </a:r>
          </a:p>
          <a:p>
            <a:r>
              <a:rPr lang="en-US" dirty="0" smtClean="0"/>
              <a:t>1902 the law was extended indefinitely </a:t>
            </a:r>
          </a:p>
          <a:p>
            <a:r>
              <a:rPr lang="en-US" dirty="0" smtClean="0"/>
              <a:t>Only repealed in 1943 (WWII)</a:t>
            </a:r>
          </a:p>
          <a:p>
            <a:endParaRPr lang="en-US" dirty="0"/>
          </a:p>
        </p:txBody>
      </p:sp>
      <p:pic>
        <p:nvPicPr>
          <p:cNvPr id="4" name="Picture 3"/>
          <p:cNvPicPr>
            <a:picLocks noChangeAspect="1"/>
          </p:cNvPicPr>
          <p:nvPr/>
        </p:nvPicPr>
        <p:blipFill>
          <a:blip r:embed="rId2"/>
          <a:stretch>
            <a:fillRect/>
          </a:stretch>
        </p:blipFill>
        <p:spPr>
          <a:xfrm>
            <a:off x="6193130" y="1457979"/>
            <a:ext cx="3124834" cy="3508742"/>
          </a:xfrm>
          <a:prstGeom prst="rect">
            <a:avLst/>
          </a:prstGeom>
        </p:spPr>
      </p:pic>
    </p:spTree>
    <p:extLst>
      <p:ext uri="{BB962C8B-B14F-4D97-AF65-F5344CB8AC3E}">
        <p14:creationId xmlns:p14="http://schemas.microsoft.com/office/powerpoint/2010/main" val="581689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68199" r="-68199"/>
          <a:stretch>
            <a:fillRect/>
          </a:stretch>
        </p:blipFill>
        <p:spPr>
          <a:xfrm>
            <a:off x="-3229872" y="0"/>
            <a:ext cx="10944971" cy="6505749"/>
          </a:xfrm>
        </p:spPr>
      </p:pic>
      <p:pic>
        <p:nvPicPr>
          <p:cNvPr id="5" name="Picture 4"/>
          <p:cNvPicPr>
            <a:picLocks noChangeAspect="1"/>
          </p:cNvPicPr>
          <p:nvPr/>
        </p:nvPicPr>
        <p:blipFill>
          <a:blip r:embed="rId3"/>
          <a:stretch>
            <a:fillRect/>
          </a:stretch>
        </p:blipFill>
        <p:spPr>
          <a:xfrm>
            <a:off x="3914617" y="747987"/>
            <a:ext cx="5229383" cy="4822779"/>
          </a:xfrm>
          <a:prstGeom prst="rect">
            <a:avLst/>
          </a:prstGeom>
        </p:spPr>
      </p:pic>
    </p:spTree>
    <p:extLst>
      <p:ext uri="{BB962C8B-B14F-4D97-AF65-F5344CB8AC3E}">
        <p14:creationId xmlns:p14="http://schemas.microsoft.com/office/powerpoint/2010/main" val="1724925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Gentleman's Agreement </a:t>
            </a:r>
            <a:endParaRPr lang="en-US" dirty="0"/>
          </a:p>
        </p:txBody>
      </p:sp>
      <p:sp>
        <p:nvSpPr>
          <p:cNvPr id="3" name="Content Placeholder 2"/>
          <p:cNvSpPr>
            <a:spLocks noGrp="1"/>
          </p:cNvSpPr>
          <p:nvPr>
            <p:ph idx="1"/>
          </p:nvPr>
        </p:nvSpPr>
        <p:spPr>
          <a:xfrm>
            <a:off x="726141" y="1952049"/>
            <a:ext cx="7691719" cy="4571999"/>
          </a:xfrm>
        </p:spPr>
        <p:txBody>
          <a:bodyPr>
            <a:normAutofit fontScale="92500" lnSpcReduction="20000"/>
          </a:bodyPr>
          <a:lstStyle/>
          <a:p>
            <a:r>
              <a:rPr lang="en-US" dirty="0" smtClean="0"/>
              <a:t>Anti-Chinese fears were extended to Japanese and other Asians in 1900</a:t>
            </a:r>
          </a:p>
          <a:p>
            <a:r>
              <a:rPr lang="en-US" dirty="0" smtClean="0"/>
              <a:t>1906 local board of education segregated Japanese children by putting them in separate schools</a:t>
            </a:r>
          </a:p>
          <a:p>
            <a:r>
              <a:rPr lang="en-US" dirty="0" smtClean="0"/>
              <a:t>Japan protested angrily</a:t>
            </a:r>
          </a:p>
          <a:p>
            <a:r>
              <a:rPr lang="en-US" dirty="0" smtClean="0"/>
              <a:t>President T. Roosevelt created a deal in the 1907-1908 Gentleman’s Agreement</a:t>
            </a:r>
          </a:p>
          <a:p>
            <a:pPr lvl="1"/>
            <a:r>
              <a:rPr lang="en-US" dirty="0" smtClean="0"/>
              <a:t>Japan’s government limited immigration of unskilled workers </a:t>
            </a:r>
          </a:p>
          <a:p>
            <a:pPr lvl="1"/>
            <a:r>
              <a:rPr lang="en-US" dirty="0" smtClean="0"/>
              <a:t>In exchange the San Francisco segregation order was repealed </a:t>
            </a:r>
          </a:p>
        </p:txBody>
      </p:sp>
    </p:spTree>
    <p:extLst>
      <p:ext uri="{BB962C8B-B14F-4D97-AF65-F5344CB8AC3E}">
        <p14:creationId xmlns:p14="http://schemas.microsoft.com/office/powerpoint/2010/main" val="2236140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7330" r="-17330"/>
          <a:stretch>
            <a:fillRect/>
          </a:stretch>
        </p:blipFill>
        <p:spPr>
          <a:xfrm>
            <a:off x="-1" y="1251520"/>
            <a:ext cx="9035287" cy="5370623"/>
          </a:xfrm>
        </p:spPr>
      </p:pic>
      <p:sp>
        <p:nvSpPr>
          <p:cNvPr id="5" name="TextBox 4"/>
          <p:cNvSpPr txBox="1"/>
          <p:nvPr/>
        </p:nvSpPr>
        <p:spPr>
          <a:xfrm>
            <a:off x="726141" y="235857"/>
            <a:ext cx="7691719" cy="1015663"/>
          </a:xfrm>
          <a:prstGeom prst="rect">
            <a:avLst/>
          </a:prstGeom>
          <a:noFill/>
        </p:spPr>
        <p:txBody>
          <a:bodyPr wrap="square" rtlCol="0">
            <a:spAutoFit/>
          </a:bodyPr>
          <a:lstStyle/>
          <a:p>
            <a:r>
              <a:rPr lang="en-US" sz="2000" dirty="0"/>
              <a:t>In 1815, mathematician </a:t>
            </a:r>
            <a:r>
              <a:rPr lang="en-US" sz="2000" dirty="0" err="1"/>
              <a:t>Elkanah</a:t>
            </a:r>
            <a:r>
              <a:rPr lang="en-US" sz="2000" dirty="0"/>
              <a:t> Watson predicted census numbers for the following century. Here are his estimates, alongside the real totals from between 1790 et 1900: </a:t>
            </a:r>
          </a:p>
        </p:txBody>
      </p:sp>
    </p:spTree>
    <p:extLst>
      <p:ext uri="{BB962C8B-B14F-4D97-AF65-F5344CB8AC3E}">
        <p14:creationId xmlns:p14="http://schemas.microsoft.com/office/powerpoint/2010/main" val="1339667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30963" r="-30963"/>
          <a:stretch>
            <a:fillRect/>
          </a:stretch>
        </p:blipFill>
        <p:spPr>
          <a:xfrm>
            <a:off x="-1050576" y="314979"/>
            <a:ext cx="10811433" cy="6426373"/>
          </a:xfrm>
        </p:spPr>
      </p:pic>
    </p:spTree>
    <p:extLst>
      <p:ext uri="{BB962C8B-B14F-4D97-AF65-F5344CB8AC3E}">
        <p14:creationId xmlns:p14="http://schemas.microsoft.com/office/powerpoint/2010/main" val="726071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Twain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While considered one of the most popular American authors, Mark Twain was also the one deme the era The Gilded Age.</a:t>
            </a:r>
          </a:p>
          <a:p>
            <a:pPr marL="0" indent="0" algn="ctr">
              <a:buNone/>
            </a:pPr>
            <a:r>
              <a:rPr lang="en-US" sz="4400" dirty="0"/>
              <a:t>"The golden gleam of the gilded surface hides the cheapness of the metal underneath</a:t>
            </a:r>
            <a:r>
              <a:rPr lang="en-US" sz="4400" dirty="0" smtClean="0"/>
              <a:t>.”</a:t>
            </a:r>
          </a:p>
          <a:p>
            <a:pPr marL="0" indent="0" algn="ctr">
              <a:buNone/>
            </a:pPr>
            <a:r>
              <a:rPr lang="en-US" sz="4400" dirty="0" smtClean="0"/>
              <a:t>-Twain, </a:t>
            </a:r>
            <a:r>
              <a:rPr lang="en-US" sz="4400" i="1" dirty="0" smtClean="0"/>
              <a:t>The Gilded Age</a:t>
            </a:r>
            <a:endParaRPr lang="en-US" sz="4400" dirty="0"/>
          </a:p>
        </p:txBody>
      </p:sp>
    </p:spTree>
    <p:extLst>
      <p:ext uri="{BB962C8B-B14F-4D97-AF65-F5344CB8AC3E}">
        <p14:creationId xmlns:p14="http://schemas.microsoft.com/office/powerpoint/2010/main" val="1163050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1251" r="-11251"/>
          <a:stretch>
            <a:fillRect/>
          </a:stretch>
        </p:blipFill>
        <p:spPr>
          <a:xfrm>
            <a:off x="-435655" y="163286"/>
            <a:ext cx="10364214" cy="6159500"/>
          </a:xfrm>
        </p:spPr>
      </p:pic>
    </p:spTree>
    <p:extLst>
      <p:ext uri="{BB962C8B-B14F-4D97-AF65-F5344CB8AC3E}">
        <p14:creationId xmlns:p14="http://schemas.microsoft.com/office/powerpoint/2010/main" val="3397157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i="1" dirty="0"/>
              <a:t>We see the spike in the 1850s, heavily Irish and German, which led to the nativist </a:t>
            </a:r>
            <a:r>
              <a:rPr lang="en-US" i="1" dirty="0">
                <a:hlinkClick r:id="rId2"/>
              </a:rPr>
              <a:t>Know-Nothing</a:t>
            </a:r>
            <a:r>
              <a:rPr lang="en-US" i="1" dirty="0"/>
              <a:t> movement, followed  by a huge dip during the Civil War.  The 1870s and 1890s Depressions both led to big slumps.  When J.R. Commons published this map, in 1907, Slavic and Mediterranean immigration was exploding.</a:t>
            </a:r>
            <a:endParaRPr lang="en-US" dirty="0"/>
          </a:p>
          <a:p>
            <a:endParaRPr lang="en-US" dirty="0"/>
          </a:p>
        </p:txBody>
      </p:sp>
    </p:spTree>
    <p:extLst>
      <p:ext uri="{BB962C8B-B14F-4D97-AF65-F5344CB8AC3E}">
        <p14:creationId xmlns:p14="http://schemas.microsoft.com/office/powerpoint/2010/main" val="371567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45150" r="-45150"/>
          <a:stretch>
            <a:fillRect/>
          </a:stretch>
        </p:blipFill>
        <p:spPr>
          <a:xfrm>
            <a:off x="-887290" y="314979"/>
            <a:ext cx="10920290" cy="6491079"/>
          </a:xfrm>
        </p:spPr>
      </p:pic>
    </p:spTree>
    <p:extLst>
      <p:ext uri="{BB962C8B-B14F-4D97-AF65-F5344CB8AC3E}">
        <p14:creationId xmlns:p14="http://schemas.microsoft.com/office/powerpoint/2010/main" val="3501714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467050"/>
            <a:ext cx="7691719" cy="1143000"/>
          </a:xfrm>
        </p:spPr>
        <p:txBody>
          <a:bodyPr/>
          <a:lstStyle/>
          <a:p>
            <a:r>
              <a:rPr lang="en-US" dirty="0" smtClean="0"/>
              <a:t>Urbanization</a:t>
            </a:r>
            <a:endParaRPr lang="en-US" dirty="0"/>
          </a:p>
        </p:txBody>
      </p:sp>
    </p:spTree>
    <p:extLst>
      <p:ext uri="{BB962C8B-B14F-4D97-AF65-F5344CB8AC3E}">
        <p14:creationId xmlns:p14="http://schemas.microsoft.com/office/powerpoint/2010/main" val="644040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6206" b="-6206"/>
          <a:stretch>
            <a:fillRect/>
          </a:stretch>
        </p:blipFill>
        <p:spPr>
          <a:xfrm>
            <a:off x="217714" y="616858"/>
            <a:ext cx="8671861" cy="5154601"/>
          </a:xfrm>
        </p:spPr>
      </p:pic>
    </p:spTree>
    <p:extLst>
      <p:ext uri="{BB962C8B-B14F-4D97-AF65-F5344CB8AC3E}">
        <p14:creationId xmlns:p14="http://schemas.microsoft.com/office/powerpoint/2010/main" val="1798116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Urbanization</a:t>
            </a:r>
            <a:endParaRPr lang="en-US" dirty="0"/>
          </a:p>
        </p:txBody>
      </p:sp>
      <p:sp>
        <p:nvSpPr>
          <p:cNvPr id="3" name="Content Placeholder 2"/>
          <p:cNvSpPr>
            <a:spLocks noGrp="1"/>
          </p:cNvSpPr>
          <p:nvPr>
            <p:ph idx="1"/>
          </p:nvPr>
        </p:nvSpPr>
        <p:spPr>
          <a:xfrm>
            <a:off x="569573" y="1312235"/>
            <a:ext cx="8267815" cy="5284293"/>
          </a:xfrm>
        </p:spPr>
        <p:txBody>
          <a:bodyPr>
            <a:normAutofit/>
          </a:bodyPr>
          <a:lstStyle/>
          <a:p>
            <a:r>
              <a:rPr lang="en-US" dirty="0" smtClean="0"/>
              <a:t>Natural and economic disasters made industrial jobs attractive</a:t>
            </a:r>
          </a:p>
          <a:p>
            <a:r>
              <a:rPr lang="en-US" dirty="0" smtClean="0"/>
              <a:t>Growth primarily in the Northeast and Midwest</a:t>
            </a:r>
          </a:p>
          <a:p>
            <a:r>
              <a:rPr lang="en-US" dirty="0" smtClean="0"/>
              <a:t>Revitalized cities but also created serious problems</a:t>
            </a:r>
          </a:p>
          <a:p>
            <a:r>
              <a:rPr lang="en-US" dirty="0"/>
              <a:t>Cities were cheap and convenient </a:t>
            </a:r>
          </a:p>
          <a:p>
            <a:r>
              <a:rPr lang="en-US" dirty="0"/>
              <a:t>Offered unskilled laborer steady jobs in mills and factories</a:t>
            </a:r>
          </a:p>
          <a:p>
            <a:pPr marL="0" indent="0">
              <a:buNone/>
            </a:pPr>
            <a:endParaRPr lang="en-US" dirty="0" smtClean="0"/>
          </a:p>
          <a:p>
            <a:endParaRPr lang="en-US" dirty="0"/>
          </a:p>
        </p:txBody>
      </p:sp>
    </p:spTree>
    <p:extLst>
      <p:ext uri="{BB962C8B-B14F-4D97-AF65-F5344CB8AC3E}">
        <p14:creationId xmlns:p14="http://schemas.microsoft.com/office/powerpoint/2010/main" val="1011585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 the Numbers</a:t>
            </a:r>
            <a:endParaRPr lang="en-US" dirty="0"/>
          </a:p>
        </p:txBody>
      </p:sp>
      <p:sp>
        <p:nvSpPr>
          <p:cNvPr id="3" name="Content Placeholder 2"/>
          <p:cNvSpPr>
            <a:spLocks noGrp="1"/>
          </p:cNvSpPr>
          <p:nvPr>
            <p:ph idx="1"/>
          </p:nvPr>
        </p:nvSpPr>
        <p:spPr>
          <a:xfrm>
            <a:off x="152059" y="1586753"/>
            <a:ext cx="5119060" cy="4797232"/>
          </a:xfrm>
        </p:spPr>
        <p:txBody>
          <a:bodyPr>
            <a:normAutofit fontScale="92500" lnSpcReduction="20000"/>
          </a:bodyPr>
          <a:lstStyle/>
          <a:p>
            <a:r>
              <a:rPr lang="en-US" dirty="0"/>
              <a:t>Urban population: 10 million to 54 million between 1870 and </a:t>
            </a:r>
            <a:r>
              <a:rPr lang="en-US" dirty="0" smtClean="0"/>
              <a:t>1920</a:t>
            </a:r>
          </a:p>
          <a:p>
            <a:r>
              <a:rPr lang="en-US" dirty="0" smtClean="0"/>
              <a:t>By 1890 twice as many Irish residents in NY as Dublin</a:t>
            </a:r>
          </a:p>
          <a:p>
            <a:r>
              <a:rPr lang="en-US" dirty="0" smtClean="0"/>
              <a:t>By 1910 immigrant families made up more than half the total population of 18 major American cities</a:t>
            </a:r>
          </a:p>
          <a:p>
            <a:r>
              <a:rPr lang="en-US" dirty="0" smtClean="0"/>
              <a:t>Between 1890 and 1910 about 200,000 African Americans moved to cities such as Detroit and Chicago</a:t>
            </a:r>
            <a:endParaRPr lang="en-US" dirty="0"/>
          </a:p>
        </p:txBody>
      </p:sp>
      <p:pic>
        <p:nvPicPr>
          <p:cNvPr id="4" name="Picture 3"/>
          <p:cNvPicPr>
            <a:picLocks noChangeAspect="1"/>
          </p:cNvPicPr>
          <p:nvPr/>
        </p:nvPicPr>
        <p:blipFill>
          <a:blip r:embed="rId2"/>
          <a:stretch>
            <a:fillRect/>
          </a:stretch>
        </p:blipFill>
        <p:spPr>
          <a:xfrm>
            <a:off x="5271119" y="1899863"/>
            <a:ext cx="3872881" cy="2859477"/>
          </a:xfrm>
          <a:prstGeom prst="rect">
            <a:avLst/>
          </a:prstGeom>
        </p:spPr>
      </p:pic>
    </p:spTree>
    <p:extLst>
      <p:ext uri="{BB962C8B-B14F-4D97-AF65-F5344CB8AC3E}">
        <p14:creationId xmlns:p14="http://schemas.microsoft.com/office/powerpoint/2010/main" val="3405047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39864"/>
            <a:ext cx="7691719" cy="1143000"/>
          </a:xfrm>
        </p:spPr>
        <p:txBody>
          <a:bodyPr/>
          <a:lstStyle/>
          <a:p>
            <a:r>
              <a:rPr lang="en-US" dirty="0" smtClean="0"/>
              <a:t>Urban Problems</a:t>
            </a:r>
            <a:endParaRPr lang="en-US" dirty="0"/>
          </a:p>
        </p:txBody>
      </p:sp>
      <p:sp>
        <p:nvSpPr>
          <p:cNvPr id="3" name="Content Placeholder 2"/>
          <p:cNvSpPr>
            <a:spLocks noGrp="1"/>
          </p:cNvSpPr>
          <p:nvPr>
            <p:ph idx="1"/>
          </p:nvPr>
        </p:nvSpPr>
        <p:spPr>
          <a:xfrm>
            <a:off x="3026980" y="1287234"/>
            <a:ext cx="5914788" cy="5570765"/>
          </a:xfrm>
        </p:spPr>
        <p:txBody>
          <a:bodyPr/>
          <a:lstStyle/>
          <a:p>
            <a:r>
              <a:rPr lang="en-US" b="1" dirty="0" smtClean="0"/>
              <a:t>Housing</a:t>
            </a:r>
            <a:r>
              <a:rPr lang="en-US" dirty="0" smtClean="0"/>
              <a:t>- </a:t>
            </a:r>
          </a:p>
          <a:p>
            <a:pPr lvl="1"/>
            <a:r>
              <a:rPr lang="en-US" dirty="0" smtClean="0"/>
              <a:t>Tenements –multiple families in one residence, dark, poorly ventilated, vermin ridden</a:t>
            </a:r>
          </a:p>
          <a:p>
            <a:pPr lvl="1"/>
            <a:r>
              <a:rPr lang="en-US" dirty="0" smtClean="0"/>
              <a:t>Row Houses- built in an effort to fit many families into a single city block</a:t>
            </a:r>
          </a:p>
          <a:p>
            <a:pPr lvl="1"/>
            <a:r>
              <a:rPr lang="en-US" dirty="0" smtClean="0"/>
              <a:t>Slums- neighborhoods crowed with people living in poor conditions</a:t>
            </a:r>
            <a:endParaRPr lang="en-US" dirty="0"/>
          </a:p>
          <a:p>
            <a:pPr lvl="1"/>
            <a:r>
              <a:rPr lang="en-US" dirty="0" smtClean="0"/>
              <a:t>1879 NY passed a law that set minimum standards for pluming and ventilation in apartments</a:t>
            </a:r>
          </a:p>
        </p:txBody>
      </p:sp>
      <p:pic>
        <p:nvPicPr>
          <p:cNvPr id="4" name="Picture 3"/>
          <p:cNvPicPr>
            <a:picLocks noChangeAspect="1"/>
          </p:cNvPicPr>
          <p:nvPr/>
        </p:nvPicPr>
        <p:blipFill>
          <a:blip r:embed="rId2"/>
          <a:stretch>
            <a:fillRect/>
          </a:stretch>
        </p:blipFill>
        <p:spPr>
          <a:xfrm>
            <a:off x="186852" y="974123"/>
            <a:ext cx="2603500" cy="3124200"/>
          </a:xfrm>
          <a:prstGeom prst="rect">
            <a:avLst/>
          </a:prstGeom>
        </p:spPr>
      </p:pic>
      <p:pic>
        <p:nvPicPr>
          <p:cNvPr id="6" name="Picture 5"/>
          <p:cNvPicPr>
            <a:picLocks noChangeAspect="1"/>
          </p:cNvPicPr>
          <p:nvPr/>
        </p:nvPicPr>
        <p:blipFill>
          <a:blip r:embed="rId3"/>
          <a:stretch>
            <a:fillRect/>
          </a:stretch>
        </p:blipFill>
        <p:spPr>
          <a:xfrm>
            <a:off x="887219" y="3481114"/>
            <a:ext cx="2455501" cy="3220330"/>
          </a:xfrm>
          <a:prstGeom prst="rect">
            <a:avLst/>
          </a:prstGeom>
        </p:spPr>
      </p:pic>
    </p:spTree>
    <p:extLst>
      <p:ext uri="{BB962C8B-B14F-4D97-AF65-F5344CB8AC3E}">
        <p14:creationId xmlns:p14="http://schemas.microsoft.com/office/powerpoint/2010/main" val="196165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Problems</a:t>
            </a:r>
            <a:endParaRPr lang="en-US" dirty="0"/>
          </a:p>
        </p:txBody>
      </p:sp>
      <p:sp>
        <p:nvSpPr>
          <p:cNvPr id="3" name="Content Placeholder 2"/>
          <p:cNvSpPr>
            <a:spLocks noGrp="1"/>
          </p:cNvSpPr>
          <p:nvPr>
            <p:ph idx="1"/>
          </p:nvPr>
        </p:nvSpPr>
        <p:spPr>
          <a:xfrm>
            <a:off x="4383901" y="1301424"/>
            <a:ext cx="4359981" cy="5400021"/>
          </a:xfrm>
        </p:spPr>
        <p:txBody>
          <a:bodyPr/>
          <a:lstStyle/>
          <a:p>
            <a:r>
              <a:rPr lang="en-US" b="1" dirty="0" smtClean="0"/>
              <a:t>Transportation-</a:t>
            </a:r>
            <a:r>
              <a:rPr lang="en-US" dirty="0" smtClean="0"/>
              <a:t> innovations in mass transit were developed to move people from home to factories </a:t>
            </a:r>
          </a:p>
          <a:p>
            <a:pPr lvl="1"/>
            <a:r>
              <a:rPr lang="en-US" dirty="0" smtClean="0"/>
              <a:t>1873 Street (Cable) Cars in San Francisco</a:t>
            </a:r>
          </a:p>
          <a:p>
            <a:pPr lvl="1"/>
            <a:r>
              <a:rPr lang="en-US" dirty="0" smtClean="0"/>
              <a:t>1897 Electric Subways in Boston</a:t>
            </a:r>
          </a:p>
          <a:p>
            <a:pPr lvl="1"/>
            <a:r>
              <a:rPr lang="en-US" dirty="0" smtClean="0"/>
              <a:t>By 1900 most cities had a system connecting the inner city to outlying neighborhoods.</a:t>
            </a:r>
            <a:endParaRPr lang="en-US" dirty="0"/>
          </a:p>
        </p:txBody>
      </p:sp>
      <p:pic>
        <p:nvPicPr>
          <p:cNvPr id="5" name="Picture 4"/>
          <p:cNvPicPr>
            <a:picLocks noChangeAspect="1"/>
          </p:cNvPicPr>
          <p:nvPr/>
        </p:nvPicPr>
        <p:blipFill>
          <a:blip r:embed="rId2"/>
          <a:stretch>
            <a:fillRect/>
          </a:stretch>
        </p:blipFill>
        <p:spPr>
          <a:xfrm>
            <a:off x="211324" y="2188572"/>
            <a:ext cx="4485397" cy="2821204"/>
          </a:xfrm>
          <a:prstGeom prst="rect">
            <a:avLst/>
          </a:prstGeom>
        </p:spPr>
      </p:pic>
    </p:spTree>
    <p:extLst>
      <p:ext uri="{BB962C8B-B14F-4D97-AF65-F5344CB8AC3E}">
        <p14:creationId xmlns:p14="http://schemas.microsoft.com/office/powerpoint/2010/main" val="125509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Problems</a:t>
            </a:r>
            <a:endParaRPr lang="en-US" dirty="0"/>
          </a:p>
        </p:txBody>
      </p:sp>
      <p:sp>
        <p:nvSpPr>
          <p:cNvPr id="3" name="Content Placeholder 2"/>
          <p:cNvSpPr>
            <a:spLocks noGrp="1"/>
          </p:cNvSpPr>
          <p:nvPr>
            <p:ph idx="1"/>
          </p:nvPr>
        </p:nvSpPr>
        <p:spPr>
          <a:xfrm>
            <a:off x="365324" y="1457979"/>
            <a:ext cx="8385081" cy="5239117"/>
          </a:xfrm>
        </p:spPr>
        <p:txBody>
          <a:bodyPr>
            <a:normAutofit/>
          </a:bodyPr>
          <a:lstStyle/>
          <a:p>
            <a:r>
              <a:rPr lang="en-US" b="1" dirty="0" smtClean="0"/>
              <a:t>Water- </a:t>
            </a:r>
            <a:r>
              <a:rPr lang="en-US" dirty="0" smtClean="0"/>
              <a:t>Cities faced the problem of supplying safe drinking water </a:t>
            </a:r>
          </a:p>
          <a:p>
            <a:pPr lvl="1"/>
            <a:r>
              <a:rPr lang="en-US" dirty="0" smtClean="0"/>
              <a:t>1840s and 1850s cities built public waterworks to handled the demand but often inadequate</a:t>
            </a:r>
          </a:p>
          <a:p>
            <a:pPr lvl="1"/>
            <a:r>
              <a:rPr lang="en-US" dirty="0" smtClean="0"/>
              <a:t>Typhoid fever and cholera occurred when access to water was poor</a:t>
            </a:r>
          </a:p>
          <a:p>
            <a:pPr lvl="1"/>
            <a:r>
              <a:rPr lang="en-US" dirty="0" smtClean="0"/>
              <a:t>1870s Filtration introduced</a:t>
            </a:r>
          </a:p>
          <a:p>
            <a:pPr lvl="1"/>
            <a:r>
              <a:rPr lang="en-US" dirty="0" smtClean="0"/>
              <a:t>1908 Chlorination</a:t>
            </a:r>
          </a:p>
          <a:p>
            <a:pPr lvl="1"/>
            <a:r>
              <a:rPr lang="en-US" dirty="0" smtClean="0"/>
              <a:t>Access to water a continuing problem into the 20</a:t>
            </a:r>
            <a:r>
              <a:rPr lang="en-US" baseline="30000" dirty="0" smtClean="0"/>
              <a:t>th</a:t>
            </a:r>
            <a:r>
              <a:rPr lang="en-US" dirty="0" smtClean="0"/>
              <a:t> Century</a:t>
            </a:r>
          </a:p>
        </p:txBody>
      </p:sp>
    </p:spTree>
    <p:extLst>
      <p:ext uri="{BB962C8B-B14F-4D97-AF65-F5344CB8AC3E}">
        <p14:creationId xmlns:p14="http://schemas.microsoft.com/office/powerpoint/2010/main" val="119763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The Gilded Age?</a:t>
            </a:r>
          </a:p>
        </p:txBody>
      </p:sp>
      <p:sp>
        <p:nvSpPr>
          <p:cNvPr id="18435" name="Rectangle 3"/>
          <p:cNvSpPr>
            <a:spLocks noGrp="1" noChangeArrowheads="1"/>
          </p:cNvSpPr>
          <p:nvPr>
            <p:ph type="body" sz="half" idx="2"/>
          </p:nvPr>
        </p:nvSpPr>
        <p:spPr>
          <a:xfrm>
            <a:off x="4800600" y="1719263"/>
            <a:ext cx="3886200" cy="4833937"/>
          </a:xfrm>
        </p:spPr>
        <p:txBody>
          <a:bodyPr>
            <a:normAutofit lnSpcReduction="10000"/>
          </a:bodyPr>
          <a:lstStyle/>
          <a:p>
            <a:r>
              <a:rPr lang="en-US" sz="2200" dirty="0"/>
              <a:t>Termed by Mark Twain satirizing the period</a:t>
            </a:r>
          </a:p>
          <a:p>
            <a:pPr lvl="1"/>
            <a:r>
              <a:rPr lang="en-US" sz="2000" dirty="0"/>
              <a:t>Claimed that the period was not as wealthy as it looked</a:t>
            </a:r>
          </a:p>
          <a:p>
            <a:r>
              <a:rPr lang="en-US" sz="2200" dirty="0"/>
              <a:t>Political parties were the same:  </a:t>
            </a:r>
            <a:r>
              <a:rPr lang="en-US" sz="2200" dirty="0">
                <a:solidFill>
                  <a:schemeClr val="accent1"/>
                </a:solidFill>
              </a:rPr>
              <a:t>laissez-faire</a:t>
            </a:r>
            <a:r>
              <a:rPr lang="en-US" sz="2200" dirty="0"/>
              <a:t> and </a:t>
            </a:r>
            <a:r>
              <a:rPr lang="en-US" sz="2200" dirty="0">
                <a:solidFill>
                  <a:schemeClr val="accent1"/>
                </a:solidFill>
              </a:rPr>
              <a:t>corrupt</a:t>
            </a:r>
            <a:endParaRPr lang="en-US" sz="2200" dirty="0"/>
          </a:p>
          <a:p>
            <a:r>
              <a:rPr lang="en-US" sz="2200" dirty="0"/>
              <a:t>Political offices given through </a:t>
            </a:r>
            <a:r>
              <a:rPr lang="en-US" sz="2200" dirty="0">
                <a:solidFill>
                  <a:schemeClr val="accent1"/>
                </a:solidFill>
              </a:rPr>
              <a:t>spoils system</a:t>
            </a:r>
            <a:endParaRPr lang="en-US" sz="2200" dirty="0"/>
          </a:p>
          <a:p>
            <a:r>
              <a:rPr lang="en-US" sz="2200" dirty="0"/>
              <a:t>Local government run by </a:t>
            </a:r>
            <a:r>
              <a:rPr lang="en-US" sz="2200" dirty="0">
                <a:solidFill>
                  <a:schemeClr val="accent1"/>
                </a:solidFill>
              </a:rPr>
              <a:t>political bosses</a:t>
            </a:r>
            <a:endParaRPr lang="en-US" sz="2200" dirty="0"/>
          </a:p>
        </p:txBody>
      </p:sp>
      <p:pic>
        <p:nvPicPr>
          <p:cNvPr id="18438" name="Picture 6" descr="Lit-Cover, The Gilded Ag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955800"/>
            <a:ext cx="4038600" cy="3938588"/>
          </a:xfrm>
          <a:noFill/>
          <a:ln w="57150" cmpd="thickThin">
            <a:solidFill>
              <a:schemeClr val="tx1"/>
            </a:solidFill>
            <a:miter lim="800000"/>
            <a:headEnd/>
            <a:tailEnd/>
          </a:ln>
        </p:spPr>
      </p:pic>
    </p:spTree>
    <p:extLst>
      <p:ext uri="{BB962C8B-B14F-4D97-AF65-F5344CB8AC3E}">
        <p14:creationId xmlns:p14="http://schemas.microsoft.com/office/powerpoint/2010/main" val="2333510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Problems</a:t>
            </a:r>
            <a:endParaRPr lang="en-US" dirty="0"/>
          </a:p>
        </p:txBody>
      </p:sp>
      <p:sp>
        <p:nvSpPr>
          <p:cNvPr id="3" name="Content Placeholder 2"/>
          <p:cNvSpPr>
            <a:spLocks noGrp="1"/>
          </p:cNvSpPr>
          <p:nvPr>
            <p:ph idx="1"/>
          </p:nvPr>
        </p:nvSpPr>
        <p:spPr>
          <a:xfrm>
            <a:off x="0" y="1375405"/>
            <a:ext cx="5223439" cy="5110343"/>
          </a:xfrm>
        </p:spPr>
        <p:txBody>
          <a:bodyPr>
            <a:normAutofit fontScale="92500" lnSpcReduction="10000"/>
          </a:bodyPr>
          <a:lstStyle/>
          <a:p>
            <a:r>
              <a:rPr lang="en-US" b="1" dirty="0" smtClean="0"/>
              <a:t>Sanitation-</a:t>
            </a:r>
            <a:r>
              <a:rPr lang="en-US" dirty="0" smtClean="0"/>
              <a:t>Challenged to keep the cities clean</a:t>
            </a:r>
          </a:p>
          <a:p>
            <a:pPr lvl="1"/>
            <a:r>
              <a:rPr lang="en-US" dirty="0" smtClean="0"/>
              <a:t>Horse manure piled up, disposal for garbage a problem, sewage flowed through open gutters, factories spewed foul smoke into the air</a:t>
            </a:r>
          </a:p>
          <a:p>
            <a:pPr lvl="1"/>
            <a:r>
              <a:rPr lang="en-US" dirty="0" smtClean="0"/>
              <a:t>Scavengers- private contractors hired to keep the streets clean often did not do their jobs properly</a:t>
            </a:r>
          </a:p>
          <a:p>
            <a:pPr lvl="1"/>
            <a:r>
              <a:rPr lang="en-US" dirty="0"/>
              <a:t>B</a:t>
            </a:r>
            <a:r>
              <a:rPr lang="en-US" dirty="0" smtClean="0"/>
              <a:t>y 1900 many cities developed sewer lines </a:t>
            </a:r>
          </a:p>
          <a:p>
            <a:pPr lvl="1"/>
            <a:r>
              <a:rPr lang="en-US" dirty="0" smtClean="0"/>
              <a:t>Ongoing challenge for urban leaders</a:t>
            </a:r>
          </a:p>
        </p:txBody>
      </p:sp>
      <p:pic>
        <p:nvPicPr>
          <p:cNvPr id="4" name="Picture 3"/>
          <p:cNvPicPr>
            <a:picLocks noChangeAspect="1"/>
          </p:cNvPicPr>
          <p:nvPr/>
        </p:nvPicPr>
        <p:blipFill>
          <a:blip r:embed="rId2"/>
          <a:stretch>
            <a:fillRect/>
          </a:stretch>
        </p:blipFill>
        <p:spPr>
          <a:xfrm>
            <a:off x="5079759" y="2104801"/>
            <a:ext cx="4064242" cy="3165028"/>
          </a:xfrm>
          <a:prstGeom prst="rect">
            <a:avLst/>
          </a:prstGeom>
        </p:spPr>
      </p:pic>
    </p:spTree>
    <p:extLst>
      <p:ext uri="{BB962C8B-B14F-4D97-AF65-F5344CB8AC3E}">
        <p14:creationId xmlns:p14="http://schemas.microsoft.com/office/powerpoint/2010/main" val="1299577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2143"/>
            <a:ext cx="8974077" cy="6132286"/>
          </a:xfrm>
          <a:prstGeom prst="rect">
            <a:avLst/>
          </a:prstGeom>
        </p:spPr>
      </p:pic>
    </p:spTree>
    <p:extLst>
      <p:ext uri="{BB962C8B-B14F-4D97-AF65-F5344CB8AC3E}">
        <p14:creationId xmlns:p14="http://schemas.microsoft.com/office/powerpoint/2010/main" val="686564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Problems</a:t>
            </a:r>
            <a:endParaRPr lang="en-US" dirty="0"/>
          </a:p>
        </p:txBody>
      </p:sp>
      <p:sp>
        <p:nvSpPr>
          <p:cNvPr id="3" name="Content Placeholder 2"/>
          <p:cNvSpPr>
            <a:spLocks noGrp="1"/>
          </p:cNvSpPr>
          <p:nvPr>
            <p:ph idx="1"/>
          </p:nvPr>
        </p:nvSpPr>
        <p:spPr>
          <a:xfrm>
            <a:off x="4470883" y="1586753"/>
            <a:ext cx="3946977" cy="5023367"/>
          </a:xfrm>
        </p:spPr>
        <p:txBody>
          <a:bodyPr>
            <a:normAutofit lnSpcReduction="10000"/>
          </a:bodyPr>
          <a:lstStyle/>
          <a:p>
            <a:r>
              <a:rPr lang="en-US" b="1" dirty="0" smtClean="0"/>
              <a:t>Crime- </a:t>
            </a:r>
            <a:r>
              <a:rPr lang="en-US" dirty="0" smtClean="0"/>
              <a:t>Pickpocketing increased, thieves flourished</a:t>
            </a:r>
          </a:p>
          <a:p>
            <a:r>
              <a:rPr lang="en-US" dirty="0" smtClean="0"/>
              <a:t>Gangs developed </a:t>
            </a:r>
          </a:p>
          <a:p>
            <a:r>
              <a:rPr lang="en-US" dirty="0" smtClean="0"/>
              <a:t>1844 NY first to organize a full-time salaried police force </a:t>
            </a:r>
          </a:p>
          <a:p>
            <a:r>
              <a:rPr lang="en-US" dirty="0" smtClean="0"/>
              <a:t>Still,  police forces were small in NY and other cities and made little impact on crime </a:t>
            </a:r>
            <a:endParaRPr lang="en-US" dirty="0"/>
          </a:p>
        </p:txBody>
      </p:sp>
      <p:pic>
        <p:nvPicPr>
          <p:cNvPr id="4" name="Picture 3"/>
          <p:cNvPicPr>
            <a:picLocks noChangeAspect="1"/>
          </p:cNvPicPr>
          <p:nvPr/>
        </p:nvPicPr>
        <p:blipFill>
          <a:blip r:embed="rId2"/>
          <a:stretch>
            <a:fillRect/>
          </a:stretch>
        </p:blipFill>
        <p:spPr>
          <a:xfrm>
            <a:off x="267485" y="1586754"/>
            <a:ext cx="3864889" cy="4818430"/>
          </a:xfrm>
          <a:prstGeom prst="rect">
            <a:avLst/>
          </a:prstGeom>
        </p:spPr>
      </p:pic>
    </p:spTree>
    <p:extLst>
      <p:ext uri="{BB962C8B-B14F-4D97-AF65-F5344CB8AC3E}">
        <p14:creationId xmlns:p14="http://schemas.microsoft.com/office/powerpoint/2010/main" val="2932880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 Problems </a:t>
            </a:r>
            <a:endParaRPr lang="en-US" dirty="0"/>
          </a:p>
        </p:txBody>
      </p:sp>
      <p:sp>
        <p:nvSpPr>
          <p:cNvPr id="3" name="Content Placeholder 2"/>
          <p:cNvSpPr>
            <a:spLocks noGrp="1"/>
          </p:cNvSpPr>
          <p:nvPr>
            <p:ph idx="1"/>
          </p:nvPr>
        </p:nvSpPr>
        <p:spPr>
          <a:xfrm>
            <a:off x="4244730" y="1291037"/>
            <a:ext cx="4899270" cy="5566963"/>
          </a:xfrm>
        </p:spPr>
        <p:txBody>
          <a:bodyPr>
            <a:normAutofit fontScale="92500"/>
          </a:bodyPr>
          <a:lstStyle/>
          <a:p>
            <a:r>
              <a:rPr lang="en-US" b="1" dirty="0" smtClean="0"/>
              <a:t>Fire</a:t>
            </a:r>
            <a:r>
              <a:rPr lang="en-US" dirty="0" smtClean="0"/>
              <a:t>- Limited water supply lead to the spread of fires</a:t>
            </a:r>
          </a:p>
          <a:p>
            <a:pPr lvl="1"/>
            <a:r>
              <a:rPr lang="en-US" dirty="0"/>
              <a:t>C</a:t>
            </a:r>
            <a:r>
              <a:rPr lang="en-US" dirty="0" smtClean="0"/>
              <a:t>andles and kerosene lamps also posed a fire threat</a:t>
            </a:r>
          </a:p>
          <a:p>
            <a:pPr lvl="1"/>
            <a:r>
              <a:rPr lang="en-US" dirty="0"/>
              <a:t>M</a:t>
            </a:r>
            <a:r>
              <a:rPr lang="en-US" dirty="0" smtClean="0"/>
              <a:t>any buildings were wooden and acted as kindle to fire outbreaks</a:t>
            </a:r>
          </a:p>
          <a:p>
            <a:pPr lvl="1"/>
            <a:r>
              <a:rPr lang="en-US" dirty="0" smtClean="0"/>
              <a:t>Most firefighter services were volunteer and not always available   </a:t>
            </a:r>
          </a:p>
          <a:p>
            <a:pPr lvl="1"/>
            <a:r>
              <a:rPr lang="en-US" dirty="0" smtClean="0"/>
              <a:t>1871 Chicago Fire-17,500 buildings destroyed</a:t>
            </a:r>
          </a:p>
          <a:p>
            <a:pPr lvl="1"/>
            <a:r>
              <a:rPr lang="en-US" dirty="0" smtClean="0"/>
              <a:t>1906 San Francisco Earthquake and Fire- 28,000 buildings destroyed</a:t>
            </a:r>
            <a:endParaRPr lang="en-US" dirty="0"/>
          </a:p>
        </p:txBody>
      </p:sp>
      <p:pic>
        <p:nvPicPr>
          <p:cNvPr id="4" name="Picture 3"/>
          <p:cNvPicPr>
            <a:picLocks noChangeAspect="1"/>
          </p:cNvPicPr>
          <p:nvPr/>
        </p:nvPicPr>
        <p:blipFill>
          <a:blip r:embed="rId2"/>
          <a:stretch>
            <a:fillRect/>
          </a:stretch>
        </p:blipFill>
        <p:spPr>
          <a:xfrm>
            <a:off x="156568" y="2108605"/>
            <a:ext cx="4478566" cy="3214282"/>
          </a:xfrm>
          <a:prstGeom prst="rect">
            <a:avLst/>
          </a:prstGeom>
        </p:spPr>
      </p:pic>
    </p:spTree>
    <p:extLst>
      <p:ext uri="{BB962C8B-B14F-4D97-AF65-F5344CB8AC3E}">
        <p14:creationId xmlns:p14="http://schemas.microsoft.com/office/powerpoint/2010/main" val="1338239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Americanization Movement</a:t>
            </a:r>
            <a:endParaRPr lang="en-US" dirty="0"/>
          </a:p>
        </p:txBody>
      </p:sp>
      <p:sp>
        <p:nvSpPr>
          <p:cNvPr id="3" name="Content Placeholder 2"/>
          <p:cNvSpPr>
            <a:spLocks noGrp="1"/>
          </p:cNvSpPr>
          <p:nvPr>
            <p:ph idx="1"/>
          </p:nvPr>
        </p:nvSpPr>
        <p:spPr>
          <a:xfrm>
            <a:off x="726141" y="1812889"/>
            <a:ext cx="7691719" cy="4571999"/>
          </a:xfrm>
        </p:spPr>
        <p:txBody>
          <a:bodyPr>
            <a:normAutofit lnSpcReduction="10000"/>
          </a:bodyPr>
          <a:lstStyle/>
          <a:p>
            <a:r>
              <a:rPr lang="en-US" dirty="0" smtClean="0"/>
              <a:t>Designed to assimilate people of a wide-range of cultures into the dominant culture</a:t>
            </a:r>
          </a:p>
          <a:p>
            <a:r>
              <a:rPr lang="en-US" dirty="0" smtClean="0"/>
              <a:t>Schools and voluntary associations provided programs to teach skills for citizenship such as:</a:t>
            </a:r>
          </a:p>
          <a:p>
            <a:pPr lvl="1"/>
            <a:r>
              <a:rPr lang="en-US" dirty="0" smtClean="0"/>
              <a:t>Literacy</a:t>
            </a:r>
          </a:p>
          <a:p>
            <a:pPr lvl="1"/>
            <a:r>
              <a:rPr lang="en-US" dirty="0" smtClean="0"/>
              <a:t>American history and government</a:t>
            </a:r>
          </a:p>
          <a:p>
            <a:pPr lvl="1"/>
            <a:r>
              <a:rPr lang="en-US" dirty="0" smtClean="0"/>
              <a:t>Cooking</a:t>
            </a:r>
          </a:p>
          <a:p>
            <a:pPr lvl="1"/>
            <a:r>
              <a:rPr lang="en-US" dirty="0" smtClean="0"/>
              <a:t>Social Etiquette</a:t>
            </a:r>
          </a:p>
          <a:p>
            <a:pPr marL="457200" lvl="1" indent="0">
              <a:buNone/>
            </a:pPr>
            <a:r>
              <a:rPr lang="en-US" dirty="0" smtClean="0"/>
              <a:t>Many groups did not want to assimilate and were comfortable within their ethnic communities  </a:t>
            </a:r>
            <a:endParaRPr lang="en-US" dirty="0"/>
          </a:p>
          <a:p>
            <a:pPr lvl="1"/>
            <a:endParaRPr lang="en-US" dirty="0" smtClean="0"/>
          </a:p>
        </p:txBody>
      </p:sp>
    </p:spTree>
    <p:extLst>
      <p:ext uri="{BB962C8B-B14F-4D97-AF65-F5344CB8AC3E}">
        <p14:creationId xmlns:p14="http://schemas.microsoft.com/office/powerpoint/2010/main" val="547496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Racism </a:t>
            </a:r>
            <a:r>
              <a:rPr lang="en-US" dirty="0"/>
              <a:t>A</a:t>
            </a:r>
            <a:r>
              <a:rPr lang="en-US" dirty="0" smtClean="0"/>
              <a:t>mongst Immigrants </a:t>
            </a:r>
            <a:endParaRPr lang="en-US" dirty="0"/>
          </a:p>
        </p:txBody>
      </p:sp>
      <p:sp>
        <p:nvSpPr>
          <p:cNvPr id="3" name="Content Placeholder 2"/>
          <p:cNvSpPr>
            <a:spLocks noGrp="1"/>
          </p:cNvSpPr>
          <p:nvPr>
            <p:ph idx="1"/>
          </p:nvPr>
        </p:nvSpPr>
        <p:spPr>
          <a:xfrm>
            <a:off x="726141" y="1822610"/>
            <a:ext cx="7691719" cy="4571999"/>
          </a:xfrm>
        </p:spPr>
        <p:txBody>
          <a:bodyPr>
            <a:normAutofit fontScale="92500" lnSpcReduction="20000"/>
          </a:bodyPr>
          <a:lstStyle/>
          <a:p>
            <a:r>
              <a:rPr lang="en-US" dirty="0"/>
              <a:t>Both Irish and Italians were often seen as a violent menace:</a:t>
            </a:r>
            <a:br>
              <a:rPr lang="en-US" dirty="0"/>
            </a:br>
            <a:r>
              <a:rPr lang="en-US" dirty="0"/>
              <a:t/>
            </a:r>
            <a:br>
              <a:rPr lang="en-US" dirty="0"/>
            </a:br>
            <a:r>
              <a:rPr lang="en-US" dirty="0" smtClean="0"/>
              <a:t>“[</a:t>
            </a:r>
            <a:r>
              <a:rPr lang="en-US" dirty="0"/>
              <a:t>Italians] soon acquired a reputation as bloodthirsty criminals. Since southern Italians had never learned to fight with their fists, </a:t>
            </a:r>
            <a:r>
              <a:rPr lang="en-US" b="1" dirty="0"/>
              <a:t>knives flashed when they brawled among themselves or jostled with other immigrants</a:t>
            </a:r>
            <a:r>
              <a:rPr lang="en-US" dirty="0"/>
              <a:t>. Soon a penologist was wondering how the country could build prisons which Italians would not prefer to their own slum quarters. On the typical Italian the prison expert commented: "</a:t>
            </a:r>
            <a:r>
              <a:rPr lang="en-US" b="1" dirty="0"/>
              <a:t>The knife with which he cuts his bread he also uses to lop off another 'dago's' finger or ear</a:t>
            </a:r>
            <a:r>
              <a:rPr lang="en-US" dirty="0"/>
              <a:t>. . . . He is quite as familiar with the sight of human blood as with the sight of the food he eats."</a:t>
            </a:r>
          </a:p>
        </p:txBody>
      </p:sp>
    </p:spTree>
    <p:extLst>
      <p:ext uri="{BB962C8B-B14F-4D97-AF65-F5344CB8AC3E}">
        <p14:creationId xmlns:p14="http://schemas.microsoft.com/office/powerpoint/2010/main" val="1758180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Racial Tensions</a:t>
            </a:r>
            <a:endParaRPr lang="en-US" dirty="0"/>
          </a:p>
        </p:txBody>
      </p:sp>
      <p:sp>
        <p:nvSpPr>
          <p:cNvPr id="3" name="Content Placeholder 2"/>
          <p:cNvSpPr>
            <a:spLocks noGrp="1"/>
          </p:cNvSpPr>
          <p:nvPr>
            <p:ph idx="1"/>
          </p:nvPr>
        </p:nvSpPr>
        <p:spPr/>
        <p:txBody>
          <a:bodyPr>
            <a:normAutofit lnSpcReduction="10000"/>
          </a:bodyPr>
          <a:lstStyle/>
          <a:p>
            <a:r>
              <a:rPr lang="en-US" dirty="0"/>
              <a:t> The severe ethnic balkanization of cities led to a general rise in street gangs</a:t>
            </a:r>
            <a:r>
              <a:rPr lang="en-US" dirty="0" smtClean="0"/>
              <a:t>:</a:t>
            </a:r>
          </a:p>
          <a:p>
            <a:pPr marL="0" indent="0">
              <a:buNone/>
            </a:pPr>
            <a:r>
              <a:rPr lang="en-US" dirty="0" smtClean="0"/>
              <a:t>"</a:t>
            </a:r>
            <a:r>
              <a:rPr lang="en-US" dirty="0"/>
              <a:t>The Jewish gangs that grew up to protect the Jew against the Irish, the Italian gangs later in conflict with the Jewish gangs, the old comment in certain parts of Chicago that</a:t>
            </a:r>
            <a:r>
              <a:rPr lang="en-US" b="1" dirty="0"/>
              <a:t> "Every Irish kid was raised to kill a Swede,"</a:t>
            </a:r>
            <a:r>
              <a:rPr lang="en-US" dirty="0"/>
              <a:t> the conflict between Negro and white that led to race riots in Chicago and East St. Louis, all trace the long-time irritation and conflict that contributed to the habit of violence, that led to </a:t>
            </a:r>
            <a:r>
              <a:rPr lang="en-US" b="1" dirty="0"/>
              <a:t>coalescence of groups practicing violence against their neighbors</a:t>
            </a:r>
            <a:r>
              <a:rPr lang="en-US" dirty="0"/>
              <a:t>,..</a:t>
            </a:r>
            <a:r>
              <a:rPr lang="en-US" dirty="0" smtClean="0"/>
              <a:t>.”</a:t>
            </a:r>
            <a:endParaRPr lang="en-US" dirty="0"/>
          </a:p>
        </p:txBody>
      </p:sp>
    </p:spTree>
    <p:extLst>
      <p:ext uri="{BB962C8B-B14F-4D97-AF65-F5344CB8AC3E}">
        <p14:creationId xmlns:p14="http://schemas.microsoft.com/office/powerpoint/2010/main" val="555913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Muckrakers</a:t>
            </a:r>
            <a:endParaRPr lang="en-US" dirty="0"/>
          </a:p>
        </p:txBody>
      </p:sp>
      <p:sp>
        <p:nvSpPr>
          <p:cNvPr id="3" name="Content Placeholder 2"/>
          <p:cNvSpPr>
            <a:spLocks noGrp="1"/>
          </p:cNvSpPr>
          <p:nvPr>
            <p:ph idx="1"/>
          </p:nvPr>
        </p:nvSpPr>
        <p:spPr>
          <a:xfrm>
            <a:off x="562429" y="1484446"/>
            <a:ext cx="8145717" cy="5035390"/>
          </a:xfrm>
        </p:spPr>
        <p:txBody>
          <a:bodyPr>
            <a:normAutofit fontScale="92500" lnSpcReduction="10000"/>
          </a:bodyPr>
          <a:lstStyle/>
          <a:p>
            <a:pPr>
              <a:spcBef>
                <a:spcPts val="500"/>
              </a:spcBef>
              <a:spcAft>
                <a:spcPts val="500"/>
              </a:spcAft>
            </a:pPr>
            <a:r>
              <a:rPr lang="en-US" dirty="0" smtClean="0"/>
              <a:t>Name </a:t>
            </a:r>
            <a:r>
              <a:rPr lang="en-US" dirty="0"/>
              <a:t>applied to American journalists, novelists, and critics who in the first decade of the 20th cent. attempted to expose the abuses of business and the corruption in politics. </a:t>
            </a:r>
          </a:p>
          <a:p>
            <a:pPr>
              <a:spcBef>
                <a:spcPts val="500"/>
              </a:spcBef>
              <a:spcAft>
                <a:spcPts val="500"/>
              </a:spcAft>
            </a:pPr>
            <a:r>
              <a:rPr lang="en-US" dirty="0" smtClean="0"/>
              <a:t>The </a:t>
            </a:r>
            <a:r>
              <a:rPr lang="en-US" dirty="0"/>
              <a:t>term derives from the word </a:t>
            </a:r>
            <a:r>
              <a:rPr lang="en-US" i="1" dirty="0"/>
              <a:t>muckrake</a:t>
            </a:r>
            <a:r>
              <a:rPr lang="en-US" dirty="0"/>
              <a:t> used by President Theodore Roosevelt in a speech in 1906, in which he agreed with many of the charges of the muckrakers but asserted that some of their methods were sensational and irresponsible.</a:t>
            </a:r>
          </a:p>
          <a:p>
            <a:pPr>
              <a:spcBef>
                <a:spcPts val="500"/>
              </a:spcBef>
              <a:spcAft>
                <a:spcPts val="500"/>
              </a:spcAft>
            </a:pPr>
            <a:r>
              <a:rPr lang="en-US" dirty="0" smtClean="0"/>
              <a:t>The </a:t>
            </a:r>
            <a:r>
              <a:rPr lang="en-US" dirty="0"/>
              <a:t>muckraking movement lost support in about 1912. Historians agree that if it had not been for the revelations of the muckrakers the Progressive movement would not have received the popular support needed for effective reform.</a:t>
            </a:r>
          </a:p>
          <a:p>
            <a:endParaRPr lang="en-US" dirty="0"/>
          </a:p>
        </p:txBody>
      </p:sp>
    </p:spTree>
    <p:extLst>
      <p:ext uri="{BB962C8B-B14F-4D97-AF65-F5344CB8AC3E}">
        <p14:creationId xmlns:p14="http://schemas.microsoft.com/office/powerpoint/2010/main" val="242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Tenement Life Exposed</a:t>
            </a:r>
            <a:endParaRPr lang="en-US" dirty="0"/>
          </a:p>
        </p:txBody>
      </p:sp>
      <p:sp>
        <p:nvSpPr>
          <p:cNvPr id="3" name="Content Placeholder 2"/>
          <p:cNvSpPr>
            <a:spLocks noGrp="1"/>
          </p:cNvSpPr>
          <p:nvPr>
            <p:ph idx="1"/>
          </p:nvPr>
        </p:nvSpPr>
        <p:spPr>
          <a:xfrm>
            <a:off x="726142" y="1270000"/>
            <a:ext cx="8145716" cy="1378857"/>
          </a:xfrm>
        </p:spPr>
        <p:txBody>
          <a:bodyPr>
            <a:normAutofit fontScale="85000" lnSpcReduction="20000"/>
          </a:bodyPr>
          <a:lstStyle/>
          <a:p>
            <a:r>
              <a:rPr lang="en-US" dirty="0" smtClean="0"/>
              <a:t>Exposed by muckraker Jacob Riis using “flash power” a new photography technique. </a:t>
            </a:r>
          </a:p>
          <a:p>
            <a:r>
              <a:rPr lang="en-US" dirty="0" smtClean="0"/>
              <a:t>Later wrote a book depicting life of various ethic groups entitled, </a:t>
            </a:r>
            <a:r>
              <a:rPr lang="en-US" i="1" dirty="0" smtClean="0"/>
              <a:t>The Other Half.</a:t>
            </a:r>
            <a:endParaRPr lang="en-US" i="1" dirty="0"/>
          </a:p>
        </p:txBody>
      </p:sp>
      <p:pic>
        <p:nvPicPr>
          <p:cNvPr id="4" name="Picture 3"/>
          <p:cNvPicPr>
            <a:picLocks noChangeAspect="1"/>
          </p:cNvPicPr>
          <p:nvPr/>
        </p:nvPicPr>
        <p:blipFill>
          <a:blip r:embed="rId2"/>
          <a:stretch>
            <a:fillRect/>
          </a:stretch>
        </p:blipFill>
        <p:spPr>
          <a:xfrm>
            <a:off x="726141" y="2648857"/>
            <a:ext cx="7841959" cy="3692071"/>
          </a:xfrm>
          <a:prstGeom prst="rect">
            <a:avLst/>
          </a:prstGeom>
        </p:spPr>
      </p:pic>
    </p:spTree>
    <p:extLst>
      <p:ext uri="{BB962C8B-B14F-4D97-AF65-F5344CB8AC3E}">
        <p14:creationId xmlns:p14="http://schemas.microsoft.com/office/powerpoint/2010/main" val="41932434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1" y="272142"/>
            <a:ext cx="8611811" cy="6458858"/>
          </a:xfrm>
          <a:prstGeom prst="rect">
            <a:avLst/>
          </a:prstGeom>
        </p:spPr>
      </p:pic>
    </p:spTree>
    <p:extLst>
      <p:ext uri="{BB962C8B-B14F-4D97-AF65-F5344CB8AC3E}">
        <p14:creationId xmlns:p14="http://schemas.microsoft.com/office/powerpoint/2010/main" val="4095116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 a name?</a:t>
            </a:r>
            <a:endParaRPr lang="en-US" dirty="0"/>
          </a:p>
        </p:txBody>
      </p:sp>
      <p:sp>
        <p:nvSpPr>
          <p:cNvPr id="3" name="Content Placeholder 2"/>
          <p:cNvSpPr>
            <a:spLocks noGrp="1"/>
          </p:cNvSpPr>
          <p:nvPr>
            <p:ph idx="1"/>
          </p:nvPr>
        </p:nvSpPr>
        <p:spPr/>
        <p:txBody>
          <a:bodyPr/>
          <a:lstStyle/>
          <a:p>
            <a:r>
              <a:rPr lang="en-US" dirty="0" smtClean="0"/>
              <a:t>Gilded, meaning opalescent, gleaming or gold plated as evidenced in the ornate style of the capitalists…</a:t>
            </a:r>
            <a:endParaRPr lang="en-US" dirty="0"/>
          </a:p>
        </p:txBody>
      </p:sp>
      <p:pic>
        <p:nvPicPr>
          <p:cNvPr id="5" name="Picture 4"/>
          <p:cNvPicPr>
            <a:picLocks noChangeAspect="1"/>
          </p:cNvPicPr>
          <p:nvPr/>
        </p:nvPicPr>
        <p:blipFill>
          <a:blip r:embed="rId2"/>
          <a:stretch>
            <a:fillRect/>
          </a:stretch>
        </p:blipFill>
        <p:spPr>
          <a:xfrm>
            <a:off x="2277534" y="2846126"/>
            <a:ext cx="6001098" cy="3900714"/>
          </a:xfrm>
          <a:prstGeom prst="rect">
            <a:avLst/>
          </a:prstGeom>
        </p:spPr>
      </p:pic>
      <p:sp>
        <p:nvSpPr>
          <p:cNvPr id="7" name="TextBox 6"/>
          <p:cNvSpPr txBox="1"/>
          <p:nvPr/>
        </p:nvSpPr>
        <p:spPr>
          <a:xfrm>
            <a:off x="279401" y="3596154"/>
            <a:ext cx="1998133" cy="1200329"/>
          </a:xfrm>
          <a:prstGeom prst="rect">
            <a:avLst/>
          </a:prstGeom>
          <a:noFill/>
        </p:spPr>
        <p:txBody>
          <a:bodyPr wrap="square" rtlCol="0">
            <a:spAutoFit/>
          </a:bodyPr>
          <a:lstStyle/>
          <a:p>
            <a:r>
              <a:rPr lang="en-US" dirty="0"/>
              <a:t>Built in 1892 by Richard Morris Hunt for William K. Vanderbilt. </a:t>
            </a:r>
          </a:p>
        </p:txBody>
      </p:sp>
    </p:spTree>
    <p:extLst>
      <p:ext uri="{BB962C8B-B14F-4D97-AF65-F5344CB8AC3E}">
        <p14:creationId xmlns:p14="http://schemas.microsoft.com/office/powerpoint/2010/main" val="3625807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6067" r="-16067"/>
          <a:stretch>
            <a:fillRect/>
          </a:stretch>
        </p:blipFill>
        <p:spPr>
          <a:xfrm>
            <a:off x="-797860" y="0"/>
            <a:ext cx="7691719" cy="4571999"/>
          </a:xfrm>
        </p:spPr>
      </p:pic>
      <p:pic>
        <p:nvPicPr>
          <p:cNvPr id="6" name="Picture 5"/>
          <p:cNvPicPr>
            <a:picLocks noChangeAspect="1"/>
          </p:cNvPicPr>
          <p:nvPr/>
        </p:nvPicPr>
        <p:blipFill>
          <a:blip r:embed="rId3"/>
          <a:stretch>
            <a:fillRect/>
          </a:stretch>
        </p:blipFill>
        <p:spPr>
          <a:xfrm>
            <a:off x="5170714" y="3760489"/>
            <a:ext cx="4277092" cy="3387796"/>
          </a:xfrm>
          <a:prstGeom prst="rect">
            <a:avLst/>
          </a:prstGeom>
        </p:spPr>
      </p:pic>
    </p:spTree>
    <p:extLst>
      <p:ext uri="{BB962C8B-B14F-4D97-AF65-F5344CB8AC3E}">
        <p14:creationId xmlns:p14="http://schemas.microsoft.com/office/powerpoint/2010/main" val="3920655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97729"/>
            <a:ext cx="4096676" cy="3260271"/>
          </a:xfrm>
          <a:prstGeom prst="rect">
            <a:avLst/>
          </a:prstGeom>
        </p:spPr>
      </p:pic>
      <p:pic>
        <p:nvPicPr>
          <p:cNvPr id="3" name="Picture 2"/>
          <p:cNvPicPr>
            <a:picLocks noChangeAspect="1"/>
          </p:cNvPicPr>
          <p:nvPr/>
        </p:nvPicPr>
        <p:blipFill>
          <a:blip r:embed="rId3"/>
          <a:stretch>
            <a:fillRect/>
          </a:stretch>
        </p:blipFill>
        <p:spPr>
          <a:xfrm>
            <a:off x="2857500" y="-1"/>
            <a:ext cx="6123214" cy="4898571"/>
          </a:xfrm>
          <a:prstGeom prst="rect">
            <a:avLst/>
          </a:prstGeom>
        </p:spPr>
      </p:pic>
    </p:spTree>
    <p:extLst>
      <p:ext uri="{BB962C8B-B14F-4D97-AF65-F5344CB8AC3E}">
        <p14:creationId xmlns:p14="http://schemas.microsoft.com/office/powerpoint/2010/main" val="4034391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NYC Upper Middle Class Palor Room"/>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0586" y="314979"/>
            <a:ext cx="43434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YC Tenement Room"/>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85129" y="314979"/>
            <a:ext cx="4445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537029" y="5823857"/>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kern="1200" dirty="0"/>
              <a:t>NYC Upper Middle Class Parlor                 NYC Tenement Room </a:t>
            </a:r>
          </a:p>
        </p:txBody>
      </p:sp>
    </p:spTree>
    <p:extLst>
      <p:ext uri="{BB962C8B-B14F-4D97-AF65-F5344CB8AC3E}">
        <p14:creationId xmlns:p14="http://schemas.microsoft.com/office/powerpoint/2010/main" val="4171152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570" y="1500815"/>
            <a:ext cx="7691719" cy="1143000"/>
          </a:xfrm>
        </p:spPr>
        <p:txBody>
          <a:bodyPr/>
          <a:lstStyle/>
          <a:p>
            <a:r>
              <a:rPr lang="en-US" dirty="0" smtClean="0"/>
              <a:t>Reformers</a:t>
            </a:r>
            <a:endParaRPr lang="en-US" dirty="0"/>
          </a:p>
        </p:txBody>
      </p:sp>
    </p:spTree>
    <p:extLst>
      <p:ext uri="{BB962C8B-B14F-4D97-AF65-F5344CB8AC3E}">
        <p14:creationId xmlns:p14="http://schemas.microsoft.com/office/powerpoint/2010/main" val="2418273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7" y="580571"/>
            <a:ext cx="8127574" cy="877408"/>
          </a:xfrm>
        </p:spPr>
        <p:txBody>
          <a:bodyPr/>
          <a:lstStyle/>
          <a:p>
            <a:r>
              <a:rPr lang="en-US" dirty="0"/>
              <a:t>Who were the reformers?  </a:t>
            </a:r>
            <a:br>
              <a:rPr lang="en-US" dirty="0"/>
            </a:br>
            <a:r>
              <a:rPr lang="en-US" dirty="0"/>
              <a:t>What did they want?</a:t>
            </a:r>
          </a:p>
        </p:txBody>
      </p:sp>
      <p:sp>
        <p:nvSpPr>
          <p:cNvPr id="3" name="Content Placeholder 2"/>
          <p:cNvSpPr>
            <a:spLocks noGrp="1"/>
          </p:cNvSpPr>
          <p:nvPr>
            <p:ph idx="1"/>
          </p:nvPr>
        </p:nvSpPr>
        <p:spPr>
          <a:xfrm>
            <a:off x="290287" y="1809085"/>
            <a:ext cx="8261292" cy="4818113"/>
          </a:xfrm>
        </p:spPr>
        <p:txBody>
          <a:bodyPr>
            <a:normAutofit fontScale="62500" lnSpcReduction="20000"/>
          </a:bodyPr>
          <a:lstStyle/>
          <a:p>
            <a:r>
              <a:rPr lang="en-US" sz="4000" dirty="0"/>
              <a:t>Mostly middle class </a:t>
            </a:r>
            <a:r>
              <a:rPr lang="en-US" sz="4000" dirty="0" smtClean="0"/>
              <a:t>people concerned </a:t>
            </a:r>
            <a:r>
              <a:rPr lang="en-US" sz="4000" dirty="0"/>
              <a:t>with social issues of the times.  </a:t>
            </a:r>
            <a:endParaRPr lang="en-US" sz="4000" dirty="0" smtClean="0"/>
          </a:p>
          <a:p>
            <a:r>
              <a:rPr lang="en-US" sz="4000" dirty="0" smtClean="0"/>
              <a:t>Issues </a:t>
            </a:r>
            <a:r>
              <a:rPr lang="en-US" sz="4000" dirty="0"/>
              <a:t>such </a:t>
            </a:r>
            <a:r>
              <a:rPr lang="en-US" sz="4000" dirty="0" smtClean="0"/>
              <a:t>as:</a:t>
            </a:r>
            <a:endParaRPr lang="en-US" sz="4000" dirty="0"/>
          </a:p>
          <a:p>
            <a:pPr>
              <a:lnSpc>
                <a:spcPct val="50000"/>
              </a:lnSpc>
              <a:buFontTx/>
              <a:buNone/>
            </a:pPr>
            <a:r>
              <a:rPr lang="en-US" dirty="0"/>
              <a:t>		</a:t>
            </a:r>
            <a:r>
              <a:rPr lang="en-US" dirty="0" smtClean="0"/>
              <a:t>Immigrants </a:t>
            </a:r>
            <a:r>
              <a:rPr lang="en-US" dirty="0"/>
              <a:t>- </a:t>
            </a:r>
            <a:r>
              <a:rPr lang="en-US" dirty="0" smtClean="0"/>
              <a:t>old comers </a:t>
            </a:r>
            <a:r>
              <a:rPr lang="en-US" dirty="0"/>
              <a:t>and newcomers</a:t>
            </a:r>
          </a:p>
          <a:p>
            <a:pPr>
              <a:lnSpc>
                <a:spcPct val="50000"/>
              </a:lnSpc>
              <a:buFontTx/>
              <a:buNone/>
            </a:pPr>
            <a:r>
              <a:rPr lang="en-US" dirty="0"/>
              <a:t>		</a:t>
            </a:r>
            <a:r>
              <a:rPr lang="en-US" dirty="0" smtClean="0"/>
              <a:t>City </a:t>
            </a:r>
            <a:r>
              <a:rPr lang="en-US" dirty="0"/>
              <a:t>life- poor and needy, and prohibition </a:t>
            </a:r>
          </a:p>
          <a:p>
            <a:pPr>
              <a:lnSpc>
                <a:spcPct val="50000"/>
              </a:lnSpc>
              <a:buFontTx/>
              <a:buNone/>
            </a:pPr>
            <a:r>
              <a:rPr lang="en-US" dirty="0"/>
              <a:t>	</a:t>
            </a:r>
            <a:r>
              <a:rPr lang="en-US" dirty="0" smtClean="0"/>
              <a:t>	Crime </a:t>
            </a:r>
            <a:r>
              <a:rPr lang="en-US" dirty="0"/>
              <a:t>and corruption</a:t>
            </a:r>
          </a:p>
          <a:p>
            <a:pPr>
              <a:lnSpc>
                <a:spcPct val="50000"/>
              </a:lnSpc>
              <a:buFontTx/>
              <a:buNone/>
            </a:pPr>
            <a:r>
              <a:rPr lang="en-US" dirty="0"/>
              <a:t>		</a:t>
            </a:r>
            <a:r>
              <a:rPr lang="en-US" dirty="0" smtClean="0"/>
              <a:t>Strikes</a:t>
            </a:r>
            <a:r>
              <a:rPr lang="en-US" dirty="0"/>
              <a:t>, </a:t>
            </a:r>
            <a:r>
              <a:rPr lang="en-US" dirty="0" smtClean="0"/>
              <a:t>Workman's </a:t>
            </a:r>
            <a:r>
              <a:rPr lang="en-US" dirty="0"/>
              <a:t>compensation, minimum wage</a:t>
            </a:r>
          </a:p>
          <a:p>
            <a:pPr>
              <a:lnSpc>
                <a:spcPct val="50000"/>
              </a:lnSpc>
              <a:buFontTx/>
              <a:buNone/>
            </a:pPr>
            <a:r>
              <a:rPr lang="en-US" dirty="0"/>
              <a:t>		Political bosses</a:t>
            </a:r>
          </a:p>
          <a:p>
            <a:pPr>
              <a:lnSpc>
                <a:spcPct val="50000"/>
              </a:lnSpc>
              <a:buFontTx/>
              <a:buNone/>
            </a:pPr>
            <a:r>
              <a:rPr lang="en-US" dirty="0"/>
              <a:t>		</a:t>
            </a:r>
            <a:r>
              <a:rPr lang="en-US" dirty="0" smtClean="0"/>
              <a:t>City</a:t>
            </a:r>
            <a:r>
              <a:rPr lang="en-US" dirty="0"/>
              <a:t>/state governments- direct democracy, tax laws</a:t>
            </a:r>
          </a:p>
          <a:p>
            <a:pPr>
              <a:lnSpc>
                <a:spcPct val="50000"/>
              </a:lnSpc>
              <a:buFontTx/>
              <a:buNone/>
            </a:pPr>
            <a:r>
              <a:rPr lang="en-US" dirty="0"/>
              <a:t>		Giant business corporations</a:t>
            </a:r>
          </a:p>
          <a:p>
            <a:pPr>
              <a:lnSpc>
                <a:spcPct val="50000"/>
              </a:lnSpc>
              <a:buFontTx/>
              <a:buNone/>
            </a:pPr>
            <a:r>
              <a:rPr lang="en-US" dirty="0"/>
              <a:t>		</a:t>
            </a:r>
            <a:r>
              <a:rPr lang="en-US" dirty="0" smtClean="0"/>
              <a:t>Women’s </a:t>
            </a:r>
            <a:r>
              <a:rPr lang="en-US" dirty="0"/>
              <a:t>Suffrage</a:t>
            </a:r>
          </a:p>
          <a:p>
            <a:pPr>
              <a:lnSpc>
                <a:spcPct val="50000"/>
              </a:lnSpc>
              <a:buFontTx/>
              <a:buNone/>
            </a:pPr>
            <a:r>
              <a:rPr lang="en-US" dirty="0"/>
              <a:t>		Child Labor</a:t>
            </a:r>
            <a:endParaRPr lang="en-US" sz="3200" dirty="0"/>
          </a:p>
          <a:p>
            <a:endParaRPr lang="en-US" dirty="0"/>
          </a:p>
        </p:txBody>
      </p:sp>
    </p:spTree>
    <p:extLst>
      <p:ext uri="{BB962C8B-B14F-4D97-AF65-F5344CB8AC3E}">
        <p14:creationId xmlns:p14="http://schemas.microsoft.com/office/powerpoint/2010/main" val="1886350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 </a:t>
            </a:r>
            <a:r>
              <a:rPr lang="en-US" dirty="0" err="1"/>
              <a:t>self-defence</a:t>
            </a:r>
            <a:r>
              <a:rPr lang="en-US" dirty="0"/>
              <a:t>, you know, all life eventually accommodates itself to its environment, and human life is no exception.” </a:t>
            </a:r>
            <a:br>
              <a:rPr lang="en-US" dirty="0"/>
            </a:br>
            <a:r>
              <a:rPr lang="en-US" dirty="0"/>
              <a:t>― </a:t>
            </a:r>
            <a:r>
              <a:rPr lang="en-US" dirty="0">
                <a:hlinkClick r:id="rId2"/>
              </a:rPr>
              <a:t>Jacob A. Riis</a:t>
            </a:r>
            <a:r>
              <a:rPr lang="en-US" dirty="0"/>
              <a:t>, </a:t>
            </a:r>
            <a:r>
              <a:rPr lang="en-US" i="1" dirty="0">
                <a:hlinkClick r:id="rId3"/>
              </a:rPr>
              <a:t>How the Other Half Lives</a:t>
            </a:r>
            <a:r>
              <a:rPr lang="en-US" i="1" dirty="0"/>
              <a:t> </a:t>
            </a:r>
            <a:endParaRPr lang="en-US" i="1" dirty="0" smtClean="0"/>
          </a:p>
          <a:p>
            <a:pPr marL="0" indent="0">
              <a:buNone/>
            </a:pPr>
            <a:r>
              <a:rPr lang="en-US" dirty="0" smtClean="0">
                <a:solidFill>
                  <a:srgbClr val="000000"/>
                </a:solidFill>
              </a:rPr>
              <a:t> </a:t>
            </a:r>
          </a:p>
          <a:p>
            <a:r>
              <a:rPr lang="en-US" dirty="0" smtClean="0">
                <a:solidFill>
                  <a:srgbClr val="000000"/>
                </a:solidFill>
              </a:rPr>
              <a:t>"</a:t>
            </a:r>
            <a:r>
              <a:rPr lang="en-US" dirty="0">
                <a:solidFill>
                  <a:srgbClr val="000000"/>
                </a:solidFill>
              </a:rPr>
              <a:t>The slum is the measure of civilization</a:t>
            </a:r>
            <a:r>
              <a:rPr lang="en-US" dirty="0" smtClean="0">
                <a:solidFill>
                  <a:srgbClr val="000000"/>
                </a:solidFill>
              </a:rPr>
              <a:t>.”-Jacob Riis</a:t>
            </a:r>
            <a:endParaRPr lang="en-US" dirty="0">
              <a:solidFill>
                <a:srgbClr val="000000"/>
              </a:solidFill>
            </a:endParaRPr>
          </a:p>
          <a:p>
            <a:endParaRPr lang="en-US" dirty="0"/>
          </a:p>
        </p:txBody>
      </p:sp>
    </p:spTree>
    <p:extLst>
      <p:ext uri="{BB962C8B-B14F-4D97-AF65-F5344CB8AC3E}">
        <p14:creationId xmlns:p14="http://schemas.microsoft.com/office/powerpoint/2010/main" val="908136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Gospel Movement</a:t>
            </a:r>
            <a:endParaRPr lang="en-US" dirty="0"/>
          </a:p>
        </p:txBody>
      </p:sp>
      <p:sp>
        <p:nvSpPr>
          <p:cNvPr id="3" name="Content Placeholder 2"/>
          <p:cNvSpPr>
            <a:spLocks noGrp="1"/>
          </p:cNvSpPr>
          <p:nvPr>
            <p:ph idx="1"/>
          </p:nvPr>
        </p:nvSpPr>
        <p:spPr>
          <a:xfrm>
            <a:off x="726141" y="1830283"/>
            <a:ext cx="7691719" cy="4571999"/>
          </a:xfrm>
        </p:spPr>
        <p:txBody>
          <a:bodyPr>
            <a:normAutofit lnSpcReduction="10000"/>
          </a:bodyPr>
          <a:lstStyle/>
          <a:p>
            <a:r>
              <a:rPr lang="en-US" dirty="0"/>
              <a:t>The movement applied Christian ethics to social problems</a:t>
            </a:r>
            <a:r>
              <a:rPr lang="en-US" dirty="0" smtClean="0"/>
              <a:t>, and salvation through service to the poor</a:t>
            </a:r>
          </a:p>
          <a:p>
            <a:r>
              <a:rPr lang="en-US" dirty="0" smtClean="0"/>
              <a:t>Especially </a:t>
            </a:r>
            <a:r>
              <a:rPr lang="en-US" dirty="0"/>
              <a:t>issues of social justice such as wealth perceived as excessive, poverty, alcoholism, crime, racial tensions, slums, bad hygiene, child labor, inadequate labor unions, poor schools, and the danger of war</a:t>
            </a:r>
            <a:r>
              <a:rPr lang="en-US" dirty="0" smtClean="0"/>
              <a:t>.</a:t>
            </a:r>
          </a:p>
          <a:p>
            <a:r>
              <a:rPr lang="en-US" dirty="0"/>
              <a:t>Social Gospel leaders were predominantly associated with the liberal wing of the </a:t>
            </a:r>
            <a:r>
              <a:rPr lang="en-US" u="sng" dirty="0"/>
              <a:t>Progressive </a:t>
            </a:r>
            <a:r>
              <a:rPr lang="en-US" u="sng" dirty="0" smtClean="0"/>
              <a:t>Movement </a:t>
            </a:r>
            <a:endParaRPr lang="en-US" u="sng" dirty="0"/>
          </a:p>
        </p:txBody>
      </p:sp>
    </p:spTree>
    <p:extLst>
      <p:ext uri="{BB962C8B-B14F-4D97-AF65-F5344CB8AC3E}">
        <p14:creationId xmlns:p14="http://schemas.microsoft.com/office/powerpoint/2010/main" val="3754691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Reforming Society</a:t>
            </a:r>
          </a:p>
        </p:txBody>
      </p:sp>
      <p:sp>
        <p:nvSpPr>
          <p:cNvPr id="3" name="Content Placeholder 2"/>
          <p:cNvSpPr>
            <a:spLocks noGrp="1"/>
          </p:cNvSpPr>
          <p:nvPr>
            <p:ph idx="1"/>
          </p:nvPr>
        </p:nvSpPr>
        <p:spPr>
          <a:xfrm>
            <a:off x="544285" y="1457979"/>
            <a:ext cx="8055003" cy="5271247"/>
          </a:xfrm>
        </p:spPr>
        <p:txBody>
          <a:bodyPr>
            <a:normAutofit fontScale="92500" lnSpcReduction="10000"/>
          </a:bodyPr>
          <a:lstStyle/>
          <a:p>
            <a:pPr marL="236538" indent="-236538">
              <a:lnSpc>
                <a:spcPct val="90000"/>
              </a:lnSpc>
              <a:spcBef>
                <a:spcPct val="50000"/>
              </a:spcBef>
              <a:buClr>
                <a:schemeClr val="tx1"/>
              </a:buClr>
              <a:buFontTx/>
              <a:buChar char="•"/>
            </a:pPr>
            <a:r>
              <a:rPr lang="en-US" dirty="0">
                <a:solidFill>
                  <a:schemeClr val="tx1"/>
                </a:solidFill>
              </a:rPr>
              <a:t>Growing cities </a:t>
            </a:r>
            <a:r>
              <a:rPr lang="en-US" dirty="0" smtClean="0">
                <a:solidFill>
                  <a:schemeClr val="tx1"/>
                </a:solidFill>
              </a:rPr>
              <a:t>could not </a:t>
            </a:r>
            <a:r>
              <a:rPr lang="en-US" dirty="0">
                <a:solidFill>
                  <a:schemeClr val="tx1"/>
                </a:solidFill>
              </a:rPr>
              <a:t>provide people necessary services like garbage collection, safe housing, and police and fire protection.</a:t>
            </a:r>
          </a:p>
          <a:p>
            <a:pPr marL="236538" indent="-236538">
              <a:lnSpc>
                <a:spcPct val="90000"/>
              </a:lnSpc>
              <a:spcBef>
                <a:spcPct val="50000"/>
              </a:spcBef>
              <a:buClr>
                <a:schemeClr val="tx1"/>
              </a:buClr>
              <a:buFontTx/>
              <a:buChar char="•"/>
            </a:pPr>
            <a:r>
              <a:rPr lang="en-US" dirty="0">
                <a:solidFill>
                  <a:schemeClr val="tx1"/>
                </a:solidFill>
              </a:rPr>
              <a:t>Reformers, many of whom were </a:t>
            </a:r>
            <a:r>
              <a:rPr lang="en-US" dirty="0" smtClean="0">
                <a:solidFill>
                  <a:schemeClr val="tx1"/>
                </a:solidFill>
              </a:rPr>
              <a:t>women activist, </a:t>
            </a:r>
            <a:r>
              <a:rPr lang="en-US" dirty="0">
                <a:solidFill>
                  <a:schemeClr val="tx1"/>
                </a:solidFill>
              </a:rPr>
              <a:t>saw this as an opportunity to expand public health services. </a:t>
            </a:r>
          </a:p>
          <a:p>
            <a:pPr marL="236538" indent="-236538">
              <a:lnSpc>
                <a:spcPct val="90000"/>
              </a:lnSpc>
              <a:spcBef>
                <a:spcPct val="50000"/>
              </a:spcBef>
              <a:buClr>
                <a:schemeClr val="tx1"/>
              </a:buClr>
              <a:buFontTx/>
              <a:buChar char="•"/>
            </a:pPr>
            <a:r>
              <a:rPr lang="en-US" u="sng" dirty="0">
                <a:solidFill>
                  <a:schemeClr val="tx1"/>
                </a:solidFill>
              </a:rPr>
              <a:t>Progressives</a:t>
            </a:r>
            <a:r>
              <a:rPr lang="en-US" dirty="0">
                <a:solidFill>
                  <a:schemeClr val="tx1"/>
                </a:solidFill>
              </a:rPr>
              <a:t> scored an early victory in New York State with the passage of the </a:t>
            </a:r>
            <a:r>
              <a:rPr lang="en-US" u="sng" dirty="0">
                <a:solidFill>
                  <a:schemeClr val="tx1"/>
                </a:solidFill>
              </a:rPr>
              <a:t>Tenement Act of 1901</a:t>
            </a:r>
            <a:r>
              <a:rPr lang="en-US" dirty="0">
                <a:solidFill>
                  <a:schemeClr val="tx1"/>
                </a:solidFill>
              </a:rPr>
              <a:t>, which forced landlords to install lighting in public hallways and to provide at least one toilet for every two families, which helped outhouses become obsolete in New York slums.</a:t>
            </a:r>
          </a:p>
          <a:p>
            <a:pPr marL="236538" indent="-236538">
              <a:lnSpc>
                <a:spcPct val="90000"/>
              </a:lnSpc>
              <a:spcBef>
                <a:spcPct val="50000"/>
              </a:spcBef>
              <a:buClr>
                <a:schemeClr val="tx1"/>
              </a:buClr>
              <a:buFontTx/>
              <a:buChar char="•"/>
            </a:pPr>
            <a:r>
              <a:rPr lang="en-US" dirty="0">
                <a:solidFill>
                  <a:schemeClr val="tx1"/>
                </a:solidFill>
              </a:rPr>
              <a:t>These simple steps helped impoverished New Yorkers, and within 15 years the death rate in New York dropped dramatically.</a:t>
            </a:r>
          </a:p>
          <a:p>
            <a:pPr marL="236538" indent="-236538">
              <a:lnSpc>
                <a:spcPct val="90000"/>
              </a:lnSpc>
              <a:spcBef>
                <a:spcPct val="50000"/>
              </a:spcBef>
              <a:buClr>
                <a:schemeClr val="tx1"/>
              </a:buClr>
              <a:buFontTx/>
              <a:buChar char="•"/>
            </a:pPr>
            <a:r>
              <a:rPr lang="en-US" dirty="0">
                <a:solidFill>
                  <a:schemeClr val="tx1"/>
                </a:solidFill>
              </a:rPr>
              <a:t>Reformers in other states used New York law as a model for their own proposals.</a:t>
            </a:r>
          </a:p>
          <a:p>
            <a:endParaRPr lang="en-US" dirty="0"/>
          </a:p>
        </p:txBody>
      </p:sp>
    </p:spTree>
    <p:extLst>
      <p:ext uri="{BB962C8B-B14F-4D97-AF65-F5344CB8AC3E}">
        <p14:creationId xmlns:p14="http://schemas.microsoft.com/office/powerpoint/2010/main" val="1327124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Reformers</a:t>
            </a:r>
            <a:endParaRPr lang="en-US" dirty="0"/>
          </a:p>
        </p:txBody>
      </p:sp>
      <p:sp>
        <p:nvSpPr>
          <p:cNvPr id="3" name="Content Placeholder 2"/>
          <p:cNvSpPr>
            <a:spLocks noGrp="1"/>
          </p:cNvSpPr>
          <p:nvPr>
            <p:ph idx="1"/>
          </p:nvPr>
        </p:nvSpPr>
        <p:spPr/>
        <p:txBody>
          <a:bodyPr/>
          <a:lstStyle/>
          <a:p>
            <a:pPr marL="0" indent="0">
              <a:buNone/>
            </a:pPr>
            <a:r>
              <a:rPr lang="en-US" dirty="0" smtClean="0"/>
              <a:t>The</a:t>
            </a:r>
            <a:r>
              <a:rPr lang="ja-JP" altLang="en-US" dirty="0" smtClean="0">
                <a:latin typeface="Arial"/>
              </a:rPr>
              <a:t>“</a:t>
            </a:r>
            <a:r>
              <a:rPr lang="en-US" dirty="0" smtClean="0"/>
              <a:t>Settlement</a:t>
            </a:r>
            <a:r>
              <a:rPr lang="ja-JP" altLang="en-US" dirty="0" smtClean="0">
                <a:latin typeface="Arial"/>
              </a:rPr>
              <a:t>”</a:t>
            </a:r>
            <a:r>
              <a:rPr lang="en-US" dirty="0" smtClean="0"/>
              <a:t>House Movement</a:t>
            </a:r>
          </a:p>
          <a:p>
            <a:pPr>
              <a:buFontTx/>
              <a:buNone/>
            </a:pPr>
            <a:r>
              <a:rPr lang="en-US" dirty="0"/>
              <a:t>European examples:</a:t>
            </a:r>
          </a:p>
          <a:p>
            <a:r>
              <a:rPr lang="en-US" dirty="0"/>
              <a:t>England</a:t>
            </a:r>
            <a:r>
              <a:rPr lang="ja-JP" altLang="en-US" dirty="0">
                <a:latin typeface="Arial"/>
              </a:rPr>
              <a:t>’</a:t>
            </a:r>
            <a:r>
              <a:rPr lang="en-US" dirty="0"/>
              <a:t>s first - Toynbee Hall 1884</a:t>
            </a:r>
          </a:p>
          <a:p>
            <a:pPr>
              <a:buFontTx/>
              <a:buNone/>
            </a:pPr>
            <a:r>
              <a:rPr lang="en-US" dirty="0"/>
              <a:t>American  imitation:</a:t>
            </a:r>
          </a:p>
          <a:p>
            <a:r>
              <a:rPr lang="en-US" dirty="0"/>
              <a:t>New </a:t>
            </a:r>
            <a:r>
              <a:rPr lang="en-US" dirty="0" smtClean="0"/>
              <a:t>York</a:t>
            </a:r>
            <a:r>
              <a:rPr lang="en-US" dirty="0" smtClean="0">
                <a:latin typeface="Arial"/>
              </a:rPr>
              <a:t>’</a:t>
            </a:r>
            <a:r>
              <a:rPr lang="en-US" dirty="0" smtClean="0"/>
              <a:t>s </a:t>
            </a:r>
            <a:r>
              <a:rPr lang="en-US" dirty="0"/>
              <a:t>Stanton Hall 1886</a:t>
            </a:r>
          </a:p>
          <a:p>
            <a:r>
              <a:rPr lang="en-US" dirty="0" smtClean="0"/>
              <a:t>Chicago</a:t>
            </a:r>
            <a:r>
              <a:rPr lang="en-US" dirty="0" smtClean="0">
                <a:latin typeface="Arial"/>
              </a:rPr>
              <a:t>’</a:t>
            </a:r>
            <a:r>
              <a:rPr lang="en-US" dirty="0" smtClean="0"/>
              <a:t>s </a:t>
            </a:r>
            <a:r>
              <a:rPr lang="en-US" dirty="0"/>
              <a:t>Hull House  and many others </a:t>
            </a:r>
          </a:p>
        </p:txBody>
      </p:sp>
    </p:spTree>
    <p:extLst>
      <p:ext uri="{BB962C8B-B14F-4D97-AF65-F5344CB8AC3E}">
        <p14:creationId xmlns:p14="http://schemas.microsoft.com/office/powerpoint/2010/main" val="674717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R’s</a:t>
            </a:r>
            <a:endParaRPr lang="en-US" dirty="0"/>
          </a:p>
        </p:txBody>
      </p:sp>
      <p:sp>
        <p:nvSpPr>
          <p:cNvPr id="3" name="Content Placeholder 2"/>
          <p:cNvSpPr>
            <a:spLocks noGrp="1"/>
          </p:cNvSpPr>
          <p:nvPr>
            <p:ph idx="1"/>
          </p:nvPr>
        </p:nvSpPr>
        <p:spPr/>
        <p:txBody>
          <a:bodyPr/>
          <a:lstStyle/>
          <a:p>
            <a:r>
              <a:rPr lang="en-US" dirty="0"/>
              <a:t>In 1892, </a:t>
            </a:r>
            <a:r>
              <a:rPr lang="en-US" dirty="0" smtClean="0"/>
              <a:t>Jane Addams </a:t>
            </a:r>
            <a:r>
              <a:rPr lang="en-US" dirty="0"/>
              <a:t>published her thoughts on what has been described as, "the three R's" of the settlement house movement: residence, research, and reform. </a:t>
            </a:r>
            <a:endParaRPr lang="en-US" dirty="0" smtClean="0"/>
          </a:p>
          <a:p>
            <a:r>
              <a:rPr lang="en-US" dirty="0" smtClean="0"/>
              <a:t>These </a:t>
            </a:r>
            <a:r>
              <a:rPr lang="en-US" dirty="0"/>
              <a:t>involved "[c]lose cooperation with the neighborhood people, scientific study of the causes of poverty and dependence, communication of [these] facts to the public, and persistent pressure for [legislative and social] reform..."</a:t>
            </a:r>
          </a:p>
        </p:txBody>
      </p:sp>
    </p:spTree>
    <p:extLst>
      <p:ext uri="{BB962C8B-B14F-4D97-AF65-F5344CB8AC3E}">
        <p14:creationId xmlns:p14="http://schemas.microsoft.com/office/powerpoint/2010/main" val="3783118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 a name?</a:t>
            </a:r>
            <a:endParaRPr lang="en-US" dirty="0"/>
          </a:p>
        </p:txBody>
      </p:sp>
      <p:sp>
        <p:nvSpPr>
          <p:cNvPr id="3" name="Content Placeholder 2"/>
          <p:cNvSpPr>
            <a:spLocks noGrp="1"/>
          </p:cNvSpPr>
          <p:nvPr>
            <p:ph idx="1"/>
          </p:nvPr>
        </p:nvSpPr>
        <p:spPr/>
        <p:txBody>
          <a:bodyPr/>
          <a:lstStyle/>
          <a:p>
            <a:r>
              <a:rPr lang="en-US" dirty="0" smtClean="0"/>
              <a:t>The cheapness of the metal underneath= the oppressed and taken advantage of working class laborers (the majority) </a:t>
            </a:r>
            <a:endParaRPr lang="en-US" dirty="0"/>
          </a:p>
        </p:txBody>
      </p:sp>
      <p:pic>
        <p:nvPicPr>
          <p:cNvPr id="5" name="Picture 4"/>
          <p:cNvPicPr>
            <a:picLocks noChangeAspect="1"/>
          </p:cNvPicPr>
          <p:nvPr/>
        </p:nvPicPr>
        <p:blipFill>
          <a:blip r:embed="rId2"/>
          <a:stretch>
            <a:fillRect/>
          </a:stretch>
        </p:blipFill>
        <p:spPr>
          <a:xfrm>
            <a:off x="6480133" y="2450352"/>
            <a:ext cx="2663867" cy="3708400"/>
          </a:xfrm>
          <a:prstGeom prst="rect">
            <a:avLst/>
          </a:prstGeom>
        </p:spPr>
      </p:pic>
      <p:pic>
        <p:nvPicPr>
          <p:cNvPr id="7" name="Picture 6"/>
          <p:cNvPicPr>
            <a:picLocks noChangeAspect="1"/>
          </p:cNvPicPr>
          <p:nvPr/>
        </p:nvPicPr>
        <p:blipFill>
          <a:blip r:embed="rId3"/>
          <a:stretch>
            <a:fillRect/>
          </a:stretch>
        </p:blipFill>
        <p:spPr>
          <a:xfrm>
            <a:off x="574633" y="2781300"/>
            <a:ext cx="5905500" cy="3791331"/>
          </a:xfrm>
          <a:prstGeom prst="rect">
            <a:avLst/>
          </a:prstGeom>
        </p:spPr>
      </p:pic>
    </p:spTree>
    <p:extLst>
      <p:ext uri="{BB962C8B-B14F-4D97-AF65-F5344CB8AC3E}">
        <p14:creationId xmlns:p14="http://schemas.microsoft.com/office/powerpoint/2010/main" val="1272065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Hull House</a:t>
            </a:r>
            <a:endParaRPr lang="en-US" dirty="0"/>
          </a:p>
        </p:txBody>
      </p:sp>
      <p:sp>
        <p:nvSpPr>
          <p:cNvPr id="3" name="Content Placeholder 2"/>
          <p:cNvSpPr>
            <a:spLocks noGrp="1"/>
          </p:cNvSpPr>
          <p:nvPr>
            <p:ph idx="1"/>
          </p:nvPr>
        </p:nvSpPr>
        <p:spPr>
          <a:xfrm>
            <a:off x="0" y="1457979"/>
            <a:ext cx="4614564" cy="4906308"/>
          </a:xfrm>
        </p:spPr>
        <p:txBody>
          <a:bodyPr>
            <a:normAutofit fontScale="85000" lnSpcReduction="10000"/>
          </a:bodyPr>
          <a:lstStyle/>
          <a:p>
            <a:r>
              <a:rPr lang="en-US" dirty="0" smtClean="0"/>
              <a:t>Daycare and one meal a day for young children</a:t>
            </a:r>
          </a:p>
          <a:p>
            <a:r>
              <a:rPr lang="en-US" dirty="0" smtClean="0"/>
              <a:t>Kindergarten and a boy’s club for older youth</a:t>
            </a:r>
          </a:p>
          <a:p>
            <a:r>
              <a:rPr lang="en-US" dirty="0" smtClean="0"/>
              <a:t>Coffee shop for adult men to socialize</a:t>
            </a:r>
          </a:p>
          <a:p>
            <a:r>
              <a:rPr lang="en-US" dirty="0" smtClean="0"/>
              <a:t>Established </a:t>
            </a:r>
            <a:r>
              <a:rPr lang="en-US" dirty="0"/>
              <a:t>the city's first public </a:t>
            </a:r>
            <a:r>
              <a:rPr lang="en-US" dirty="0">
                <a:hlinkClick r:id="rId2"/>
              </a:rPr>
              <a:t>playground</a:t>
            </a:r>
            <a:r>
              <a:rPr lang="en-US" dirty="0"/>
              <a:t> and </a:t>
            </a:r>
            <a:r>
              <a:rPr lang="en-US" dirty="0" smtClean="0"/>
              <a:t>bathhouse</a:t>
            </a:r>
          </a:p>
          <a:p>
            <a:r>
              <a:rPr lang="en-US" dirty="0" smtClean="0"/>
              <a:t>Extensive </a:t>
            </a:r>
            <a:r>
              <a:rPr lang="en-US" dirty="0"/>
              <a:t>social, educational, and artistic </a:t>
            </a:r>
            <a:r>
              <a:rPr lang="en-US" dirty="0" smtClean="0"/>
              <a:t>programs</a:t>
            </a:r>
          </a:p>
          <a:p>
            <a:r>
              <a:rPr lang="en-US" dirty="0" smtClean="0"/>
              <a:t>Medical clinic</a:t>
            </a:r>
          </a:p>
          <a:p>
            <a:endParaRPr lang="en-US" dirty="0"/>
          </a:p>
        </p:txBody>
      </p:sp>
      <p:pic>
        <p:nvPicPr>
          <p:cNvPr id="4" name="Picture 3"/>
          <p:cNvPicPr>
            <a:picLocks noChangeAspect="1"/>
          </p:cNvPicPr>
          <p:nvPr/>
        </p:nvPicPr>
        <p:blipFill>
          <a:blip r:embed="rId3"/>
          <a:stretch>
            <a:fillRect/>
          </a:stretch>
        </p:blipFill>
        <p:spPr>
          <a:xfrm>
            <a:off x="4475393" y="1684115"/>
            <a:ext cx="4523776" cy="2800433"/>
          </a:xfrm>
          <a:prstGeom prst="rect">
            <a:avLst/>
          </a:prstGeom>
        </p:spPr>
      </p:pic>
      <p:pic>
        <p:nvPicPr>
          <p:cNvPr id="6" name="Picture 5"/>
          <p:cNvPicPr>
            <a:picLocks noChangeAspect="1"/>
          </p:cNvPicPr>
          <p:nvPr/>
        </p:nvPicPr>
        <p:blipFill>
          <a:blip r:embed="rId4"/>
          <a:stretch>
            <a:fillRect/>
          </a:stretch>
        </p:blipFill>
        <p:spPr>
          <a:xfrm>
            <a:off x="4614564" y="4484548"/>
            <a:ext cx="4038600" cy="2006600"/>
          </a:xfrm>
          <a:prstGeom prst="rect">
            <a:avLst/>
          </a:prstGeom>
        </p:spPr>
      </p:pic>
    </p:spTree>
    <p:extLst>
      <p:ext uri="{BB962C8B-B14F-4D97-AF65-F5344CB8AC3E}">
        <p14:creationId xmlns:p14="http://schemas.microsoft.com/office/powerpoint/2010/main" val="758058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Jane Adam’s Hull House</a:t>
            </a:r>
            <a:endParaRPr lang="en-US" dirty="0"/>
          </a:p>
        </p:txBody>
      </p:sp>
      <p:sp>
        <p:nvSpPr>
          <p:cNvPr id="3" name="Content Placeholder 2"/>
          <p:cNvSpPr>
            <a:spLocks noGrp="1"/>
          </p:cNvSpPr>
          <p:nvPr>
            <p:ph idx="1"/>
          </p:nvPr>
        </p:nvSpPr>
        <p:spPr>
          <a:xfrm>
            <a:off x="0" y="1031581"/>
            <a:ext cx="2358144" cy="5271247"/>
          </a:xfrm>
        </p:spPr>
        <p:txBody>
          <a:bodyPr>
            <a:normAutofit fontScale="92500" lnSpcReduction="10000"/>
          </a:bodyPr>
          <a:lstStyle/>
          <a:p>
            <a:r>
              <a:rPr lang="en-US" dirty="0" smtClean="0"/>
              <a:t>The Hull house provided a place for immigrants to gain access to resources.</a:t>
            </a:r>
          </a:p>
          <a:p>
            <a:r>
              <a:rPr lang="en-US" dirty="0" smtClean="0"/>
              <a:t>Recreation for the working classes </a:t>
            </a:r>
          </a:p>
          <a:p>
            <a:r>
              <a:rPr lang="en-US" dirty="0" smtClean="0"/>
              <a:t>Art for the people</a:t>
            </a:r>
            <a:endParaRPr lang="en-US" dirty="0"/>
          </a:p>
        </p:txBody>
      </p:sp>
      <p:pic>
        <p:nvPicPr>
          <p:cNvPr id="4" name="Picture 3"/>
          <p:cNvPicPr>
            <a:picLocks noChangeAspect="1"/>
          </p:cNvPicPr>
          <p:nvPr/>
        </p:nvPicPr>
        <p:blipFill>
          <a:blip r:embed="rId2"/>
          <a:stretch>
            <a:fillRect/>
          </a:stretch>
        </p:blipFill>
        <p:spPr>
          <a:xfrm>
            <a:off x="2565400" y="1814285"/>
            <a:ext cx="6286169" cy="4406193"/>
          </a:xfrm>
          <a:prstGeom prst="rect">
            <a:avLst/>
          </a:prstGeom>
        </p:spPr>
      </p:pic>
    </p:spTree>
    <p:extLst>
      <p:ext uri="{BB962C8B-B14F-4D97-AF65-F5344CB8AC3E}">
        <p14:creationId xmlns:p14="http://schemas.microsoft.com/office/powerpoint/2010/main" val="908667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the Hull House</a:t>
            </a:r>
            <a:endParaRPr lang="en-US" dirty="0"/>
          </a:p>
        </p:txBody>
      </p:sp>
      <p:sp>
        <p:nvSpPr>
          <p:cNvPr id="3" name="Content Placeholder 2"/>
          <p:cNvSpPr>
            <a:spLocks noGrp="1"/>
          </p:cNvSpPr>
          <p:nvPr>
            <p:ph idx="1"/>
          </p:nvPr>
        </p:nvSpPr>
        <p:spPr>
          <a:xfrm>
            <a:off x="489858" y="833076"/>
            <a:ext cx="8417860" cy="5978819"/>
          </a:xfrm>
        </p:spPr>
        <p:txBody>
          <a:bodyPr>
            <a:normAutofit fontScale="85000" lnSpcReduction="10000"/>
          </a:bodyPr>
          <a:lstStyle/>
          <a:p>
            <a:endParaRPr lang="en-US" dirty="0" smtClean="0"/>
          </a:p>
          <a:p>
            <a:r>
              <a:rPr lang="en-US" dirty="0" smtClean="0"/>
              <a:t>In </a:t>
            </a:r>
            <a:r>
              <a:rPr lang="en-US" dirty="0"/>
              <a:t>1899, partly because </a:t>
            </a:r>
            <a:r>
              <a:rPr lang="en-US" dirty="0" smtClean="0"/>
              <a:t>of Addams </a:t>
            </a:r>
            <a:r>
              <a:rPr lang="en-US" dirty="0"/>
              <a:t>launched a campaign against the sweatshops and for better working conditions</a:t>
            </a:r>
            <a:r>
              <a:rPr lang="en-US" dirty="0" smtClean="0"/>
              <a:t>.</a:t>
            </a:r>
          </a:p>
          <a:p>
            <a:r>
              <a:rPr lang="en-US" dirty="0"/>
              <a:t>In 1893, Illinois passed a workshop and factories bill, which banned the exploitation of minors in the workplace.</a:t>
            </a:r>
            <a:endParaRPr lang="en-US" dirty="0" smtClean="0"/>
          </a:p>
          <a:p>
            <a:r>
              <a:rPr lang="en-US" dirty="0"/>
              <a:t>Jane Addams also pushed for the creation of a juvenile-court system. </a:t>
            </a:r>
            <a:r>
              <a:rPr lang="en-US" dirty="0" smtClean="0"/>
              <a:t>Because they were </a:t>
            </a:r>
            <a:r>
              <a:rPr lang="en-US" dirty="0"/>
              <a:t>cold and hungry, immigrant children sometimes broke the law. </a:t>
            </a:r>
          </a:p>
          <a:p>
            <a:r>
              <a:rPr lang="en-US" dirty="0" smtClean="0"/>
              <a:t>Addams</a:t>
            </a:r>
            <a:r>
              <a:rPr lang="en-US" dirty="0"/>
              <a:t>' efforts, the Juvenile Court of Chicago was set </a:t>
            </a:r>
            <a:r>
              <a:rPr lang="en-US" dirty="0" smtClean="0"/>
              <a:t>up.</a:t>
            </a:r>
          </a:p>
          <a:p>
            <a:r>
              <a:rPr lang="en-US" dirty="0"/>
              <a:t>During World War I (1914-18) she organized the Women's International League for Peace and Freedom, which worked to end the war</a:t>
            </a:r>
            <a:r>
              <a:rPr lang="en-US" dirty="0" smtClean="0"/>
              <a:t>.</a:t>
            </a:r>
          </a:p>
          <a:p>
            <a:r>
              <a:rPr lang="en-US" dirty="0"/>
              <a:t>She won the Nobel Peace Prize in 1931 for her work with the peace organization.</a:t>
            </a:r>
          </a:p>
        </p:txBody>
      </p:sp>
    </p:spTree>
    <p:extLst>
      <p:ext uri="{BB962C8B-B14F-4D97-AF65-F5344CB8AC3E}">
        <p14:creationId xmlns:p14="http://schemas.microsoft.com/office/powerpoint/2010/main" val="1576935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947836"/>
            <a:ext cx="7691719" cy="1143000"/>
          </a:xfrm>
        </p:spPr>
        <p:txBody>
          <a:bodyPr/>
          <a:lstStyle/>
          <a:p>
            <a:r>
              <a:rPr lang="en-US" dirty="0" smtClean="0"/>
              <a:t>Politics of the Gilded Age</a:t>
            </a:r>
            <a:endParaRPr lang="en-US" dirty="0"/>
          </a:p>
        </p:txBody>
      </p:sp>
    </p:spTree>
    <p:extLst>
      <p:ext uri="{BB962C8B-B14F-4D97-AF65-F5344CB8AC3E}">
        <p14:creationId xmlns:p14="http://schemas.microsoft.com/office/powerpoint/2010/main" val="3022619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MACHINES</a:t>
            </a:r>
          </a:p>
        </p:txBody>
      </p:sp>
      <p:sp>
        <p:nvSpPr>
          <p:cNvPr id="3" name="Content Placeholder 2"/>
          <p:cNvSpPr>
            <a:spLocks noGrp="1"/>
          </p:cNvSpPr>
          <p:nvPr>
            <p:ph idx="1"/>
          </p:nvPr>
        </p:nvSpPr>
        <p:spPr>
          <a:xfrm>
            <a:off x="726141" y="2027019"/>
            <a:ext cx="7691719" cy="4571999"/>
          </a:xfrm>
        </p:spPr>
        <p:txBody>
          <a:bodyPr/>
          <a:lstStyle/>
          <a:p>
            <a:r>
              <a:rPr lang="en-US" dirty="0">
                <a:ea typeface="ＭＳ Ｐゴシック" charset="0"/>
              </a:rPr>
              <a:t>During late 1800</a:t>
            </a:r>
            <a:r>
              <a:rPr lang="ja-JP" altLang="en-US" dirty="0">
                <a:ea typeface="ＭＳ Ｐゴシック" charset="0"/>
              </a:rPr>
              <a:t>’</a:t>
            </a:r>
            <a:r>
              <a:rPr lang="en-US" dirty="0">
                <a:ea typeface="ＭＳ Ｐゴシック" charset="0"/>
              </a:rPr>
              <a:t>s, many cities run by a </a:t>
            </a:r>
            <a:r>
              <a:rPr lang="en-US" b="1" i="1" dirty="0">
                <a:ea typeface="ＭＳ Ｐゴシック" charset="0"/>
              </a:rPr>
              <a:t>Political machine</a:t>
            </a:r>
            <a:r>
              <a:rPr lang="en-US" dirty="0">
                <a:ea typeface="ＭＳ Ｐゴシック" charset="0"/>
              </a:rPr>
              <a:t>.</a:t>
            </a:r>
          </a:p>
          <a:p>
            <a:r>
              <a:rPr lang="en-US" dirty="0">
                <a:ea typeface="ＭＳ Ｐゴシック" charset="0"/>
              </a:rPr>
              <a:t>This was an organized group, headed by a city </a:t>
            </a:r>
            <a:r>
              <a:rPr lang="en-US" b="1" i="1" dirty="0">
                <a:ea typeface="ＭＳ Ｐゴシック" charset="0"/>
              </a:rPr>
              <a:t>boss</a:t>
            </a:r>
            <a:r>
              <a:rPr lang="en-US" dirty="0">
                <a:ea typeface="ＭＳ Ｐゴシック" charset="0"/>
              </a:rPr>
              <a:t>, that controlled activities of a political party in a city.</a:t>
            </a:r>
          </a:p>
          <a:p>
            <a:r>
              <a:rPr lang="en-US" dirty="0">
                <a:ea typeface="ＭＳ Ｐゴシック" charset="0"/>
              </a:rPr>
              <a:t>Offered services to voters &amp; businesses in exchange for political or financial support</a:t>
            </a:r>
            <a:r>
              <a:rPr lang="en-US" dirty="0" smtClean="0">
                <a:ea typeface="ＭＳ Ｐゴシック" charset="0"/>
              </a:rPr>
              <a:t>.</a:t>
            </a:r>
          </a:p>
          <a:p>
            <a:r>
              <a:rPr lang="en-US" dirty="0" smtClean="0">
                <a:ea typeface="ＭＳ Ｐゴシック" charset="0"/>
              </a:rPr>
              <a:t>Organized like a pyramid with workers on the bottom and the “boss” on the top</a:t>
            </a:r>
            <a:endParaRPr lang="en-US" dirty="0">
              <a:ea typeface="ＭＳ Ｐゴシック" charset="0"/>
            </a:endParaRPr>
          </a:p>
          <a:p>
            <a:endParaRPr lang="en-US" dirty="0"/>
          </a:p>
        </p:txBody>
      </p:sp>
    </p:spTree>
    <p:extLst>
      <p:ext uri="{BB962C8B-B14F-4D97-AF65-F5344CB8AC3E}">
        <p14:creationId xmlns:p14="http://schemas.microsoft.com/office/powerpoint/2010/main" val="2560369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Machine Organization</a:t>
            </a:r>
            <a:endParaRPr lang="en-US" dirty="0"/>
          </a:p>
        </p:txBody>
      </p:sp>
      <p:pic>
        <p:nvPicPr>
          <p:cNvPr id="4" name="Content Placeholder 3"/>
          <p:cNvPicPr>
            <a:picLocks noGrp="1" noChangeAspect="1"/>
          </p:cNvPicPr>
          <p:nvPr>
            <p:ph idx="1"/>
          </p:nvPr>
        </p:nvPicPr>
        <p:blipFill>
          <a:blip r:embed="rId2"/>
          <a:srcRect l="-17631" r="-17631"/>
          <a:stretch>
            <a:fillRect/>
          </a:stretch>
        </p:blipFill>
        <p:spPr/>
      </p:pic>
    </p:spTree>
    <p:extLst>
      <p:ext uri="{BB962C8B-B14F-4D97-AF65-F5344CB8AC3E}">
        <p14:creationId xmlns:p14="http://schemas.microsoft.com/office/powerpoint/2010/main" val="1373846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Bosses</a:t>
            </a:r>
          </a:p>
        </p:txBody>
      </p:sp>
      <p:sp>
        <p:nvSpPr>
          <p:cNvPr id="3" name="Content Placeholder 2"/>
          <p:cNvSpPr>
            <a:spLocks noGrp="1"/>
          </p:cNvSpPr>
          <p:nvPr>
            <p:ph idx="1"/>
          </p:nvPr>
        </p:nvSpPr>
        <p:spPr>
          <a:xfrm>
            <a:off x="726141" y="1847679"/>
            <a:ext cx="7691719" cy="5271247"/>
          </a:xfrm>
        </p:spPr>
        <p:txBody>
          <a:bodyPr>
            <a:normAutofit/>
          </a:bodyPr>
          <a:lstStyle/>
          <a:p>
            <a:pPr>
              <a:lnSpc>
                <a:spcPct val="90000"/>
              </a:lnSpc>
            </a:pPr>
            <a:r>
              <a:rPr lang="en-US" dirty="0">
                <a:solidFill>
                  <a:schemeClr val="accent1"/>
                </a:solidFill>
              </a:rPr>
              <a:t>Ran local business</a:t>
            </a:r>
            <a:r>
              <a:rPr lang="en-US" dirty="0"/>
              <a:t> and </a:t>
            </a:r>
            <a:r>
              <a:rPr lang="en-US" dirty="0" smtClean="0"/>
              <a:t>politics</a:t>
            </a:r>
          </a:p>
          <a:p>
            <a:pPr>
              <a:lnSpc>
                <a:spcPct val="90000"/>
              </a:lnSpc>
            </a:pPr>
            <a:r>
              <a:rPr lang="en-US" dirty="0" smtClean="0"/>
              <a:t>Controlled access to municipal jobs, business licenses and influenced the courts  </a:t>
            </a:r>
          </a:p>
          <a:p>
            <a:pPr>
              <a:lnSpc>
                <a:spcPct val="90000"/>
              </a:lnSpc>
            </a:pPr>
            <a:r>
              <a:rPr lang="en-US" dirty="0" smtClean="0"/>
              <a:t>Some bosses, like Roscoe Conkling in NY built parks, waterworks and provided support to schools, hospitals and orphanages</a:t>
            </a:r>
          </a:p>
          <a:p>
            <a:pPr>
              <a:lnSpc>
                <a:spcPct val="90000"/>
              </a:lnSpc>
            </a:pPr>
            <a:r>
              <a:rPr lang="en-US" dirty="0" smtClean="0"/>
              <a:t>Able to gain voter loyalty through providing the city with municipal benefits</a:t>
            </a:r>
            <a:endParaRPr lang="en-US" dirty="0"/>
          </a:p>
        </p:txBody>
      </p:sp>
    </p:spTree>
    <p:extLst>
      <p:ext uri="{BB962C8B-B14F-4D97-AF65-F5344CB8AC3E}">
        <p14:creationId xmlns:p14="http://schemas.microsoft.com/office/powerpoint/2010/main" val="1709427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Immigrants and the Machine</a:t>
            </a:r>
            <a:endParaRPr lang="en-US" dirty="0"/>
          </a:p>
        </p:txBody>
      </p:sp>
      <p:sp>
        <p:nvSpPr>
          <p:cNvPr id="3" name="Content Placeholder 2"/>
          <p:cNvSpPr>
            <a:spLocks noGrp="1"/>
          </p:cNvSpPr>
          <p:nvPr>
            <p:ph idx="1"/>
          </p:nvPr>
        </p:nvSpPr>
        <p:spPr>
          <a:xfrm>
            <a:off x="726141" y="1812888"/>
            <a:ext cx="7691719" cy="4571999"/>
          </a:xfrm>
        </p:spPr>
        <p:txBody>
          <a:bodyPr/>
          <a:lstStyle/>
          <a:p>
            <a:r>
              <a:rPr lang="en-US" dirty="0" smtClean="0"/>
              <a:t>Many precinct captains and prescient bosses were 1</a:t>
            </a:r>
            <a:r>
              <a:rPr lang="en-US" baseline="30000" dirty="0" smtClean="0"/>
              <a:t>st</a:t>
            </a:r>
            <a:r>
              <a:rPr lang="en-US" dirty="0" smtClean="0"/>
              <a:t> or 2</a:t>
            </a:r>
            <a:r>
              <a:rPr lang="en-US" baseline="30000" dirty="0" smtClean="0"/>
              <a:t>nd</a:t>
            </a:r>
            <a:r>
              <a:rPr lang="en-US" dirty="0" smtClean="0"/>
              <a:t> generation immigrants</a:t>
            </a:r>
          </a:p>
          <a:p>
            <a:r>
              <a:rPr lang="en-US" dirty="0" smtClean="0"/>
              <a:t>They could speak the immigrants language and provide support locating jobs and accessing recourses</a:t>
            </a:r>
          </a:p>
          <a:p>
            <a:r>
              <a:rPr lang="en-US" dirty="0" smtClean="0"/>
              <a:t>Help with: Naturalization (gaining citizenship), housing and jobs</a:t>
            </a:r>
          </a:p>
          <a:p>
            <a:r>
              <a:rPr lang="en-US" dirty="0" smtClean="0"/>
              <a:t>In return: votes</a:t>
            </a:r>
            <a:endParaRPr lang="en-US" dirty="0"/>
          </a:p>
        </p:txBody>
      </p:sp>
    </p:spTree>
    <p:extLst>
      <p:ext uri="{BB962C8B-B14F-4D97-AF65-F5344CB8AC3E}">
        <p14:creationId xmlns:p14="http://schemas.microsoft.com/office/powerpoint/2010/main" val="1516280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litical Cartoon-Nast, Political Bo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08" y="361695"/>
            <a:ext cx="5833284" cy="6397275"/>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5" name="TextBox 4"/>
          <p:cNvSpPr txBox="1"/>
          <p:nvPr/>
        </p:nvSpPr>
        <p:spPr>
          <a:xfrm>
            <a:off x="6863911" y="1405383"/>
            <a:ext cx="1999723" cy="1200329"/>
          </a:xfrm>
          <a:prstGeom prst="rect">
            <a:avLst/>
          </a:prstGeom>
          <a:noFill/>
        </p:spPr>
        <p:txBody>
          <a:bodyPr wrap="square" rtlCol="0">
            <a:spAutoFit/>
          </a:bodyPr>
          <a:lstStyle/>
          <a:p>
            <a:r>
              <a:rPr lang="en-US" dirty="0"/>
              <a:t>Political bosses cartoon by Thomas Nast</a:t>
            </a:r>
          </a:p>
          <a:p>
            <a:endParaRPr lang="en-US" dirty="0"/>
          </a:p>
        </p:txBody>
      </p:sp>
    </p:spTree>
    <p:extLst>
      <p:ext uri="{BB962C8B-B14F-4D97-AF65-F5344CB8AC3E}">
        <p14:creationId xmlns:p14="http://schemas.microsoft.com/office/powerpoint/2010/main" val="2077909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olitical Cartoon-Boss Crocker, 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31" y="314979"/>
            <a:ext cx="8206586" cy="5561672"/>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5" name="Text Box 7"/>
          <p:cNvSpPr txBox="1">
            <a:spLocks noChangeArrowheads="1"/>
          </p:cNvSpPr>
          <p:nvPr/>
        </p:nvSpPr>
        <p:spPr bwMode="auto">
          <a:xfrm>
            <a:off x="1559860" y="5876651"/>
            <a:ext cx="6858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1800" kern="1200" dirty="0"/>
              <a:t>The New York Solar System:  Boss Richard Croker of NYC.  </a:t>
            </a:r>
            <a:r>
              <a:rPr lang="en-US" sz="1400" kern="1200" dirty="0"/>
              <a:t>Croker organized NYC politics for nearly twenty years.  It was nearly impossible to win an election without his support:  local or national.</a:t>
            </a:r>
          </a:p>
        </p:txBody>
      </p:sp>
    </p:spTree>
    <p:extLst>
      <p:ext uri="{BB962C8B-B14F-4D97-AF65-F5344CB8AC3E}">
        <p14:creationId xmlns:p14="http://schemas.microsoft.com/office/powerpoint/2010/main" val="259329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271509"/>
            <a:ext cx="7691719" cy="1143000"/>
          </a:xfrm>
        </p:spPr>
        <p:txBody>
          <a:bodyPr/>
          <a:lstStyle/>
          <a:p>
            <a:r>
              <a:rPr lang="en-US" dirty="0"/>
              <a:t>The Gilded Age System</a:t>
            </a:r>
          </a:p>
        </p:txBody>
      </p:sp>
      <p:sp>
        <p:nvSpPr>
          <p:cNvPr id="4" name="AutoShape 5"/>
          <p:cNvSpPr>
            <a:spLocks noGrp="1" noChangeArrowheads="1"/>
          </p:cNvSpPr>
          <p:nvPr>
            <p:ph idx="1"/>
          </p:nvPr>
        </p:nvSpPr>
        <p:spPr bwMode="auto">
          <a:xfrm>
            <a:off x="726142" y="1758998"/>
            <a:ext cx="7075288" cy="4264432"/>
          </a:xfrm>
          <a:prstGeom prst="triangle">
            <a:avLst>
              <a:gd name="adj" fmla="val 50000"/>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indent="0">
              <a:buNone/>
            </a:pPr>
            <a:r>
              <a:rPr lang="en-US" dirty="0" smtClean="0"/>
              <a:t>   </a:t>
            </a:r>
            <a:endParaRPr lang="en-US" dirty="0"/>
          </a:p>
        </p:txBody>
      </p:sp>
      <p:sp>
        <p:nvSpPr>
          <p:cNvPr id="5" name="Text Box 8"/>
          <p:cNvSpPr txBox="1">
            <a:spLocks noChangeArrowheads="1"/>
          </p:cNvSpPr>
          <p:nvPr/>
        </p:nvSpPr>
        <p:spPr bwMode="auto">
          <a:xfrm>
            <a:off x="3196670" y="1414509"/>
            <a:ext cx="2362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kern="1200" dirty="0"/>
              <a:t>URBANIZATION</a:t>
            </a:r>
            <a:endParaRPr lang="en-US" sz="1400" kern="1200" dirty="0"/>
          </a:p>
        </p:txBody>
      </p:sp>
      <p:sp>
        <p:nvSpPr>
          <p:cNvPr id="6" name="Text Box 7"/>
          <p:cNvSpPr txBox="1">
            <a:spLocks noChangeArrowheads="1"/>
          </p:cNvSpPr>
          <p:nvPr/>
        </p:nvSpPr>
        <p:spPr bwMode="auto">
          <a:xfrm>
            <a:off x="131628" y="6158752"/>
            <a:ext cx="3065041" cy="44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kern="1200" dirty="0"/>
              <a:t>INDUSTRIALISM</a:t>
            </a:r>
            <a:endParaRPr lang="en-US" sz="1400" kern="1200" dirty="0"/>
          </a:p>
        </p:txBody>
      </p:sp>
      <p:sp>
        <p:nvSpPr>
          <p:cNvPr id="7" name="Text Box 9"/>
          <p:cNvSpPr txBox="1">
            <a:spLocks noChangeArrowheads="1"/>
          </p:cNvSpPr>
          <p:nvPr/>
        </p:nvSpPr>
        <p:spPr bwMode="auto">
          <a:xfrm>
            <a:off x="7204052" y="6203593"/>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kern="1200" dirty="0"/>
              <a:t>IMMIGRATION</a:t>
            </a:r>
            <a:endParaRPr lang="en-US" kern="1200" dirty="0"/>
          </a:p>
        </p:txBody>
      </p:sp>
    </p:spTree>
    <p:extLst>
      <p:ext uri="{BB962C8B-B14F-4D97-AF65-F5344CB8AC3E}">
        <p14:creationId xmlns:p14="http://schemas.microsoft.com/office/powerpoint/2010/main" val="38797118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GRAFT</a:t>
            </a:r>
          </a:p>
        </p:txBody>
      </p:sp>
      <p:sp>
        <p:nvSpPr>
          <p:cNvPr id="3" name="Content Placeholder 2"/>
          <p:cNvSpPr>
            <a:spLocks noGrp="1"/>
          </p:cNvSpPr>
          <p:nvPr>
            <p:ph idx="1"/>
          </p:nvPr>
        </p:nvSpPr>
        <p:spPr>
          <a:xfrm>
            <a:off x="295739" y="1586752"/>
            <a:ext cx="8848261" cy="5271247"/>
          </a:xfrm>
        </p:spPr>
        <p:txBody>
          <a:bodyPr>
            <a:noAutofit/>
          </a:bodyPr>
          <a:lstStyle/>
          <a:p>
            <a:r>
              <a:rPr lang="en-US" dirty="0">
                <a:ea typeface="ＭＳ Ｐゴシック" charset="0"/>
              </a:rPr>
              <a:t>Many Bosses got rich through </a:t>
            </a:r>
            <a:r>
              <a:rPr lang="en-US" i="1" dirty="0">
                <a:ea typeface="ＭＳ Ｐゴシック" charset="0"/>
              </a:rPr>
              <a:t>GRAFT</a:t>
            </a:r>
            <a:r>
              <a:rPr lang="en-US" dirty="0">
                <a:ea typeface="ＭＳ Ｐゴシック" charset="0"/>
              </a:rPr>
              <a:t>-the illegal use of political influence for personal gain.</a:t>
            </a:r>
          </a:p>
          <a:p>
            <a:r>
              <a:rPr lang="en-US" dirty="0" smtClean="0"/>
              <a:t>Also gained money through “kickbacks” or part of a persons income in exchange for placing them at a job</a:t>
            </a:r>
          </a:p>
          <a:p>
            <a:r>
              <a:rPr lang="en-US" dirty="0" smtClean="0"/>
              <a:t>Granted favors to business in exchange for cash bribes </a:t>
            </a:r>
          </a:p>
          <a:p>
            <a:r>
              <a:rPr lang="en-US" dirty="0" smtClean="0"/>
              <a:t>Allowed illegal activities like gambling to flourish</a:t>
            </a:r>
          </a:p>
          <a:p>
            <a:r>
              <a:rPr lang="en-US" dirty="0" smtClean="0"/>
              <a:t>Until about 1890 police forces were hired and fired by city bosses </a:t>
            </a:r>
            <a:endParaRPr lang="en-US" dirty="0"/>
          </a:p>
        </p:txBody>
      </p:sp>
    </p:spTree>
    <p:extLst>
      <p:ext uri="{BB962C8B-B14F-4D97-AF65-F5344CB8AC3E}">
        <p14:creationId xmlns:p14="http://schemas.microsoft.com/office/powerpoint/2010/main" val="2183241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Voting Fraud at Elections</a:t>
            </a:r>
          </a:p>
        </p:txBody>
      </p:sp>
      <p:sp>
        <p:nvSpPr>
          <p:cNvPr id="3" name="Content Placeholder 2"/>
          <p:cNvSpPr>
            <a:spLocks noGrp="1"/>
          </p:cNvSpPr>
          <p:nvPr>
            <p:ph idx="1"/>
          </p:nvPr>
        </p:nvSpPr>
        <p:spPr>
          <a:xfrm>
            <a:off x="726141" y="1768182"/>
            <a:ext cx="7691719" cy="4571999"/>
          </a:xfrm>
        </p:spPr>
        <p:txBody>
          <a:bodyPr/>
          <a:lstStyle/>
          <a:p>
            <a:r>
              <a:rPr lang="en-US" dirty="0" smtClean="0"/>
              <a:t>Voting fraud was common at elections</a:t>
            </a:r>
          </a:p>
          <a:p>
            <a:r>
              <a:rPr lang="en-US" dirty="0" smtClean="0"/>
              <a:t>There were little restrictions on voter identification</a:t>
            </a:r>
          </a:p>
          <a:p>
            <a:r>
              <a:rPr lang="en-US" dirty="0" smtClean="0"/>
              <a:t>Men would often shave their beard and vote a second time</a:t>
            </a:r>
          </a:p>
          <a:p>
            <a:r>
              <a:rPr lang="en-US" dirty="0" smtClean="0"/>
              <a:t>Votes were placed for the machine under which a man earned benefits from</a:t>
            </a:r>
            <a:endParaRPr lang="en-US" dirty="0"/>
          </a:p>
        </p:txBody>
      </p:sp>
    </p:spTree>
    <p:extLst>
      <p:ext uri="{BB962C8B-B14F-4D97-AF65-F5344CB8AC3E}">
        <p14:creationId xmlns:p14="http://schemas.microsoft.com/office/powerpoint/2010/main" val="26654556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7716" b="7716"/>
          <a:stretch>
            <a:fillRect/>
          </a:stretch>
        </p:blipFill>
        <p:spPr>
          <a:xfrm>
            <a:off x="0" y="897324"/>
            <a:ext cx="9173329" cy="5452676"/>
          </a:xfrm>
        </p:spPr>
      </p:pic>
    </p:spTree>
    <p:extLst>
      <p:ext uri="{BB962C8B-B14F-4D97-AF65-F5344CB8AC3E}">
        <p14:creationId xmlns:p14="http://schemas.microsoft.com/office/powerpoint/2010/main" val="9253463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p:txBody>
          <a:bodyPr/>
          <a:lstStyle/>
          <a:p>
            <a:pPr algn="ctr"/>
            <a:r>
              <a:rPr lang="en-US" i="1" dirty="0">
                <a:hlinkClick r:id="rId2"/>
              </a:rPr>
              <a:t>'Going Through the Form of Universal Suffrage'</a:t>
            </a:r>
            <a:r>
              <a:rPr lang="en-US" i="1" dirty="0"/>
              <a:t>, 1871  </a:t>
            </a:r>
            <a:endParaRPr lang="en-US" dirty="0"/>
          </a:p>
          <a:p>
            <a:pPr algn="ctr"/>
            <a:r>
              <a:rPr lang="en-US" i="1" dirty="0"/>
              <a:t>Picture depicts innocent voters dropping their ballots into a garbage basket while Tweed and his gang stands </a:t>
            </a:r>
            <a:r>
              <a:rPr lang="en-US" dirty="0"/>
              <a:t/>
            </a:r>
            <a:br>
              <a:rPr lang="en-US" dirty="0"/>
            </a:br>
            <a:r>
              <a:rPr lang="en-US" i="1" dirty="0"/>
              <a:t>around innocently. </a:t>
            </a:r>
            <a:endParaRPr lang="en-US" dirty="0"/>
          </a:p>
          <a:p>
            <a:pPr algn="ctr"/>
            <a:r>
              <a:rPr lang="en-US" i="1" dirty="0"/>
              <a:t>Caption: (Boss) "You have the Liberty of Voting for any one you please; </a:t>
            </a:r>
            <a:r>
              <a:rPr lang="en-US" dirty="0"/>
              <a:t/>
            </a:r>
            <a:br>
              <a:rPr lang="en-US" dirty="0"/>
            </a:br>
            <a:r>
              <a:rPr lang="en-US" i="1" dirty="0"/>
              <a:t>but we have the Liberty of Counting in any one we please."</a:t>
            </a:r>
            <a:endParaRPr lang="en-US" dirty="0"/>
          </a:p>
          <a:p>
            <a:pPr algn="ctr"/>
            <a:endParaRPr lang="en-US" dirty="0"/>
          </a:p>
          <a:p>
            <a:endParaRPr lang="en-US" dirty="0"/>
          </a:p>
        </p:txBody>
      </p:sp>
    </p:spTree>
    <p:extLst>
      <p:ext uri="{BB962C8B-B14F-4D97-AF65-F5344CB8AC3E}">
        <p14:creationId xmlns:p14="http://schemas.microsoft.com/office/powerpoint/2010/main" val="31291611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603122"/>
            <a:ext cx="7691719" cy="1143000"/>
          </a:xfrm>
        </p:spPr>
        <p:txBody>
          <a:bodyPr/>
          <a:lstStyle/>
          <a:p>
            <a:r>
              <a:rPr lang="en-US" dirty="0" smtClean="0"/>
              <a:t>Thomas Nast Brings Down Tweed and Tammany Hall</a:t>
            </a:r>
            <a:endParaRPr lang="en-US" dirty="0"/>
          </a:p>
        </p:txBody>
      </p:sp>
    </p:spTree>
    <p:extLst>
      <p:ext uri="{BB962C8B-B14F-4D97-AF65-F5344CB8AC3E}">
        <p14:creationId xmlns:p14="http://schemas.microsoft.com/office/powerpoint/2010/main" val="22546208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BOSS TWEED</a:t>
            </a:r>
            <a:br>
              <a:rPr lang="en-US" dirty="0"/>
            </a:br>
            <a:r>
              <a:rPr lang="en-US" dirty="0"/>
              <a:t>&amp; TAMMANY HALL</a:t>
            </a:r>
          </a:p>
        </p:txBody>
      </p:sp>
      <p:sp>
        <p:nvSpPr>
          <p:cNvPr id="3" name="Content Placeholder 2"/>
          <p:cNvSpPr>
            <a:spLocks noGrp="1"/>
          </p:cNvSpPr>
          <p:nvPr>
            <p:ph idx="1"/>
          </p:nvPr>
        </p:nvSpPr>
        <p:spPr/>
        <p:txBody>
          <a:bodyPr/>
          <a:lstStyle/>
          <a:p>
            <a:r>
              <a:rPr lang="en-US" dirty="0">
                <a:ea typeface="ＭＳ Ｐゴシック" charset="0"/>
              </a:rPr>
              <a:t>William Marcy Tweed, a.k.a. </a:t>
            </a:r>
            <a:r>
              <a:rPr lang="ja-JP" altLang="en-US" dirty="0">
                <a:ea typeface="ＭＳ Ｐゴシック" charset="0"/>
              </a:rPr>
              <a:t>“</a:t>
            </a:r>
            <a:r>
              <a:rPr lang="en-US" b="1" i="1" dirty="0">
                <a:ea typeface="ＭＳ Ｐゴシック" charset="0"/>
              </a:rPr>
              <a:t>Boss</a:t>
            </a:r>
            <a:r>
              <a:rPr lang="en-US" dirty="0">
                <a:ea typeface="ＭＳ Ｐゴシック" charset="0"/>
              </a:rPr>
              <a:t> </a:t>
            </a:r>
            <a:r>
              <a:rPr lang="en-US" b="1" i="1" dirty="0">
                <a:ea typeface="ＭＳ Ｐゴシック" charset="0"/>
              </a:rPr>
              <a:t>Tweed</a:t>
            </a:r>
            <a:r>
              <a:rPr lang="ja-JP" altLang="en-US" dirty="0">
                <a:ea typeface="ＭＳ Ｐゴシック" charset="0"/>
              </a:rPr>
              <a:t>”</a:t>
            </a:r>
            <a:r>
              <a:rPr lang="en-US" dirty="0">
                <a:ea typeface="ＭＳ Ｐゴシック" charset="0"/>
              </a:rPr>
              <a:t>, one of the most powerful political bosses.</a:t>
            </a:r>
          </a:p>
          <a:p>
            <a:r>
              <a:rPr lang="en-US" dirty="0">
                <a:ea typeface="ＭＳ Ｐゴシック" charset="0"/>
              </a:rPr>
              <a:t>Became head of </a:t>
            </a:r>
            <a:r>
              <a:rPr lang="en-US" b="1" i="1" dirty="0">
                <a:ea typeface="ＭＳ Ｐゴシック" charset="0"/>
              </a:rPr>
              <a:t>Tammany Hall</a:t>
            </a:r>
            <a:r>
              <a:rPr lang="en-US" dirty="0">
                <a:ea typeface="ＭＳ Ｐゴシック" charset="0"/>
              </a:rPr>
              <a:t>, New York City</a:t>
            </a:r>
            <a:r>
              <a:rPr lang="ja-JP" altLang="en-US" dirty="0">
                <a:ea typeface="ＭＳ Ｐゴシック" charset="0"/>
              </a:rPr>
              <a:t>’</a:t>
            </a:r>
            <a:r>
              <a:rPr lang="en-US" dirty="0">
                <a:ea typeface="ＭＳ Ｐゴシック" charset="0"/>
              </a:rPr>
              <a:t>s most powerful Democratic </a:t>
            </a:r>
            <a:r>
              <a:rPr lang="en-US" dirty="0" smtClean="0">
                <a:ea typeface="ＭＳ Ｐゴシック" charset="0"/>
              </a:rPr>
              <a:t>machine</a:t>
            </a:r>
            <a:endParaRPr lang="en-US" dirty="0"/>
          </a:p>
        </p:txBody>
      </p:sp>
      <p:pic>
        <p:nvPicPr>
          <p:cNvPr id="4" name="Picture 3" descr="h5tw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555" y="3796552"/>
            <a:ext cx="21050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4093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Boss Tweed</a:t>
            </a:r>
          </a:p>
        </p:txBody>
      </p:sp>
      <p:sp>
        <p:nvSpPr>
          <p:cNvPr id="3" name="Content Placeholder 2"/>
          <p:cNvSpPr>
            <a:spLocks noGrp="1"/>
          </p:cNvSpPr>
          <p:nvPr>
            <p:ph idx="1"/>
          </p:nvPr>
        </p:nvSpPr>
        <p:spPr/>
        <p:txBody>
          <a:bodyPr/>
          <a:lstStyle/>
          <a:p>
            <a:r>
              <a:rPr lang="en-US" dirty="0">
                <a:ea typeface="ＭＳ Ｐゴシック" charset="0"/>
                <a:cs typeface="Times New Roman" charset="0"/>
              </a:rPr>
              <a:t>The record for brassiness goes to Boss William Tweed, who swindled New York out of a fortune when he headed NY</a:t>
            </a:r>
            <a:r>
              <a:rPr lang="ja-JP" altLang="en-US" dirty="0">
                <a:ea typeface="ＭＳ Ｐゴシック" charset="0"/>
                <a:cs typeface="Times New Roman" charset="0"/>
              </a:rPr>
              <a:t>’</a:t>
            </a:r>
            <a:r>
              <a:rPr lang="en-US" dirty="0">
                <a:ea typeface="ＭＳ Ｐゴシック" charset="0"/>
                <a:cs typeface="Times New Roman" charset="0"/>
              </a:rPr>
              <a:t>s Tammany Hall in the 1860s and 1870s.  </a:t>
            </a:r>
          </a:p>
          <a:p>
            <a:r>
              <a:rPr lang="en-US" dirty="0">
                <a:ea typeface="ＭＳ Ｐゴシック" charset="0"/>
                <a:cs typeface="Times New Roman" charset="0"/>
              </a:rPr>
              <a:t>Tweed</a:t>
            </a:r>
            <a:r>
              <a:rPr lang="ja-JP" altLang="en-US" dirty="0">
                <a:ea typeface="ＭＳ Ｐゴシック" charset="0"/>
                <a:cs typeface="Times New Roman" charset="0"/>
              </a:rPr>
              <a:t>’</a:t>
            </a:r>
            <a:r>
              <a:rPr lang="en-US" dirty="0">
                <a:ea typeface="ＭＳ Ｐゴシック" charset="0"/>
                <a:cs typeface="Times New Roman" charset="0"/>
              </a:rPr>
              <a:t>s masterpiece of graft was a chunky three-story courthouse in Lower Manhattan originally budgeted at $250,000.  When Tweed was through, the city had spent more than $13 million – and the building was still not finished.</a:t>
            </a:r>
            <a:r>
              <a:rPr lang="en-US" dirty="0">
                <a:ea typeface="ＭＳ Ｐゴシック" charset="0"/>
              </a:rPr>
              <a:t> </a:t>
            </a:r>
          </a:p>
          <a:p>
            <a:endParaRPr lang="en-US" dirty="0"/>
          </a:p>
        </p:txBody>
      </p:sp>
    </p:spTree>
    <p:extLst>
      <p:ext uri="{BB962C8B-B14F-4D97-AF65-F5344CB8AC3E}">
        <p14:creationId xmlns:p14="http://schemas.microsoft.com/office/powerpoint/2010/main" val="2303288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886479"/>
            <a:ext cx="7691719" cy="1143000"/>
          </a:xfrm>
        </p:spPr>
        <p:txBody>
          <a:bodyPr/>
          <a:lstStyle/>
          <a:p>
            <a:r>
              <a:rPr lang="en-US" sz="4400" dirty="0"/>
              <a:t>William Marcy Tweed</a:t>
            </a:r>
            <a:br>
              <a:rPr lang="en-US" sz="4400" dirty="0"/>
            </a:br>
            <a:r>
              <a:rPr lang="en-US" sz="4400" dirty="0"/>
              <a:t>known as “Boss” Tweed</a:t>
            </a:r>
            <a:br>
              <a:rPr lang="en-US" sz="4400" dirty="0"/>
            </a:br>
            <a:r>
              <a:rPr lang="en-US" sz="4400" dirty="0"/>
              <a:t>1823- 1878</a:t>
            </a:r>
            <a:br>
              <a:rPr lang="en-US" sz="4400" dirty="0"/>
            </a:br>
            <a:endParaRPr lang="en-US" sz="4400" dirty="0"/>
          </a:p>
        </p:txBody>
      </p:sp>
      <p:sp>
        <p:nvSpPr>
          <p:cNvPr id="3" name="Content Placeholder 2"/>
          <p:cNvSpPr>
            <a:spLocks noGrp="1"/>
          </p:cNvSpPr>
          <p:nvPr>
            <p:ph idx="1"/>
          </p:nvPr>
        </p:nvSpPr>
        <p:spPr>
          <a:xfrm>
            <a:off x="726141" y="2029479"/>
            <a:ext cx="3693459" cy="4828521"/>
          </a:xfrm>
        </p:spPr>
        <p:txBody>
          <a:bodyPr>
            <a:normAutofit fontScale="92500"/>
          </a:bodyPr>
          <a:lstStyle/>
          <a:p>
            <a:r>
              <a:rPr lang="en-US" dirty="0"/>
              <a:t>Boss Tweed was an American </a:t>
            </a:r>
            <a:r>
              <a:rPr lang="en-US" u="sng" dirty="0">
                <a:solidFill>
                  <a:srgbClr val="CC0000"/>
                </a:solidFill>
              </a:rPr>
              <a:t>politician</a:t>
            </a:r>
            <a:r>
              <a:rPr lang="en-US" dirty="0"/>
              <a:t> who, with his "Tweed ring" cronies, systematically plundered </a:t>
            </a:r>
            <a:r>
              <a:rPr lang="en-US" u="sng" dirty="0">
                <a:solidFill>
                  <a:srgbClr val="CC0000"/>
                </a:solidFill>
              </a:rPr>
              <a:t>New York City</a:t>
            </a:r>
            <a:r>
              <a:rPr lang="en-US" dirty="0"/>
              <a:t> of sums estimated at between $30 million and $200 million. </a:t>
            </a:r>
          </a:p>
          <a:p>
            <a:r>
              <a:rPr lang="en-US" dirty="0"/>
              <a:t>(that would be worth between $365 million and $2.4 billion today)</a:t>
            </a:r>
          </a:p>
          <a:p>
            <a:endParaRPr lang="en-US" dirty="0"/>
          </a:p>
        </p:txBody>
      </p:sp>
      <p:pic>
        <p:nvPicPr>
          <p:cNvPr id="4" name="Picture 3" descr="BossTw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623" y="2239433"/>
            <a:ext cx="28336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833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521665"/>
            <a:ext cx="7691719" cy="1143000"/>
          </a:xfrm>
        </p:spPr>
        <p:txBody>
          <a:bodyPr/>
          <a:lstStyle/>
          <a:p>
            <a:r>
              <a:rPr lang="en-US" sz="4400" dirty="0"/>
              <a:t>Thomas Nast</a:t>
            </a:r>
            <a:br>
              <a:rPr lang="en-US" sz="4400" dirty="0"/>
            </a:br>
            <a:r>
              <a:rPr lang="en-US" sz="4400" dirty="0"/>
              <a:t>1840- 1902</a:t>
            </a:r>
            <a:br>
              <a:rPr lang="en-US" sz="4400" dirty="0"/>
            </a:br>
            <a:endParaRPr lang="en-US" sz="4400" dirty="0"/>
          </a:p>
        </p:txBody>
      </p:sp>
      <p:sp>
        <p:nvSpPr>
          <p:cNvPr id="3" name="Content Placeholder 2"/>
          <p:cNvSpPr>
            <a:spLocks noGrp="1"/>
          </p:cNvSpPr>
          <p:nvPr>
            <p:ph idx="1"/>
          </p:nvPr>
        </p:nvSpPr>
        <p:spPr>
          <a:xfrm>
            <a:off x="726141" y="1586753"/>
            <a:ext cx="4912659" cy="5271247"/>
          </a:xfrm>
        </p:spPr>
        <p:txBody>
          <a:bodyPr>
            <a:normAutofit fontScale="92500" lnSpcReduction="10000"/>
          </a:bodyPr>
          <a:lstStyle/>
          <a:p>
            <a:r>
              <a:rPr lang="en-US" dirty="0"/>
              <a:t>American cartoonist, best known for his attack on </a:t>
            </a:r>
            <a:r>
              <a:rPr lang="en-US" u="sng" dirty="0">
                <a:solidFill>
                  <a:srgbClr val="CC0000"/>
                </a:solidFill>
              </a:rPr>
              <a:t>the political machine</a:t>
            </a:r>
            <a:r>
              <a:rPr lang="en-US" dirty="0"/>
              <a:t> of William M. Tweed in New York City in the 1870s. </a:t>
            </a:r>
          </a:p>
          <a:p>
            <a:r>
              <a:rPr lang="en-US" dirty="0"/>
              <a:t>Many of Nast's most effective cartoons were virulent attacks on </a:t>
            </a:r>
            <a:r>
              <a:rPr lang="en-US" u="sng" dirty="0">
                <a:solidFill>
                  <a:srgbClr val="CC0000"/>
                </a:solidFill>
              </a:rPr>
              <a:t>Tammany Hall</a:t>
            </a:r>
            <a:r>
              <a:rPr lang="en-US" dirty="0"/>
              <a:t>, led by "Boss" Tweed. His cartoons were probably one of the chief factors in the machine's downfall. Nast's caricature of the fleeing </a:t>
            </a:r>
            <a:r>
              <a:rPr lang="en-US" u="sng" dirty="0">
                <a:solidFill>
                  <a:srgbClr val="CC0000"/>
                </a:solidFill>
              </a:rPr>
              <a:t>political boss</a:t>
            </a:r>
            <a:r>
              <a:rPr lang="en-US" dirty="0"/>
              <a:t> led to Tweed's identification and arrest.</a:t>
            </a:r>
          </a:p>
          <a:p>
            <a:endParaRPr lang="en-US" dirty="0"/>
          </a:p>
        </p:txBody>
      </p:sp>
      <p:pic>
        <p:nvPicPr>
          <p:cNvPr id="4" name="Picture 3" descr="NastPortr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417420"/>
            <a:ext cx="3110442" cy="51660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241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28713"/>
            <a:ext cx="7691719" cy="1143000"/>
          </a:xfrm>
        </p:spPr>
        <p:txBody>
          <a:bodyPr/>
          <a:lstStyle/>
          <a:p>
            <a:r>
              <a:rPr lang="en-US" dirty="0" smtClean="0"/>
              <a:t>Nast’s Persuasion</a:t>
            </a:r>
            <a:endParaRPr lang="en-US" dirty="0"/>
          </a:p>
        </p:txBody>
      </p:sp>
      <p:sp>
        <p:nvSpPr>
          <p:cNvPr id="3" name="Content Placeholder 2"/>
          <p:cNvSpPr>
            <a:spLocks noGrp="1"/>
          </p:cNvSpPr>
          <p:nvPr>
            <p:ph idx="1"/>
          </p:nvPr>
        </p:nvSpPr>
        <p:spPr>
          <a:xfrm>
            <a:off x="474133" y="1151467"/>
            <a:ext cx="3369735" cy="5486400"/>
          </a:xfrm>
        </p:spPr>
        <p:txBody>
          <a:bodyPr>
            <a:normAutofit fontScale="92500"/>
          </a:bodyPr>
          <a:lstStyle/>
          <a:p>
            <a:r>
              <a:rPr lang="en-US" dirty="0" smtClean="0"/>
              <a:t>Nast had used his “power of the pencil” to influence past Presidential elections such as the election of 1877 that resulted in the “corrupt </a:t>
            </a:r>
            <a:r>
              <a:rPr lang="en-US" dirty="0" err="1" smtClean="0"/>
              <a:t>bargin</a:t>
            </a:r>
            <a:r>
              <a:rPr lang="en-US" dirty="0" smtClean="0"/>
              <a:t>” and </a:t>
            </a:r>
            <a:r>
              <a:rPr lang="en-US" dirty="0" err="1" smtClean="0"/>
              <a:t>Ruthaford</a:t>
            </a:r>
            <a:r>
              <a:rPr lang="en-US" dirty="0" smtClean="0"/>
              <a:t> B. Hayes </a:t>
            </a:r>
            <a:r>
              <a:rPr lang="en-US" dirty="0" err="1" smtClean="0"/>
              <a:t>ellected</a:t>
            </a:r>
            <a:r>
              <a:rPr lang="en-US" dirty="0" smtClean="0"/>
              <a:t> as president. </a:t>
            </a:r>
          </a:p>
          <a:p>
            <a:r>
              <a:rPr lang="en-US" dirty="0" smtClean="0"/>
              <a:t>Here you can see Nast sharpening his pencil for Hayes.</a:t>
            </a:r>
            <a:endParaRPr lang="en-US" dirty="0"/>
          </a:p>
        </p:txBody>
      </p:sp>
      <p:pic>
        <p:nvPicPr>
          <p:cNvPr id="4" name="Picture 3"/>
          <p:cNvPicPr>
            <a:picLocks noChangeAspect="1"/>
          </p:cNvPicPr>
          <p:nvPr/>
        </p:nvPicPr>
        <p:blipFill>
          <a:blip r:embed="rId2"/>
          <a:stretch>
            <a:fillRect/>
          </a:stretch>
        </p:blipFill>
        <p:spPr>
          <a:xfrm>
            <a:off x="4436533" y="1151467"/>
            <a:ext cx="3371727" cy="5139828"/>
          </a:xfrm>
          <a:prstGeom prst="rect">
            <a:avLst/>
          </a:prstGeom>
        </p:spPr>
      </p:pic>
    </p:spTree>
    <p:extLst>
      <p:ext uri="{BB962C8B-B14F-4D97-AF65-F5344CB8AC3E}">
        <p14:creationId xmlns:p14="http://schemas.microsoft.com/office/powerpoint/2010/main" val="267384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463953"/>
            <a:ext cx="7691719" cy="1143000"/>
          </a:xfrm>
        </p:spPr>
        <p:txBody>
          <a:bodyPr/>
          <a:lstStyle/>
          <a:p>
            <a:r>
              <a:rPr lang="en-US" dirty="0" smtClean="0"/>
              <a:t>IMMIGRATION</a:t>
            </a:r>
            <a:endParaRPr lang="en-US" dirty="0"/>
          </a:p>
        </p:txBody>
      </p:sp>
    </p:spTree>
    <p:extLst>
      <p:ext uri="{BB962C8B-B14F-4D97-AF65-F5344CB8AC3E}">
        <p14:creationId xmlns:p14="http://schemas.microsoft.com/office/powerpoint/2010/main" val="3932932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Tweed Ring</a:t>
            </a:r>
          </a:p>
        </p:txBody>
      </p:sp>
      <p:sp>
        <p:nvSpPr>
          <p:cNvPr id="3" name="Content Placeholder 2"/>
          <p:cNvSpPr>
            <a:spLocks noGrp="1"/>
          </p:cNvSpPr>
          <p:nvPr>
            <p:ph idx="1"/>
          </p:nvPr>
        </p:nvSpPr>
        <p:spPr/>
        <p:txBody>
          <a:bodyPr/>
          <a:lstStyle/>
          <a:p>
            <a:r>
              <a:rPr lang="en-US" dirty="0"/>
              <a:t>In 1852, </a:t>
            </a:r>
            <a:r>
              <a:rPr lang="en-US" u="sng" dirty="0">
                <a:solidFill>
                  <a:srgbClr val="CC0000"/>
                </a:solidFill>
              </a:rPr>
              <a:t>Tweed was elected</a:t>
            </a:r>
            <a:r>
              <a:rPr lang="en-US" dirty="0"/>
              <a:t> to a term in Congress. He gradually strengthened his position in </a:t>
            </a:r>
            <a:r>
              <a:rPr lang="en-US" dirty="0">
                <a:solidFill>
                  <a:srgbClr val="CC0000"/>
                </a:solidFill>
              </a:rPr>
              <a:t>Tammany Hall</a:t>
            </a:r>
            <a:r>
              <a:rPr lang="en-US" dirty="0"/>
              <a:t> (the executive committee of New York City's Democratic Party organization), and held other important positions in the city government. </a:t>
            </a:r>
          </a:p>
          <a:p>
            <a:r>
              <a:rPr lang="en-US" dirty="0"/>
              <a:t>Meanwhile he managed to have his </a:t>
            </a:r>
            <a:r>
              <a:rPr lang="en-US" u="sng" dirty="0">
                <a:solidFill>
                  <a:srgbClr val="CC0000"/>
                </a:solidFill>
              </a:rPr>
              <a:t>cronies</a:t>
            </a:r>
            <a:r>
              <a:rPr lang="en-US" u="sng" dirty="0">
                <a:solidFill>
                  <a:schemeClr val="accent2"/>
                </a:solidFill>
              </a:rPr>
              <a:t> </a:t>
            </a:r>
            <a:r>
              <a:rPr lang="en-US" dirty="0"/>
              <a:t>named to other key city and county posts, thus establishing what became the </a:t>
            </a:r>
            <a:r>
              <a:rPr lang="en-US" u="sng" dirty="0">
                <a:solidFill>
                  <a:srgbClr val="CC0000"/>
                </a:solidFill>
              </a:rPr>
              <a:t>Tweed ring</a:t>
            </a:r>
            <a:r>
              <a:rPr lang="en-US" dirty="0"/>
              <a:t>. </a:t>
            </a:r>
          </a:p>
          <a:p>
            <a:endParaRPr lang="en-US" dirty="0"/>
          </a:p>
        </p:txBody>
      </p:sp>
    </p:spTree>
    <p:extLst>
      <p:ext uri="{BB962C8B-B14F-4D97-AF65-F5344CB8AC3E}">
        <p14:creationId xmlns:p14="http://schemas.microsoft.com/office/powerpoint/2010/main" val="3689930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Tammany Hall</a:t>
            </a:r>
          </a:p>
        </p:txBody>
      </p:sp>
      <p:pic>
        <p:nvPicPr>
          <p:cNvPr id="4" name="Picture 3" descr="TammanyH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430" y="1294693"/>
            <a:ext cx="6892472" cy="5287975"/>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01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Control</a:t>
            </a:r>
          </a:p>
        </p:txBody>
      </p:sp>
      <p:sp>
        <p:nvSpPr>
          <p:cNvPr id="3" name="Content Placeholder 2"/>
          <p:cNvSpPr>
            <a:spLocks noGrp="1"/>
          </p:cNvSpPr>
          <p:nvPr>
            <p:ph idx="1"/>
          </p:nvPr>
        </p:nvSpPr>
        <p:spPr>
          <a:xfrm>
            <a:off x="726142" y="1586753"/>
            <a:ext cx="3918430" cy="4817676"/>
          </a:xfrm>
        </p:spPr>
        <p:txBody>
          <a:bodyPr>
            <a:normAutofit fontScale="92500"/>
          </a:bodyPr>
          <a:lstStyle/>
          <a:p>
            <a:r>
              <a:rPr lang="en-US" dirty="0"/>
              <a:t>By 1860 Tweed controlled the </a:t>
            </a:r>
            <a:r>
              <a:rPr lang="en-US" u="sng" dirty="0">
                <a:solidFill>
                  <a:srgbClr val="CC0000"/>
                </a:solidFill>
              </a:rPr>
              <a:t>Democratic Party's</a:t>
            </a:r>
            <a:r>
              <a:rPr lang="en-US" dirty="0"/>
              <a:t> nominations to all city positions. He became a state senator in 1868. Tweed dominated the Democratic Party in both the city and state and had his candidates elected </a:t>
            </a:r>
            <a:r>
              <a:rPr lang="en-US" u="sng" dirty="0">
                <a:solidFill>
                  <a:srgbClr val="CC0000"/>
                </a:solidFill>
              </a:rPr>
              <a:t>mayor of New York City</a:t>
            </a:r>
            <a:r>
              <a:rPr lang="en-US" dirty="0"/>
              <a:t>, governor, and speaker of the state assembly. </a:t>
            </a:r>
          </a:p>
          <a:p>
            <a:endParaRPr lang="en-US" dirty="0">
              <a:latin typeface="Comic Sans MS" charset="0"/>
            </a:endParaRPr>
          </a:p>
          <a:p>
            <a:endParaRPr lang="en-US" dirty="0"/>
          </a:p>
        </p:txBody>
      </p:sp>
      <p:pic>
        <p:nvPicPr>
          <p:cNvPr id="4" name="Picture 3" descr="TweedsThu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572" y="1780268"/>
            <a:ext cx="4279446" cy="4279446"/>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458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Fraud!</a:t>
            </a:r>
          </a:p>
        </p:txBody>
      </p:sp>
      <p:sp>
        <p:nvSpPr>
          <p:cNvPr id="3" name="Content Placeholder 2"/>
          <p:cNvSpPr>
            <a:spLocks noGrp="1"/>
          </p:cNvSpPr>
          <p:nvPr>
            <p:ph idx="1"/>
          </p:nvPr>
        </p:nvSpPr>
        <p:spPr>
          <a:xfrm>
            <a:off x="344714" y="1439837"/>
            <a:ext cx="8418285" cy="5624286"/>
          </a:xfrm>
        </p:spPr>
        <p:txBody>
          <a:bodyPr>
            <a:normAutofit fontScale="70000" lnSpcReduction="20000"/>
          </a:bodyPr>
          <a:lstStyle/>
          <a:p>
            <a:r>
              <a:rPr lang="en-US" sz="3200" dirty="0"/>
              <a:t>By 1870, the Tweed ring was able to milk the city through such devices as </a:t>
            </a:r>
            <a:r>
              <a:rPr lang="en-US" sz="3200" u="sng" dirty="0">
                <a:solidFill>
                  <a:srgbClr val="CC0000"/>
                </a:solidFill>
              </a:rPr>
              <a:t>faked leases</a:t>
            </a:r>
            <a:r>
              <a:rPr lang="en-US" sz="3200" dirty="0"/>
              <a:t>, padded bills, false vouchers, unnecessary repairs, and </a:t>
            </a:r>
            <a:r>
              <a:rPr lang="en-US" sz="3200" u="sng" dirty="0">
                <a:solidFill>
                  <a:srgbClr val="CC0000"/>
                </a:solidFill>
              </a:rPr>
              <a:t>overpriced goods</a:t>
            </a:r>
            <a:r>
              <a:rPr lang="en-US" sz="3200" dirty="0"/>
              <a:t> and services bought from suppliers controlled by the ring. </a:t>
            </a:r>
            <a:endParaRPr lang="en-US" sz="3200" dirty="0" smtClean="0"/>
          </a:p>
          <a:p>
            <a:r>
              <a:rPr lang="en-US" sz="3200" dirty="0"/>
              <a:t>Examples of the flagrant abuse of the public</a:t>
            </a:r>
            <a:r>
              <a:rPr lang="ja-JP" altLang="en-US" sz="3200" dirty="0"/>
              <a:t>’</a:t>
            </a:r>
            <a:r>
              <a:rPr lang="en-US" sz="3200" dirty="0"/>
              <a:t>s money were:</a:t>
            </a:r>
          </a:p>
          <a:p>
            <a:pPr>
              <a:buAutoNum type="arabicParenR"/>
            </a:pPr>
            <a:r>
              <a:rPr lang="en-US" sz="3200" dirty="0" smtClean="0"/>
              <a:t>40 </a:t>
            </a:r>
            <a:r>
              <a:rPr lang="en-US" sz="3200" dirty="0"/>
              <a:t>old chairs and three tables: $</a:t>
            </a:r>
            <a:r>
              <a:rPr lang="en-US" sz="3200" dirty="0" smtClean="0"/>
              <a:t>179,792.60 (</a:t>
            </a:r>
            <a:r>
              <a:rPr lang="en-US" sz="3200" dirty="0"/>
              <a:t>about $2 million today)</a:t>
            </a:r>
          </a:p>
          <a:p>
            <a:pPr marL="0" indent="0">
              <a:buNone/>
            </a:pPr>
            <a:r>
              <a:rPr lang="en-US" sz="3200" dirty="0"/>
              <a:t>2</a:t>
            </a:r>
            <a:r>
              <a:rPr lang="en-US" sz="3200" dirty="0" smtClean="0"/>
              <a:t>)   </a:t>
            </a:r>
            <a:r>
              <a:rPr lang="en-US" sz="3200" u="sng" dirty="0" smtClean="0">
                <a:solidFill>
                  <a:srgbClr val="CC0000"/>
                </a:solidFill>
              </a:rPr>
              <a:t>Repairing </a:t>
            </a:r>
            <a:r>
              <a:rPr lang="en-US" sz="3200" u="sng" dirty="0">
                <a:solidFill>
                  <a:srgbClr val="CC0000"/>
                </a:solidFill>
              </a:rPr>
              <a:t>fixtures</a:t>
            </a:r>
            <a:r>
              <a:rPr lang="en-US" sz="3200" dirty="0"/>
              <a:t>: $1,149,874.50 (about $14 million today)</a:t>
            </a:r>
          </a:p>
          <a:p>
            <a:pPr marL="0" indent="0">
              <a:buNone/>
            </a:pPr>
            <a:r>
              <a:rPr lang="en-US" sz="3200" dirty="0"/>
              <a:t>3</a:t>
            </a:r>
            <a:r>
              <a:rPr lang="en-US" sz="3200" dirty="0" smtClean="0"/>
              <a:t>)   A </a:t>
            </a:r>
            <a:r>
              <a:rPr lang="en-US" sz="3200" dirty="0"/>
              <a:t>plasterer's wages during a nine month period: </a:t>
            </a:r>
            <a:r>
              <a:rPr lang="en-US" sz="3200" dirty="0" smtClean="0"/>
              <a:t>	$</a:t>
            </a:r>
            <a:r>
              <a:rPr lang="en-US" sz="3200" dirty="0"/>
              <a:t>2,870,464.06 (about $34 million today)</a:t>
            </a:r>
          </a:p>
          <a:p>
            <a:pPr marL="0" indent="0">
              <a:buNone/>
            </a:pPr>
            <a:r>
              <a:rPr lang="en-US" sz="3200" dirty="0"/>
              <a:t>4</a:t>
            </a:r>
            <a:r>
              <a:rPr lang="en-US" sz="3200" dirty="0" smtClean="0"/>
              <a:t>) 30 </a:t>
            </a:r>
            <a:r>
              <a:rPr lang="en-US" sz="3200" dirty="0"/>
              <a:t>months of advertising paid to a Tweed-controlled </a:t>
            </a:r>
            <a:r>
              <a:rPr lang="en-US" sz="3200" u="sng" dirty="0">
                <a:solidFill>
                  <a:srgbClr val="CC0000"/>
                </a:solidFill>
              </a:rPr>
              <a:t>printing company</a:t>
            </a:r>
            <a:r>
              <a:rPr lang="en-US" sz="3200" dirty="0"/>
              <a:t>: $7,168,212.23 (about $87 million today)</a:t>
            </a:r>
          </a:p>
          <a:p>
            <a:endParaRPr lang="en-US" dirty="0">
              <a:latin typeface="Comic Sans MS" charset="0"/>
            </a:endParaRPr>
          </a:p>
          <a:p>
            <a:endParaRPr lang="en-US" dirty="0"/>
          </a:p>
        </p:txBody>
      </p:sp>
    </p:spTree>
    <p:extLst>
      <p:ext uri="{BB962C8B-B14F-4D97-AF65-F5344CB8AC3E}">
        <p14:creationId xmlns:p14="http://schemas.microsoft.com/office/powerpoint/2010/main" val="21051225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2" y="679610"/>
            <a:ext cx="3229002" cy="5071676"/>
          </a:xfrm>
        </p:spPr>
        <p:txBody>
          <a:bodyPr>
            <a:normAutofit fontScale="92500"/>
          </a:bodyPr>
          <a:lstStyle/>
          <a:p>
            <a:r>
              <a:rPr lang="en-US" dirty="0"/>
              <a:t>After the disclosure of some of the </a:t>
            </a:r>
            <a:r>
              <a:rPr lang="en-US" u="sng" dirty="0">
                <a:solidFill>
                  <a:srgbClr val="CC0000"/>
                </a:solidFill>
              </a:rPr>
              <a:t>financial scandals</a:t>
            </a:r>
            <a:r>
              <a:rPr lang="en-US" dirty="0"/>
              <a:t>, Tweed and his gang were hopeful that things would boil down. Nast made sure this would </a:t>
            </a:r>
            <a:r>
              <a:rPr lang="en-US" u="sng" dirty="0"/>
              <a:t>not</a:t>
            </a:r>
            <a:r>
              <a:rPr lang="en-US" dirty="0"/>
              <a:t> happen when he drew: "A Group of Vultures Waiting For The Storm to 'Blow Over'" </a:t>
            </a:r>
          </a:p>
          <a:p>
            <a:endParaRPr lang="en-US" dirty="0"/>
          </a:p>
        </p:txBody>
      </p:sp>
      <p:pic>
        <p:nvPicPr>
          <p:cNvPr id="4" name="Picture 3" descr="Vul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864" y="510721"/>
            <a:ext cx="4457700" cy="598170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3966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857" y="5297714"/>
            <a:ext cx="8182003" cy="1223895"/>
          </a:xfrm>
        </p:spPr>
        <p:txBody>
          <a:bodyPr>
            <a:normAutofit/>
          </a:bodyPr>
          <a:lstStyle/>
          <a:p>
            <a:pPr>
              <a:spcBef>
                <a:spcPct val="50000"/>
              </a:spcBef>
            </a:pPr>
            <a:r>
              <a:rPr lang="en-US" dirty="0"/>
              <a:t>Caption </a:t>
            </a:r>
            <a:r>
              <a:rPr lang="en-US" dirty="0" smtClean="0"/>
              <a:t>(not pictured says):</a:t>
            </a:r>
            <a:r>
              <a:rPr lang="ja-JP" altLang="en-US" dirty="0" smtClean="0"/>
              <a:t>“</a:t>
            </a:r>
            <a:r>
              <a:rPr lang="en-US" dirty="0"/>
              <a:t>Who Stole the </a:t>
            </a:r>
            <a:r>
              <a:rPr lang="en-US" dirty="0" smtClean="0"/>
              <a:t>People’s </a:t>
            </a:r>
            <a:r>
              <a:rPr lang="en-US" dirty="0"/>
              <a:t>Money? -- Do Tell</a:t>
            </a:r>
            <a:r>
              <a:rPr lang="en-US" dirty="0" smtClean="0"/>
              <a:t>.</a:t>
            </a:r>
            <a:r>
              <a:rPr lang="ja-JP" altLang="en-US" dirty="0" smtClean="0"/>
              <a:t>‘</a:t>
            </a:r>
            <a:r>
              <a:rPr lang="en-US" dirty="0"/>
              <a:t>TWAS HIM.</a:t>
            </a:r>
            <a:r>
              <a:rPr lang="ja-JP" altLang="en-US" dirty="0"/>
              <a:t>”</a:t>
            </a:r>
            <a:endParaRPr lang="en-US" dirty="0"/>
          </a:p>
          <a:p>
            <a:endParaRPr lang="en-US" dirty="0"/>
          </a:p>
        </p:txBody>
      </p:sp>
      <p:pic>
        <p:nvPicPr>
          <p:cNvPr id="5" name="Picture 4"/>
          <p:cNvPicPr>
            <a:picLocks noChangeAspect="1"/>
          </p:cNvPicPr>
          <p:nvPr/>
        </p:nvPicPr>
        <p:blipFill>
          <a:blip r:embed="rId2"/>
          <a:stretch>
            <a:fillRect/>
          </a:stretch>
        </p:blipFill>
        <p:spPr>
          <a:xfrm>
            <a:off x="714704" y="458527"/>
            <a:ext cx="7392033" cy="4839187"/>
          </a:xfrm>
          <a:prstGeom prst="rect">
            <a:avLst/>
          </a:prstGeom>
        </p:spPr>
      </p:pic>
    </p:spTree>
    <p:extLst>
      <p:ext uri="{BB962C8B-B14F-4D97-AF65-F5344CB8AC3E}">
        <p14:creationId xmlns:p14="http://schemas.microsoft.com/office/powerpoint/2010/main" val="6540313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5" name="Content Placeholder 4"/>
          <p:cNvSpPr>
            <a:spLocks noGrp="1"/>
          </p:cNvSpPr>
          <p:nvPr>
            <p:ph idx="1"/>
          </p:nvPr>
        </p:nvSpPr>
        <p:spPr/>
        <p:txBody>
          <a:bodyPr/>
          <a:lstStyle/>
          <a:p>
            <a:r>
              <a:rPr lang="en-US" dirty="0"/>
              <a:t>Thomas Nast, also drew the very effective: "Who Stole the People's Money?" in which each character points to the man on his right </a:t>
            </a:r>
            <a:r>
              <a:rPr lang="en-US" u="sng" dirty="0">
                <a:solidFill>
                  <a:srgbClr val="CC0000"/>
                </a:solidFill>
              </a:rPr>
              <a:t>forming a circle of liars</a:t>
            </a:r>
            <a:r>
              <a:rPr lang="en-US" dirty="0"/>
              <a:t>.</a:t>
            </a:r>
          </a:p>
          <a:p>
            <a:endParaRPr lang="en-US" dirty="0"/>
          </a:p>
        </p:txBody>
      </p:sp>
    </p:spTree>
    <p:extLst>
      <p:ext uri="{BB962C8B-B14F-4D97-AF65-F5344CB8AC3E}">
        <p14:creationId xmlns:p14="http://schemas.microsoft.com/office/powerpoint/2010/main" val="5911496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Tweed Tries to Bribe Nast</a:t>
            </a:r>
          </a:p>
        </p:txBody>
      </p:sp>
      <p:sp>
        <p:nvSpPr>
          <p:cNvPr id="3" name="Content Placeholder 2"/>
          <p:cNvSpPr>
            <a:spLocks noGrp="1"/>
          </p:cNvSpPr>
          <p:nvPr>
            <p:ph idx="1"/>
          </p:nvPr>
        </p:nvSpPr>
        <p:spPr/>
        <p:txBody>
          <a:bodyPr>
            <a:normAutofit fontScale="85000" lnSpcReduction="10000"/>
          </a:bodyPr>
          <a:lstStyle/>
          <a:p>
            <a:r>
              <a:rPr lang="en-US" dirty="0"/>
              <a:t>Tweed decided to </a:t>
            </a:r>
            <a:r>
              <a:rPr lang="en-US" u="sng" dirty="0">
                <a:solidFill>
                  <a:srgbClr val="CC0000"/>
                </a:solidFill>
              </a:rPr>
              <a:t>buy off Nast</a:t>
            </a:r>
            <a:r>
              <a:rPr lang="en-US" dirty="0"/>
              <a:t>, and sent someone to inform Nast that some admirers of his work wanted to send him to Europe to study art. </a:t>
            </a:r>
            <a:endParaRPr lang="en-US" dirty="0" smtClean="0"/>
          </a:p>
          <a:p>
            <a:r>
              <a:rPr lang="en-US" dirty="0" smtClean="0"/>
              <a:t>When </a:t>
            </a:r>
            <a:r>
              <a:rPr lang="en-US" dirty="0"/>
              <a:t>Nast, suspicious, replied that he could not possibly afford to leave his work at Harper's, the reply was that </a:t>
            </a:r>
            <a:r>
              <a:rPr lang="en-US" u="sng" dirty="0">
                <a:solidFill>
                  <a:srgbClr val="CC0000"/>
                </a:solidFill>
              </a:rPr>
              <a:t>$100,000</a:t>
            </a:r>
            <a:r>
              <a:rPr lang="en-US" dirty="0"/>
              <a:t> was set aside for him. Nast responded it would take more than that to make it worth his while. When the figure was raised to half a million, Nast said he'd rather see </a:t>
            </a:r>
            <a:r>
              <a:rPr lang="en-US" u="sng" dirty="0">
                <a:solidFill>
                  <a:srgbClr val="CC0000"/>
                </a:solidFill>
              </a:rPr>
              <a:t>Tweed and his gang</a:t>
            </a:r>
            <a:r>
              <a:rPr lang="en-US" dirty="0"/>
              <a:t> in jail first. </a:t>
            </a:r>
            <a:endParaRPr lang="en-US" dirty="0" smtClean="0"/>
          </a:p>
          <a:p>
            <a:r>
              <a:rPr lang="en-US" dirty="0" smtClean="0"/>
              <a:t> </a:t>
            </a:r>
            <a:r>
              <a:rPr lang="en-US" dirty="0"/>
              <a:t>"Be careful Mr. Nast," his caller replied, "that you do not find yourself in a coffin first." Not long after that, suspicious looking characters were seen outside of Nast's home in Manhattan, </a:t>
            </a:r>
            <a:r>
              <a:rPr lang="en-US" u="sng" dirty="0">
                <a:solidFill>
                  <a:srgbClr val="CC0000"/>
                </a:solidFill>
              </a:rPr>
              <a:t>so he moved his family</a:t>
            </a:r>
            <a:r>
              <a:rPr lang="en-US" dirty="0"/>
              <a:t> to suburban Morristown, New Jersey.</a:t>
            </a:r>
          </a:p>
          <a:p>
            <a:endParaRPr lang="en-US" dirty="0"/>
          </a:p>
        </p:txBody>
      </p:sp>
    </p:spTree>
    <p:extLst>
      <p:ext uri="{BB962C8B-B14F-4D97-AF65-F5344CB8AC3E}">
        <p14:creationId xmlns:p14="http://schemas.microsoft.com/office/powerpoint/2010/main" val="39408374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659693"/>
            <a:ext cx="7691719" cy="1143000"/>
          </a:xfrm>
        </p:spPr>
        <p:txBody>
          <a:bodyPr/>
          <a:lstStyle/>
          <a:p>
            <a:r>
              <a:rPr lang="en-US" dirty="0"/>
              <a:t>Tweed Tries to Influence Nast’s Publisher</a:t>
            </a:r>
          </a:p>
        </p:txBody>
      </p:sp>
      <p:sp>
        <p:nvSpPr>
          <p:cNvPr id="3" name="Content Placeholder 2"/>
          <p:cNvSpPr>
            <a:spLocks noGrp="1"/>
          </p:cNvSpPr>
          <p:nvPr>
            <p:ph idx="1"/>
          </p:nvPr>
        </p:nvSpPr>
        <p:spPr>
          <a:xfrm>
            <a:off x="562856" y="2348754"/>
            <a:ext cx="7691719" cy="4571999"/>
          </a:xfrm>
        </p:spPr>
        <p:txBody>
          <a:bodyPr/>
          <a:lstStyle/>
          <a:p>
            <a:r>
              <a:rPr lang="en-US" dirty="0"/>
              <a:t>With the unsuccessful campaign to bribe Nast, next Tweed tried to </a:t>
            </a:r>
            <a:r>
              <a:rPr lang="en-US" u="sng" dirty="0">
                <a:solidFill>
                  <a:srgbClr val="CC0000"/>
                </a:solidFill>
              </a:rPr>
              <a:t>intimidate </a:t>
            </a:r>
            <a:r>
              <a:rPr lang="en-US" u="sng" dirty="0" smtClean="0">
                <a:solidFill>
                  <a:srgbClr val="CC0000"/>
                </a:solidFill>
              </a:rPr>
              <a:t>Harper’s </a:t>
            </a:r>
            <a:r>
              <a:rPr lang="en-US" u="sng" dirty="0">
                <a:solidFill>
                  <a:srgbClr val="CC0000"/>
                </a:solidFill>
              </a:rPr>
              <a:t>Brothers</a:t>
            </a:r>
            <a:r>
              <a:rPr lang="en-US" dirty="0"/>
              <a:t> by threatening to have the Board of Education throw out all Harper textbooks and never buy any more. This would be a severe blow to the publisher; the board of directors voted to </a:t>
            </a:r>
            <a:r>
              <a:rPr lang="en-US" u="sng" dirty="0">
                <a:solidFill>
                  <a:srgbClr val="CC0000"/>
                </a:solidFill>
              </a:rPr>
              <a:t>stand by their artist</a:t>
            </a:r>
            <a:r>
              <a:rPr lang="en-US" dirty="0"/>
              <a:t> and the battle with Tweed continued. </a:t>
            </a:r>
          </a:p>
          <a:p>
            <a:endParaRPr lang="en-US" dirty="0"/>
          </a:p>
        </p:txBody>
      </p:sp>
    </p:spTree>
    <p:extLst>
      <p:ext uri="{BB962C8B-B14F-4D97-AF65-F5344CB8AC3E}">
        <p14:creationId xmlns:p14="http://schemas.microsoft.com/office/powerpoint/2010/main" val="2398395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1" y="207896"/>
            <a:ext cx="7691719" cy="4571999"/>
          </a:xfrm>
        </p:spPr>
        <p:txBody>
          <a:bodyPr/>
          <a:lstStyle/>
          <a:p>
            <a:r>
              <a:rPr lang="en-US" dirty="0"/>
              <a:t>Following the threats against himself and </a:t>
            </a:r>
            <a:r>
              <a:rPr lang="en-US" dirty="0" smtClean="0"/>
              <a:t>Harper’s</a:t>
            </a:r>
            <a:r>
              <a:rPr lang="en-US" dirty="0"/>
              <a:t>, Nast published "The New Board of Education.</a:t>
            </a:r>
            <a:r>
              <a:rPr lang="ja-JP" altLang="en-US" dirty="0"/>
              <a:t>”</a:t>
            </a:r>
            <a:endParaRPr lang="en-US" dirty="0"/>
          </a:p>
          <a:p>
            <a:endParaRPr lang="en-US" dirty="0"/>
          </a:p>
        </p:txBody>
      </p:sp>
      <p:pic>
        <p:nvPicPr>
          <p:cNvPr id="4" name="Picture 3" descr="BoardOf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9" y="1404938"/>
            <a:ext cx="5193393" cy="5245327"/>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305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 the Numbers</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000000"/>
                </a:solidFill>
              </a:rPr>
              <a:t>Between 1870 and 1920-aprox. 20 million Europeans immigrated </a:t>
            </a:r>
          </a:p>
          <a:p>
            <a:r>
              <a:rPr lang="en-US" dirty="0" smtClean="0">
                <a:solidFill>
                  <a:srgbClr val="000000"/>
                </a:solidFill>
              </a:rPr>
              <a:t>In the 1890’s increasing numbers came from southern and eastern Europe</a:t>
            </a:r>
          </a:p>
          <a:p>
            <a:r>
              <a:rPr lang="en-US" dirty="0" smtClean="0">
                <a:solidFill>
                  <a:srgbClr val="000000"/>
                </a:solidFill>
              </a:rPr>
              <a:t>Between 1880 and 1920 about 260,000 immigrants from the West Indies </a:t>
            </a:r>
          </a:p>
          <a:p>
            <a:r>
              <a:rPr lang="en-US" dirty="0">
                <a:solidFill>
                  <a:srgbClr val="000000"/>
                </a:solidFill>
              </a:rPr>
              <a:t>1851-1883, about 300,000 Chinese </a:t>
            </a:r>
            <a:r>
              <a:rPr lang="en-US" dirty="0" smtClean="0">
                <a:solidFill>
                  <a:srgbClr val="000000"/>
                </a:solidFill>
              </a:rPr>
              <a:t>arrived </a:t>
            </a:r>
          </a:p>
          <a:p>
            <a:r>
              <a:rPr lang="en-US" dirty="0" smtClean="0">
                <a:solidFill>
                  <a:srgbClr val="000000"/>
                </a:solidFill>
              </a:rPr>
              <a:t>By 1920 more than 200,000 Japanese </a:t>
            </a:r>
            <a:r>
              <a:rPr lang="en-US" dirty="0" smtClean="0"/>
              <a:t>lived on the West Coast </a:t>
            </a:r>
          </a:p>
          <a:p>
            <a:endParaRPr lang="en-US" dirty="0"/>
          </a:p>
        </p:txBody>
      </p:sp>
    </p:spTree>
    <p:extLst>
      <p:ext uri="{BB962C8B-B14F-4D97-AF65-F5344CB8AC3E}">
        <p14:creationId xmlns:p14="http://schemas.microsoft.com/office/powerpoint/2010/main" val="27268489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857" y="697753"/>
            <a:ext cx="4045430" cy="5271247"/>
          </a:xfrm>
        </p:spPr>
        <p:txBody>
          <a:bodyPr/>
          <a:lstStyle/>
          <a:p>
            <a:r>
              <a:rPr lang="en-US" dirty="0"/>
              <a:t>Then followed a </a:t>
            </a:r>
            <a:r>
              <a:rPr lang="en-US" u="sng" dirty="0">
                <a:solidFill>
                  <a:srgbClr val="CC0000"/>
                </a:solidFill>
              </a:rPr>
              <a:t>barrage</a:t>
            </a:r>
            <a:r>
              <a:rPr lang="en-US" u="sng" dirty="0">
                <a:solidFill>
                  <a:schemeClr val="accent2"/>
                </a:solidFill>
              </a:rPr>
              <a:t> </a:t>
            </a:r>
            <a:r>
              <a:rPr lang="en-US" dirty="0"/>
              <a:t>of cartoons depicting Tweed and his gang as many thieves. </a:t>
            </a:r>
          </a:p>
          <a:p>
            <a:endParaRPr lang="en-US" dirty="0"/>
          </a:p>
          <a:p>
            <a:r>
              <a:rPr lang="en-US" dirty="0"/>
              <a:t>One emphasized the difference between "Wholesale and Retail Thievery."</a:t>
            </a:r>
          </a:p>
          <a:p>
            <a:endParaRPr lang="en-US" dirty="0"/>
          </a:p>
        </p:txBody>
      </p:sp>
      <p:pic>
        <p:nvPicPr>
          <p:cNvPr id="4" name="Picture 3" descr="WholesaleR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87" y="176440"/>
            <a:ext cx="4134302" cy="6402262"/>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7893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6142" y="5451182"/>
            <a:ext cx="7691718" cy="1080247"/>
          </a:xfrm>
        </p:spPr>
        <p:txBody>
          <a:bodyPr/>
          <a:lstStyle/>
          <a:p>
            <a:r>
              <a:rPr lang="en-US" dirty="0"/>
              <a:t>One of Nast’s most famous cartoons speaks for itself on the brains of Tammany Hall.</a:t>
            </a:r>
          </a:p>
          <a:p>
            <a:endParaRPr lang="en-US" dirty="0"/>
          </a:p>
        </p:txBody>
      </p:sp>
      <p:pic>
        <p:nvPicPr>
          <p:cNvPr id="4" name="Picture 3" descr="NastBr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857" y="247623"/>
            <a:ext cx="4819990" cy="5076559"/>
          </a:xfrm>
          <a:prstGeom prst="rect">
            <a:avLst/>
          </a:prstGeom>
          <a:noFill/>
          <a:ln w="38100">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0831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On the eve of the municipal </a:t>
            </a:r>
            <a:r>
              <a:rPr lang="en-US" u="sng" dirty="0">
                <a:solidFill>
                  <a:srgbClr val="CC0000"/>
                </a:solidFill>
              </a:rPr>
              <a:t>elections</a:t>
            </a:r>
            <a:r>
              <a:rPr lang="en-US" dirty="0"/>
              <a:t> in New York City in November 1871, there appeared in Harper's Weekly </a:t>
            </a:r>
            <a:r>
              <a:rPr lang="en-US" dirty="0">
                <a:solidFill>
                  <a:srgbClr val="CC0000"/>
                </a:solidFill>
              </a:rPr>
              <a:t>"The Tammany Tiger Loose-What Are You Going to Do About It?"</a:t>
            </a:r>
            <a:r>
              <a:rPr lang="en-US" dirty="0"/>
              <a:t> considered to be one of the most powerful </a:t>
            </a:r>
            <a:r>
              <a:rPr lang="en-US" u="sng" dirty="0">
                <a:solidFill>
                  <a:srgbClr val="CC0000"/>
                </a:solidFill>
              </a:rPr>
              <a:t>political cartoons</a:t>
            </a:r>
            <a:r>
              <a:rPr lang="en-US" dirty="0"/>
              <a:t> of all </a:t>
            </a:r>
            <a:r>
              <a:rPr lang="en-US" dirty="0" smtClean="0"/>
              <a:t>time.</a:t>
            </a:r>
            <a:endParaRPr lang="en-US" dirty="0"/>
          </a:p>
        </p:txBody>
      </p:sp>
    </p:spTree>
    <p:extLst>
      <p:ext uri="{BB962C8B-B14F-4D97-AF65-F5344CB8AC3E}">
        <p14:creationId xmlns:p14="http://schemas.microsoft.com/office/powerpoint/2010/main" val="17974016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570" y="5731690"/>
            <a:ext cx="7946146" cy="1126310"/>
          </a:xfrm>
        </p:spPr>
        <p:txBody>
          <a:bodyPr/>
          <a:lstStyle/>
          <a:p>
            <a:r>
              <a:rPr lang="en-US" dirty="0"/>
              <a:t>Caption says: </a:t>
            </a:r>
            <a:r>
              <a:rPr lang="en-US" dirty="0" smtClean="0"/>
              <a:t>“The </a:t>
            </a:r>
            <a:r>
              <a:rPr lang="en-US" dirty="0"/>
              <a:t>Tammany Tiger Loose-What Are You Going to Do About </a:t>
            </a:r>
            <a:r>
              <a:rPr lang="en-US" dirty="0" smtClean="0"/>
              <a:t>It?”</a:t>
            </a:r>
            <a:endParaRPr lang="en-US" dirty="0"/>
          </a:p>
          <a:p>
            <a:endParaRPr lang="en-US" dirty="0"/>
          </a:p>
        </p:txBody>
      </p:sp>
      <p:pic>
        <p:nvPicPr>
          <p:cNvPr id="4"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429" y="314979"/>
            <a:ext cx="7134225" cy="5372100"/>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2667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a:t>
            </a:r>
            <a:endParaRPr lang="en-US" dirty="0"/>
          </a:p>
        </p:txBody>
      </p:sp>
      <p:sp>
        <p:nvSpPr>
          <p:cNvPr id="3" name="Content Placeholder 2"/>
          <p:cNvSpPr>
            <a:spLocks noGrp="1"/>
          </p:cNvSpPr>
          <p:nvPr>
            <p:ph idx="1"/>
          </p:nvPr>
        </p:nvSpPr>
        <p:spPr/>
        <p:txBody>
          <a:bodyPr/>
          <a:lstStyle/>
          <a:p>
            <a:r>
              <a:rPr lang="en-US" sz="3600" dirty="0">
                <a:solidFill>
                  <a:schemeClr val="tx1"/>
                </a:solidFill>
              </a:rPr>
              <a:t>The </a:t>
            </a:r>
            <a:r>
              <a:rPr lang="en-US" sz="3600" u="sng" dirty="0">
                <a:solidFill>
                  <a:schemeClr val="tx1"/>
                </a:solidFill>
              </a:rPr>
              <a:t>Tweed Ring</a:t>
            </a:r>
            <a:r>
              <a:rPr lang="en-US" sz="3600" dirty="0">
                <a:solidFill>
                  <a:schemeClr val="tx1"/>
                </a:solidFill>
              </a:rPr>
              <a:t> was swept from power by angry voters. The young artist, </a:t>
            </a:r>
            <a:r>
              <a:rPr lang="en-US" sz="3600" u="sng" dirty="0">
                <a:solidFill>
                  <a:schemeClr val="tx1"/>
                </a:solidFill>
              </a:rPr>
              <a:t>Thomas Nast</a:t>
            </a:r>
            <a:r>
              <a:rPr lang="en-US" sz="3600" dirty="0">
                <a:solidFill>
                  <a:schemeClr val="tx1"/>
                </a:solidFill>
              </a:rPr>
              <a:t>, was given the major credit.</a:t>
            </a:r>
          </a:p>
          <a:p>
            <a:endParaRPr lang="en-US" dirty="0"/>
          </a:p>
        </p:txBody>
      </p:sp>
    </p:spTree>
    <p:extLst>
      <p:ext uri="{BB962C8B-B14F-4D97-AF65-F5344CB8AC3E}">
        <p14:creationId xmlns:p14="http://schemas.microsoft.com/office/powerpoint/2010/main" val="26549682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143" y="314979"/>
            <a:ext cx="4517571" cy="5843773"/>
          </a:xfrm>
        </p:spPr>
        <p:txBody>
          <a:bodyPr>
            <a:normAutofit fontScale="92500" lnSpcReduction="10000"/>
          </a:bodyPr>
          <a:lstStyle/>
          <a:p>
            <a:r>
              <a:rPr lang="en-US" dirty="0">
                <a:solidFill>
                  <a:srgbClr val="CC0000"/>
                </a:solidFill>
              </a:rPr>
              <a:t>All of the Tammany Ring were convicted and sent to prison, but Tweed escaped to Spain.</a:t>
            </a:r>
            <a:r>
              <a:rPr lang="en-US" dirty="0"/>
              <a:t>  He was later recognized, thanks to </a:t>
            </a:r>
            <a:r>
              <a:rPr lang="en-US" u="sng" dirty="0">
                <a:solidFill>
                  <a:srgbClr val="CC0000"/>
                </a:solidFill>
              </a:rPr>
              <a:t>a Nast cartoon</a:t>
            </a:r>
            <a:r>
              <a:rPr lang="en-US" dirty="0"/>
              <a:t>. The cartoon was one Nast drew earlier showing Tweed  in prison garb apprehending two small culprits while his crimes went unpunished. </a:t>
            </a:r>
            <a:r>
              <a:rPr lang="en-US" dirty="0">
                <a:solidFill>
                  <a:srgbClr val="CC0000"/>
                </a:solidFill>
              </a:rPr>
              <a:t>The Spanish police interpreted the cartoon to mean that Tweed was wanted for kidnapping</a:t>
            </a:r>
            <a:r>
              <a:rPr lang="en-US" dirty="0"/>
              <a:t> and the word </a:t>
            </a:r>
            <a:r>
              <a:rPr lang="en-US" u="sng" dirty="0">
                <a:solidFill>
                  <a:srgbClr val="CC0000"/>
                </a:solidFill>
              </a:rPr>
              <a:t>"REWARD" caught their eye</a:t>
            </a:r>
            <a:r>
              <a:rPr lang="en-US" dirty="0"/>
              <a:t>. Tweed was extradited to the United States and </a:t>
            </a:r>
            <a:r>
              <a:rPr lang="en-US" dirty="0" smtClean="0"/>
              <a:t>re-imprisoned. </a:t>
            </a:r>
            <a:endParaRPr lang="en-US" dirty="0"/>
          </a:p>
        </p:txBody>
      </p:sp>
      <p:pic>
        <p:nvPicPr>
          <p:cNvPr id="4" name="Picture 3" descr="TweedRew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860" y="314979"/>
            <a:ext cx="4113997" cy="5769429"/>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9048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780" y="413334"/>
            <a:ext cx="7691719" cy="1143000"/>
          </a:xfrm>
        </p:spPr>
        <p:txBody>
          <a:bodyPr/>
          <a:lstStyle/>
          <a:p>
            <a:r>
              <a:rPr lang="en-US" dirty="0" smtClean="0"/>
              <a:t>Review Question</a:t>
            </a:r>
            <a:endParaRPr lang="en-US" dirty="0"/>
          </a:p>
        </p:txBody>
      </p:sp>
      <p:sp>
        <p:nvSpPr>
          <p:cNvPr id="3" name="Content Placeholder 2"/>
          <p:cNvSpPr>
            <a:spLocks noGrp="1"/>
          </p:cNvSpPr>
          <p:nvPr>
            <p:ph idx="1"/>
          </p:nvPr>
        </p:nvSpPr>
        <p:spPr>
          <a:xfrm>
            <a:off x="725913" y="1002898"/>
            <a:ext cx="7691719" cy="4571999"/>
          </a:xfrm>
        </p:spPr>
        <p:txBody>
          <a:bodyPr/>
          <a:lstStyle/>
          <a:p>
            <a:endParaRPr lang="en-US" sz="4000" dirty="0"/>
          </a:p>
          <a:p>
            <a:r>
              <a:rPr lang="en-US" sz="4000" dirty="0"/>
              <a:t>How did political cartoons </a:t>
            </a:r>
            <a:r>
              <a:rPr lang="en-US" sz="4000" dirty="0" smtClean="0"/>
              <a:t>help put </a:t>
            </a:r>
            <a:r>
              <a:rPr lang="en-US" sz="4000" dirty="0"/>
              <a:t>an end to the </a:t>
            </a:r>
            <a:r>
              <a:rPr lang="en-US" sz="4000" dirty="0" smtClean="0"/>
              <a:t>corruption of </a:t>
            </a:r>
            <a:r>
              <a:rPr lang="en-US" sz="4000" dirty="0"/>
              <a:t>Boss Tweed and Tammany </a:t>
            </a:r>
            <a:r>
              <a:rPr lang="en-US" sz="4000" dirty="0" smtClean="0"/>
              <a:t>Hall</a:t>
            </a:r>
            <a:r>
              <a:rPr lang="en-US" sz="4000" dirty="0"/>
              <a:t>?</a:t>
            </a:r>
          </a:p>
          <a:p>
            <a:endParaRPr lang="en-US" dirty="0"/>
          </a:p>
        </p:txBody>
      </p:sp>
    </p:spTree>
    <p:extLst>
      <p:ext uri="{BB962C8B-B14F-4D97-AF65-F5344CB8AC3E}">
        <p14:creationId xmlns:p14="http://schemas.microsoft.com/office/powerpoint/2010/main" val="9138115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15407"/>
            <a:ext cx="7691719" cy="1143000"/>
          </a:xfrm>
        </p:spPr>
        <p:txBody>
          <a:bodyPr/>
          <a:lstStyle/>
          <a:p>
            <a:r>
              <a:rPr lang="en-US" dirty="0" smtClean="0"/>
              <a:t>Movie Suggestions</a:t>
            </a:r>
            <a:endParaRPr lang="en-US" dirty="0"/>
          </a:p>
        </p:txBody>
      </p:sp>
      <p:sp>
        <p:nvSpPr>
          <p:cNvPr id="3" name="Content Placeholder 2"/>
          <p:cNvSpPr>
            <a:spLocks noGrp="1"/>
          </p:cNvSpPr>
          <p:nvPr>
            <p:ph idx="1"/>
          </p:nvPr>
        </p:nvSpPr>
        <p:spPr>
          <a:xfrm>
            <a:off x="254000" y="1215571"/>
            <a:ext cx="8889999" cy="5479143"/>
          </a:xfrm>
        </p:spPr>
        <p:txBody>
          <a:bodyPr>
            <a:normAutofit fontScale="70000" lnSpcReduction="20000"/>
          </a:bodyPr>
          <a:lstStyle/>
          <a:p>
            <a:pPr marL="0" indent="0">
              <a:buNone/>
            </a:pPr>
            <a:r>
              <a:rPr lang="en-US" dirty="0" smtClean="0"/>
              <a:t>This Era:</a:t>
            </a:r>
          </a:p>
          <a:p>
            <a:r>
              <a:rPr lang="en-US" dirty="0" smtClean="0"/>
              <a:t>Far and Away (NY and the West)</a:t>
            </a:r>
          </a:p>
          <a:p>
            <a:r>
              <a:rPr lang="en-US" dirty="0" smtClean="0"/>
              <a:t>Gangs of New York (NY)</a:t>
            </a:r>
          </a:p>
          <a:p>
            <a:r>
              <a:rPr lang="en-US" dirty="0" smtClean="0"/>
              <a:t>Iron Jawed Angels (Wash. DC)</a:t>
            </a:r>
          </a:p>
          <a:p>
            <a:pPr marL="0" indent="0">
              <a:buNone/>
            </a:pPr>
            <a:r>
              <a:rPr lang="en-US" dirty="0" smtClean="0"/>
              <a:t>Modern Urban/Immigrant Struggles:</a:t>
            </a:r>
          </a:p>
          <a:p>
            <a:r>
              <a:rPr lang="en-US" dirty="0" err="1" smtClean="0"/>
              <a:t>Boyz</a:t>
            </a:r>
            <a:r>
              <a:rPr lang="en-US" dirty="0" smtClean="0"/>
              <a:t> n the Hood (LA)</a:t>
            </a:r>
          </a:p>
          <a:p>
            <a:r>
              <a:rPr lang="en-US" dirty="0" smtClean="0"/>
              <a:t>The Departed (Boston)</a:t>
            </a:r>
          </a:p>
          <a:p>
            <a:r>
              <a:rPr lang="en-US" dirty="0" smtClean="0"/>
              <a:t>Freedom Writers (LA)</a:t>
            </a:r>
          </a:p>
          <a:p>
            <a:r>
              <a:rPr lang="en-US" dirty="0" smtClean="0"/>
              <a:t>Under the Same Moon (LA)</a:t>
            </a:r>
          </a:p>
          <a:p>
            <a:r>
              <a:rPr lang="en-US" dirty="0" err="1" smtClean="0"/>
              <a:t>Almanya</a:t>
            </a:r>
            <a:r>
              <a:rPr lang="en-US" dirty="0" smtClean="0"/>
              <a:t> </a:t>
            </a:r>
            <a:r>
              <a:rPr lang="en-US" dirty="0"/>
              <a:t>- </a:t>
            </a:r>
            <a:r>
              <a:rPr lang="en-US" dirty="0" err="1"/>
              <a:t>Willkommen</a:t>
            </a:r>
            <a:r>
              <a:rPr lang="en-US" dirty="0"/>
              <a:t> in </a:t>
            </a:r>
            <a:r>
              <a:rPr lang="en-US" dirty="0" smtClean="0"/>
              <a:t>Deutschland (Germany)</a:t>
            </a:r>
          </a:p>
          <a:p>
            <a:r>
              <a:rPr lang="en-US" dirty="0" smtClean="0"/>
              <a:t>The Joy Luck Club (San Francisco) </a:t>
            </a:r>
          </a:p>
          <a:p>
            <a:endParaRPr lang="en-US" dirty="0"/>
          </a:p>
          <a:p>
            <a:endParaRPr lang="en-US" dirty="0" smtClean="0"/>
          </a:p>
          <a:p>
            <a:endParaRPr lang="en-US" dirty="0" smtClean="0"/>
          </a:p>
          <a:p>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33795658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1967509"/>
            <a:ext cx="7691719" cy="1143000"/>
          </a:xfrm>
        </p:spPr>
        <p:txBody>
          <a:bodyPr/>
          <a:lstStyle/>
          <a:p>
            <a:r>
              <a:rPr lang="en-US" dirty="0" smtClean="0"/>
              <a:t>Federal Government and Big Business </a:t>
            </a:r>
            <a:endParaRPr lang="en-US" dirty="0"/>
          </a:p>
        </p:txBody>
      </p:sp>
    </p:spTree>
    <p:extLst>
      <p:ext uri="{BB962C8B-B14F-4D97-AF65-F5344CB8AC3E}">
        <p14:creationId xmlns:p14="http://schemas.microsoft.com/office/powerpoint/2010/main" val="41466385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Titans of Business</a:t>
            </a:r>
          </a:p>
        </p:txBody>
      </p:sp>
      <p:sp>
        <p:nvSpPr>
          <p:cNvPr id="3" name="Content Placeholder 2"/>
          <p:cNvSpPr>
            <a:spLocks noGrp="1"/>
          </p:cNvSpPr>
          <p:nvPr>
            <p:ph idx="1"/>
          </p:nvPr>
        </p:nvSpPr>
        <p:spPr>
          <a:xfrm>
            <a:off x="6184841" y="1235407"/>
            <a:ext cx="2959159" cy="5271247"/>
          </a:xfrm>
        </p:spPr>
        <p:txBody>
          <a:bodyPr>
            <a:normAutofit lnSpcReduction="10000"/>
          </a:bodyPr>
          <a:lstStyle/>
          <a:p>
            <a:r>
              <a:rPr lang="en-US" dirty="0"/>
              <a:t>Private investors and businessmen </a:t>
            </a:r>
            <a:r>
              <a:rPr lang="en-US" dirty="0">
                <a:solidFill>
                  <a:schemeClr val="accent1"/>
                </a:solidFill>
              </a:rPr>
              <a:t>contributed</a:t>
            </a:r>
            <a:r>
              <a:rPr lang="en-US" dirty="0"/>
              <a:t> money to elections and </a:t>
            </a:r>
            <a:r>
              <a:rPr lang="en-US" dirty="0">
                <a:solidFill>
                  <a:schemeClr val="accent1"/>
                </a:solidFill>
              </a:rPr>
              <a:t>campaigns</a:t>
            </a:r>
            <a:r>
              <a:rPr lang="en-US" dirty="0"/>
              <a:t> in exchange for a </a:t>
            </a:r>
            <a:r>
              <a:rPr lang="ja-JP" altLang="en-US" dirty="0">
                <a:latin typeface="Arial"/>
              </a:rPr>
              <a:t>“</a:t>
            </a:r>
            <a:r>
              <a:rPr lang="en-US" dirty="0"/>
              <a:t>hands off</a:t>
            </a:r>
            <a:r>
              <a:rPr lang="ja-JP" altLang="en-US" dirty="0">
                <a:latin typeface="Arial"/>
              </a:rPr>
              <a:t>”</a:t>
            </a:r>
            <a:r>
              <a:rPr lang="en-US" dirty="0"/>
              <a:t> approach</a:t>
            </a:r>
          </a:p>
          <a:p>
            <a:r>
              <a:rPr lang="en-US" dirty="0"/>
              <a:t>Emphasis on business and making money over reform</a:t>
            </a:r>
            <a:endParaRPr lang="en-US" sz="2000" dirty="0"/>
          </a:p>
          <a:p>
            <a:endParaRPr lang="en-US" dirty="0"/>
          </a:p>
        </p:txBody>
      </p:sp>
      <p:pic>
        <p:nvPicPr>
          <p:cNvPr id="5" name="Picture 4" descr="Polcart"/>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6185" y="1457979"/>
            <a:ext cx="5968655" cy="4480377"/>
          </a:xfrm>
          <a:prstGeom prst="rect">
            <a:avLst/>
          </a:prstGeom>
          <a:noFill/>
          <a:ln w="57150"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15152544"/>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6888</TotalTime>
  <Words>4044</Words>
  <Application>Microsoft Office PowerPoint</Application>
  <PresentationFormat>On-screen Show (4:3)</PresentationFormat>
  <Paragraphs>389</Paragraphs>
  <Slides>107</Slides>
  <Notes>2</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Venture</vt:lpstr>
      <vt:lpstr>The Gilded Age and Urbanization</vt:lpstr>
      <vt:lpstr>Timeline</vt:lpstr>
      <vt:lpstr>Mark Twain </vt:lpstr>
      <vt:lpstr>The Gilded Age?</vt:lpstr>
      <vt:lpstr>What is in a name?</vt:lpstr>
      <vt:lpstr>What is in a name?</vt:lpstr>
      <vt:lpstr>The Gilded Age System</vt:lpstr>
      <vt:lpstr>IMMIGRATION</vt:lpstr>
      <vt:lpstr>By the Numbers</vt:lpstr>
      <vt:lpstr>“Push” to  U.S. Immigration</vt:lpstr>
      <vt:lpstr>“Push” to  U.S. Immigration</vt:lpstr>
      <vt:lpstr>Why America?</vt:lpstr>
      <vt:lpstr>“Pull” of Immigrants</vt:lpstr>
      <vt:lpstr>Business Supports Immigration</vt:lpstr>
      <vt:lpstr>Elis Island</vt:lpstr>
      <vt:lpstr>Elis Island </vt:lpstr>
      <vt:lpstr>Angel Island </vt:lpstr>
      <vt:lpstr>Angel Island</vt:lpstr>
      <vt:lpstr>PowerPoint Presentation</vt:lpstr>
      <vt:lpstr>Challenges to the Melting Pot Theory</vt:lpstr>
      <vt:lpstr>Rise of Nativism</vt:lpstr>
      <vt:lpstr>The American Protective Association</vt:lpstr>
      <vt:lpstr>Anti-Immigrant Legislation</vt:lpstr>
      <vt:lpstr>PowerPoint Presentation</vt:lpstr>
      <vt:lpstr>Anti-Asian Sentiment</vt:lpstr>
      <vt:lpstr>PowerPoint Presentation</vt:lpstr>
      <vt:lpstr>The Gentleman's Agreement </vt:lpstr>
      <vt:lpstr>PowerPoint Presentation</vt:lpstr>
      <vt:lpstr>PowerPoint Presentation</vt:lpstr>
      <vt:lpstr>PowerPoint Presentation</vt:lpstr>
      <vt:lpstr>PowerPoint Presentation</vt:lpstr>
      <vt:lpstr>PowerPoint Presentation</vt:lpstr>
      <vt:lpstr>Urbanization</vt:lpstr>
      <vt:lpstr>PowerPoint Presentation</vt:lpstr>
      <vt:lpstr>Urbanization</vt:lpstr>
      <vt:lpstr>By the Numbers</vt:lpstr>
      <vt:lpstr>Urban Problems</vt:lpstr>
      <vt:lpstr>Urban Problems</vt:lpstr>
      <vt:lpstr>Urban Problems</vt:lpstr>
      <vt:lpstr>Urban Problems</vt:lpstr>
      <vt:lpstr>PowerPoint Presentation</vt:lpstr>
      <vt:lpstr>Urban Problems</vt:lpstr>
      <vt:lpstr>Urban Problems </vt:lpstr>
      <vt:lpstr>Americanization Movement</vt:lpstr>
      <vt:lpstr>Racism Amongst Immigrants </vt:lpstr>
      <vt:lpstr>Racial Tensions</vt:lpstr>
      <vt:lpstr>Muckrakers</vt:lpstr>
      <vt:lpstr>Tenement Life Exposed</vt:lpstr>
      <vt:lpstr>PowerPoint Presentation</vt:lpstr>
      <vt:lpstr>PowerPoint Presentation</vt:lpstr>
      <vt:lpstr>PowerPoint Presentation</vt:lpstr>
      <vt:lpstr>PowerPoint Presentation</vt:lpstr>
      <vt:lpstr>Reformers</vt:lpstr>
      <vt:lpstr>Who were the reformers?   What did they want?</vt:lpstr>
      <vt:lpstr>PowerPoint Presentation</vt:lpstr>
      <vt:lpstr>Social Gospel Movement</vt:lpstr>
      <vt:lpstr>Reforming Society</vt:lpstr>
      <vt:lpstr>Reformers</vt:lpstr>
      <vt:lpstr>The Three R’s</vt:lpstr>
      <vt:lpstr>The Hull House</vt:lpstr>
      <vt:lpstr>Jane Adam’s Hull House</vt:lpstr>
      <vt:lpstr>Beyond the Hull House</vt:lpstr>
      <vt:lpstr>Politics of the Gilded Age</vt:lpstr>
      <vt:lpstr>POLITICAL MACHINES</vt:lpstr>
      <vt:lpstr>Political Machine Organization</vt:lpstr>
      <vt:lpstr>Political Bosses</vt:lpstr>
      <vt:lpstr>Immigrants and the Machine</vt:lpstr>
      <vt:lpstr>PowerPoint Presentation</vt:lpstr>
      <vt:lpstr>PowerPoint Presentation</vt:lpstr>
      <vt:lpstr>GRAFT</vt:lpstr>
      <vt:lpstr>Voting Fraud at Elections</vt:lpstr>
      <vt:lpstr>PowerPoint Presentation</vt:lpstr>
      <vt:lpstr>Review</vt:lpstr>
      <vt:lpstr>Thomas Nast Brings Down Tweed and Tammany Hall</vt:lpstr>
      <vt:lpstr>BOSS TWEED &amp; TAMMANY HALL</vt:lpstr>
      <vt:lpstr>Boss Tweed</vt:lpstr>
      <vt:lpstr>William Marcy Tweed known as “Boss” Tweed 1823- 1878 </vt:lpstr>
      <vt:lpstr>Thomas Nast 1840- 1902 </vt:lpstr>
      <vt:lpstr>Nast’s Persuasion</vt:lpstr>
      <vt:lpstr>The Tweed Ring</vt:lpstr>
      <vt:lpstr>Tammany Hall</vt:lpstr>
      <vt:lpstr>Political Control</vt:lpstr>
      <vt:lpstr>Fraud!</vt:lpstr>
      <vt:lpstr>PowerPoint Presentation</vt:lpstr>
      <vt:lpstr>PowerPoint Presentation</vt:lpstr>
      <vt:lpstr>Review</vt:lpstr>
      <vt:lpstr>Tweed Tries to Bribe Nast</vt:lpstr>
      <vt:lpstr>Tweed Tries to Influence Nast’s Publisher</vt:lpstr>
      <vt:lpstr>PowerPoint Presentation</vt:lpstr>
      <vt:lpstr>PowerPoint Presentation</vt:lpstr>
      <vt:lpstr>PowerPoint Presentation</vt:lpstr>
      <vt:lpstr>PowerPoint Presentation</vt:lpstr>
      <vt:lpstr>PowerPoint Presentation</vt:lpstr>
      <vt:lpstr>Result</vt:lpstr>
      <vt:lpstr>PowerPoint Presentation</vt:lpstr>
      <vt:lpstr>Review Question</vt:lpstr>
      <vt:lpstr>Movie Suggestions</vt:lpstr>
      <vt:lpstr>Federal Government and Big Business </vt:lpstr>
      <vt:lpstr>The Titans of Business</vt:lpstr>
      <vt:lpstr>Political Scandal</vt:lpstr>
      <vt:lpstr>Cartoon from Puck:  “Bosses of the Senate”</vt:lpstr>
      <vt:lpstr>Patronage</vt:lpstr>
      <vt:lpstr>Pendleton Civil Service Act 1883</vt:lpstr>
      <vt:lpstr>The Men</vt:lpstr>
      <vt:lpstr>The Influence of Business</vt:lpstr>
      <vt:lpstr>Business Buys Influence</vt:lpstr>
      <vt:lpstr> Coming Soon…. “Cleaning Up” The Progressive Era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Urbanization</dc:title>
  <dc:creator>Microsoft Office User</dc:creator>
  <cp:lastModifiedBy>Daniel Lazar</cp:lastModifiedBy>
  <cp:revision>101</cp:revision>
  <dcterms:created xsi:type="dcterms:W3CDTF">2013-02-09T13:36:19Z</dcterms:created>
  <dcterms:modified xsi:type="dcterms:W3CDTF">2013-02-24T16:48:02Z</dcterms:modified>
</cp:coreProperties>
</file>