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6" r:id="rId3"/>
    <p:sldId id="301" r:id="rId4"/>
    <p:sldId id="285" r:id="rId5"/>
    <p:sldId id="259" r:id="rId6"/>
    <p:sldId id="305" r:id="rId7"/>
    <p:sldId id="261" r:id="rId8"/>
    <p:sldId id="262" r:id="rId9"/>
    <p:sldId id="288" r:id="rId10"/>
    <p:sldId id="309" r:id="rId11"/>
    <p:sldId id="263" r:id="rId12"/>
    <p:sldId id="265" r:id="rId13"/>
    <p:sldId id="291" r:id="rId14"/>
    <p:sldId id="264" r:id="rId15"/>
    <p:sldId id="292" r:id="rId16"/>
    <p:sldId id="290" r:id="rId17"/>
    <p:sldId id="286" r:id="rId18"/>
    <p:sldId id="307" r:id="rId19"/>
    <p:sldId id="294" r:id="rId20"/>
    <p:sldId id="287" r:id="rId21"/>
    <p:sldId id="295" r:id="rId22"/>
    <p:sldId id="266" r:id="rId23"/>
    <p:sldId id="299" r:id="rId24"/>
    <p:sldId id="298" r:id="rId25"/>
    <p:sldId id="296" r:id="rId26"/>
    <p:sldId id="267" r:id="rId27"/>
    <p:sldId id="268" r:id="rId28"/>
    <p:sldId id="300" r:id="rId29"/>
    <p:sldId id="297" r:id="rId30"/>
    <p:sldId id="303" r:id="rId31"/>
    <p:sldId id="304" r:id="rId32"/>
    <p:sldId id="308" r:id="rId33"/>
    <p:sldId id="269" r:id="rId34"/>
    <p:sldId id="270" r:id="rId35"/>
    <p:sldId id="271" r:id="rId36"/>
    <p:sldId id="27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4F08C2-CD61-48C4-84C7-CD8137385196}"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91149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F08C2-CD61-48C4-84C7-CD8137385196}"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141802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F08C2-CD61-48C4-84C7-CD8137385196}"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343985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F08C2-CD61-48C4-84C7-CD8137385196}"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289102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F08C2-CD61-48C4-84C7-CD8137385196}"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258929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4F08C2-CD61-48C4-84C7-CD8137385196}"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45516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4F08C2-CD61-48C4-84C7-CD8137385196}" type="datetimeFigureOut">
              <a:rPr lang="en-US" smtClean="0"/>
              <a:t>9/16/2011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3298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4F08C2-CD61-48C4-84C7-CD8137385196}" type="datetimeFigureOut">
              <a:rPr lang="en-US" smtClean="0"/>
              <a:t>9/16/2011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18994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F08C2-CD61-48C4-84C7-CD8137385196}" type="datetimeFigureOut">
              <a:rPr lang="en-US" smtClean="0"/>
              <a:t>9/16/2011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3089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F08C2-CD61-48C4-84C7-CD8137385196}"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389126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F08C2-CD61-48C4-84C7-CD8137385196}"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D2DB4-1C50-4E36-96AB-C5C84C93D010}" type="slidenum">
              <a:rPr lang="en-US" smtClean="0"/>
              <a:t>‹#›</a:t>
            </a:fld>
            <a:endParaRPr lang="en-US"/>
          </a:p>
        </p:txBody>
      </p:sp>
    </p:spTree>
    <p:extLst>
      <p:ext uri="{BB962C8B-B14F-4D97-AF65-F5344CB8AC3E}">
        <p14:creationId xmlns:p14="http://schemas.microsoft.com/office/powerpoint/2010/main" val="305976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F08C2-CD61-48C4-84C7-CD8137385196}" type="datetimeFigureOut">
              <a:rPr lang="en-US" smtClean="0"/>
              <a:t>9/16/2011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D2DB4-1C50-4E36-96AB-C5C84C93D010}" type="slidenum">
              <a:rPr lang="en-US" smtClean="0"/>
              <a:t>‹#›</a:t>
            </a:fld>
            <a:endParaRPr lang="en-US"/>
          </a:p>
        </p:txBody>
      </p:sp>
    </p:spTree>
    <p:extLst>
      <p:ext uri="{BB962C8B-B14F-4D97-AF65-F5344CB8AC3E}">
        <p14:creationId xmlns:p14="http://schemas.microsoft.com/office/powerpoint/2010/main" val="156898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smtClean="0">
                <a:solidFill>
                  <a:schemeClr val="accent2"/>
                </a:solidFill>
              </a:rPr>
              <a:t>Athenian Political Reform</a:t>
            </a:r>
            <a:endParaRPr lang="en-US" sz="5400" dirty="0">
              <a:solidFill>
                <a:schemeClr val="accent2"/>
              </a:solidFill>
            </a:endParaRPr>
          </a:p>
        </p:txBody>
      </p:sp>
      <p:sp>
        <p:nvSpPr>
          <p:cNvPr id="5" name="Subtitle 4"/>
          <p:cNvSpPr>
            <a:spLocks noGrp="1"/>
          </p:cNvSpPr>
          <p:nvPr>
            <p:ph type="subTitle" idx="1"/>
          </p:nvPr>
        </p:nvSpPr>
        <p:spPr/>
        <p:txBody>
          <a:bodyPr>
            <a:normAutofit fontScale="92500"/>
          </a:bodyPr>
          <a:lstStyle/>
          <a:p>
            <a:r>
              <a:rPr lang="en-US" sz="4400" dirty="0" smtClean="0">
                <a:solidFill>
                  <a:schemeClr val="accent3"/>
                </a:solidFill>
              </a:rPr>
              <a:t>The Evolutionary Process of Democratic State Building</a:t>
            </a:r>
          </a:p>
          <a:p>
            <a:endParaRPr lang="en-US" dirty="0"/>
          </a:p>
        </p:txBody>
      </p:sp>
    </p:spTree>
    <p:extLst>
      <p:ext uri="{BB962C8B-B14F-4D97-AF65-F5344CB8AC3E}">
        <p14:creationId xmlns:p14="http://schemas.microsoft.com/office/powerpoint/2010/main" val="296415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Reforms: Background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→Inherits a divided and tumultuous system. A system in Crisis:</a:t>
            </a:r>
          </a:p>
          <a:p>
            <a:pPr>
              <a:buAutoNum type="alphaUcPeriod"/>
            </a:pPr>
            <a:r>
              <a:rPr lang="en-US" sz="2400" dirty="0" smtClean="0">
                <a:solidFill>
                  <a:srgbClr val="FF0000"/>
                </a:solidFill>
              </a:rPr>
              <a:t>Economic/ideological rivalry</a:t>
            </a:r>
          </a:p>
          <a:p>
            <a:pPr>
              <a:buAutoNum type="alphaUcPeriod"/>
            </a:pPr>
            <a:r>
              <a:rPr lang="en-US" sz="2400" dirty="0" smtClean="0">
                <a:solidFill>
                  <a:srgbClr val="FF0000"/>
                </a:solidFill>
              </a:rPr>
              <a:t>Clan rivalry </a:t>
            </a:r>
          </a:p>
          <a:p>
            <a:pPr>
              <a:buAutoNum type="alphaUcPeriod"/>
            </a:pPr>
            <a:r>
              <a:rPr lang="en-US" sz="2400" dirty="0" smtClean="0">
                <a:solidFill>
                  <a:srgbClr val="FF0000"/>
                </a:solidFill>
              </a:rPr>
              <a:t>Regional rivalry </a:t>
            </a:r>
            <a:r>
              <a:rPr lang="en-US" sz="2400" dirty="0" smtClean="0"/>
              <a:t>- 'Athens was torn by recurrent conflict about the constitution. The city was divided into as many parties as there were geographical divisions in its territory. For the party of the people of the hills was most in </a:t>
            </a:r>
            <a:r>
              <a:rPr lang="en-US" sz="2400" dirty="0" err="1" smtClean="0"/>
              <a:t>favour</a:t>
            </a:r>
            <a:r>
              <a:rPr lang="en-US" sz="2400" dirty="0" smtClean="0"/>
              <a:t> of democracy, that of the people of the plain was most in </a:t>
            </a:r>
            <a:r>
              <a:rPr lang="en-US" sz="2400" dirty="0" err="1" smtClean="0"/>
              <a:t>favour</a:t>
            </a:r>
            <a:r>
              <a:rPr lang="en-US" sz="2400" dirty="0" smtClean="0"/>
              <a:t> of oligarchy, while the third group, the people of the coast, which preferred a mixed form of constitution somewhat between the other two, formed an obstruction and prevented the other groups from gaining control.’ – Plutarch’s </a:t>
            </a:r>
            <a:r>
              <a:rPr lang="en-US" sz="2400" i="1" dirty="0" smtClean="0"/>
              <a:t>Lives</a:t>
            </a:r>
          </a:p>
          <a:p>
            <a:endParaRPr lang="en-US" dirty="0"/>
          </a:p>
        </p:txBody>
      </p:sp>
    </p:spTree>
    <p:extLst>
      <p:ext uri="{BB962C8B-B14F-4D97-AF65-F5344CB8AC3E}">
        <p14:creationId xmlns:p14="http://schemas.microsoft.com/office/powerpoint/2010/main" val="247593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Reforms: Background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t>
            </a:r>
            <a:r>
              <a:rPr lang="en-US" dirty="0"/>
              <a:t>.</a:t>
            </a:r>
            <a:r>
              <a:rPr lang="en-US" dirty="0" smtClean="0"/>
              <a:t> Many Athenians had become </a:t>
            </a:r>
            <a:r>
              <a:rPr lang="en-US" dirty="0" smtClean="0">
                <a:solidFill>
                  <a:srgbClr val="FF0000"/>
                </a:solidFill>
              </a:rPr>
              <a:t>debt slaves</a:t>
            </a:r>
            <a:r>
              <a:rPr lang="en-US" dirty="0" smtClean="0"/>
              <a:t>. Why?</a:t>
            </a:r>
          </a:p>
          <a:p>
            <a:pPr lvl="1"/>
            <a:r>
              <a:rPr lang="en-US" dirty="0" smtClean="0"/>
              <a:t>Soil depletion</a:t>
            </a:r>
          </a:p>
          <a:p>
            <a:pPr lvl="1"/>
            <a:r>
              <a:rPr lang="en-US" dirty="0" smtClean="0"/>
              <a:t>Deforestation</a:t>
            </a:r>
          </a:p>
          <a:p>
            <a:pPr lvl="1"/>
            <a:r>
              <a:rPr lang="en-US" dirty="0" smtClean="0"/>
              <a:t>Natural evolutionary process of winners and losers as happens in times of great change</a:t>
            </a:r>
          </a:p>
          <a:p>
            <a:r>
              <a:rPr lang="en-US" dirty="0" smtClean="0"/>
              <a:t>E</a:t>
            </a:r>
            <a:r>
              <a:rPr lang="en-US" dirty="0"/>
              <a:t>.</a:t>
            </a:r>
            <a:r>
              <a:rPr lang="en-US" dirty="0" smtClean="0"/>
              <a:t> </a:t>
            </a:r>
            <a:r>
              <a:rPr lang="en-US" dirty="0" smtClean="0">
                <a:solidFill>
                  <a:srgbClr val="FF0000"/>
                </a:solidFill>
              </a:rPr>
              <a:t>Tyrannies </a:t>
            </a:r>
            <a:r>
              <a:rPr lang="en-US" dirty="0" smtClean="0"/>
              <a:t>est. in Megara</a:t>
            </a:r>
            <a:r>
              <a:rPr lang="en-US" dirty="0"/>
              <a:t> </a:t>
            </a:r>
            <a:r>
              <a:rPr lang="en-US" dirty="0" smtClean="0"/>
              <a:t>&amp; Corinth</a:t>
            </a:r>
          </a:p>
          <a:p>
            <a:r>
              <a:rPr lang="en-US" dirty="0" smtClean="0">
                <a:solidFill>
                  <a:srgbClr val="FF0000"/>
                </a:solidFill>
              </a:rPr>
              <a:t>A + B + C + D + E </a:t>
            </a:r>
            <a:r>
              <a:rPr lang="en-US" dirty="0" smtClean="0"/>
              <a:t>= Impetus to </a:t>
            </a:r>
            <a:r>
              <a:rPr lang="en-US" dirty="0" smtClean="0">
                <a:solidFill>
                  <a:schemeClr val="tx2">
                    <a:lumMod val="60000"/>
                    <a:lumOff val="40000"/>
                  </a:schemeClr>
                </a:solidFill>
              </a:rPr>
              <a:t>experiment and change</a:t>
            </a:r>
            <a:r>
              <a:rPr lang="en-US" dirty="0" smtClean="0"/>
              <a:t>. Solon becomes Sole Archon for 1 year. Why Solon?</a:t>
            </a:r>
          </a:p>
          <a:p>
            <a:pPr lvl="1"/>
            <a:r>
              <a:rPr lang="en-US" dirty="0" smtClean="0"/>
              <a:t>Mil hero vs. Megara</a:t>
            </a:r>
          </a:p>
          <a:p>
            <a:pPr lvl="1"/>
            <a:r>
              <a:rPr lang="en-US" dirty="0" smtClean="0"/>
              <a:t>A wise poet</a:t>
            </a:r>
          </a:p>
          <a:p>
            <a:pPr lvl="1"/>
            <a:r>
              <a:rPr lang="en-US" dirty="0" smtClean="0"/>
              <a:t>A Moderate. The message of the Delphic Oracle, which was at the height of its power these days, was moderation. </a:t>
            </a:r>
            <a:endParaRPr lang="en-US"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Constitutional Reforms</a:t>
            </a:r>
            <a:endParaRPr lang="en-US" dirty="0"/>
          </a:p>
        </p:txBody>
      </p:sp>
      <p:sp>
        <p:nvSpPr>
          <p:cNvPr id="3" name="Content Placeholder 2"/>
          <p:cNvSpPr>
            <a:spLocks noGrp="1"/>
          </p:cNvSpPr>
          <p:nvPr>
            <p:ph idx="1"/>
          </p:nvPr>
        </p:nvSpPr>
        <p:spPr/>
        <p:txBody>
          <a:bodyPr>
            <a:normAutofit/>
          </a:bodyPr>
          <a:lstStyle/>
          <a:p>
            <a:r>
              <a:rPr lang="en-US" dirty="0" smtClean="0"/>
              <a:t>New social arrangement. Based on wealth, not birth. </a:t>
            </a:r>
            <a:r>
              <a:rPr lang="en-US" dirty="0" err="1" smtClean="0">
                <a:solidFill>
                  <a:srgbClr val="FF0000"/>
                </a:solidFill>
              </a:rPr>
              <a:t>Timocracy</a:t>
            </a:r>
            <a:r>
              <a:rPr lang="en-US" dirty="0"/>
              <a:t> </a:t>
            </a:r>
            <a:r>
              <a:rPr lang="en-US" dirty="0" smtClean="0"/>
              <a:t>– power based on land ownership and wealth. </a:t>
            </a:r>
            <a:endParaRPr lang="en-US" dirty="0"/>
          </a:p>
          <a:p>
            <a:r>
              <a:rPr lang="en-US" dirty="0"/>
              <a:t>R</a:t>
            </a:r>
            <a:r>
              <a:rPr lang="en-US" dirty="0" smtClean="0"/>
              <a:t>educed kinship ties. </a:t>
            </a:r>
          </a:p>
          <a:p>
            <a:pPr marL="0" indent="0">
              <a:buNone/>
            </a:pPr>
            <a:endParaRPr lang="en-US" dirty="0" smtClean="0"/>
          </a:p>
          <a:p>
            <a:pPr marL="0" indent="0">
              <a:buNone/>
            </a:pPr>
            <a:endParaRPr lang="en-US" dirty="0" smtClean="0"/>
          </a:p>
          <a:p>
            <a:pPr lvl="1"/>
            <a:endParaRPr lang="en-US" dirty="0" smtClean="0"/>
          </a:p>
          <a:p>
            <a:pPr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151018782"/>
              </p:ext>
            </p:extLst>
          </p:nvPr>
        </p:nvGraphicFramePr>
        <p:xfrm>
          <a:off x="152400" y="3685863"/>
          <a:ext cx="8305800" cy="3009831"/>
        </p:xfrm>
        <a:graphic>
          <a:graphicData uri="http://schemas.openxmlformats.org/drawingml/2006/table">
            <a:tbl>
              <a:tblPr firstRow="1" firstCol="1" bandRow="1">
                <a:tableStyleId>{5C22544A-7EE6-4342-B048-85BDC9FD1C3A}</a:tableStyleId>
              </a:tblPr>
              <a:tblGrid>
                <a:gridCol w="2514600"/>
                <a:gridCol w="1489478"/>
                <a:gridCol w="4301722"/>
              </a:tblGrid>
              <a:tr h="666275">
                <a:tc>
                  <a:txBody>
                    <a:bodyPr/>
                    <a:lstStyle/>
                    <a:p>
                      <a:pPr marL="0" marR="0">
                        <a:lnSpc>
                          <a:spcPct val="115000"/>
                        </a:lnSpc>
                        <a:spcBef>
                          <a:spcPts val="0"/>
                        </a:spcBef>
                        <a:spcAft>
                          <a:spcPts val="0"/>
                        </a:spcAft>
                      </a:pPr>
                      <a:r>
                        <a:rPr lang="en-US" sz="2000" dirty="0">
                          <a:effectLst/>
                        </a:rPr>
                        <a:t>Title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Grain Production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Military Role </a:t>
                      </a:r>
                      <a:endParaRPr lang="en-US" sz="2000">
                        <a:effectLst/>
                        <a:latin typeface="Calibri"/>
                        <a:ea typeface="Calibri"/>
                        <a:cs typeface="Times New Roman"/>
                      </a:endParaRPr>
                    </a:p>
                  </a:txBody>
                  <a:tcPr marL="68580" marR="68580" marT="0" marB="0"/>
                </a:tc>
              </a:tr>
              <a:tr h="535917">
                <a:tc>
                  <a:txBody>
                    <a:bodyPr/>
                    <a:lstStyle/>
                    <a:p>
                      <a:pPr marL="0" marR="0">
                        <a:lnSpc>
                          <a:spcPct val="115000"/>
                        </a:lnSpc>
                        <a:spcBef>
                          <a:spcPts val="0"/>
                        </a:spcBef>
                        <a:spcAft>
                          <a:spcPts val="0"/>
                        </a:spcAft>
                      </a:pPr>
                      <a:r>
                        <a:rPr lang="en-US" sz="2000">
                          <a:effectLst/>
                        </a:rPr>
                        <a:t>Pentakosiomedimnoi</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500+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Eligible to be </a:t>
                      </a:r>
                      <a:r>
                        <a:rPr lang="en-US" sz="2000" dirty="0" err="1">
                          <a:effectLst/>
                        </a:rPr>
                        <a:t>Strategoi</a:t>
                      </a:r>
                      <a:endParaRPr lang="en-US" sz="2000" dirty="0">
                        <a:effectLst/>
                        <a:latin typeface="Calibri"/>
                        <a:ea typeface="Calibri"/>
                        <a:cs typeface="Times New Roman"/>
                      </a:endParaRPr>
                    </a:p>
                  </a:txBody>
                  <a:tcPr marL="68580" marR="68580" marT="0" marB="0"/>
                </a:tc>
              </a:tr>
              <a:tr h="535917">
                <a:tc>
                  <a:txBody>
                    <a:bodyPr/>
                    <a:lstStyle/>
                    <a:p>
                      <a:pPr marL="0" marR="0">
                        <a:lnSpc>
                          <a:spcPct val="115000"/>
                        </a:lnSpc>
                        <a:spcBef>
                          <a:spcPts val="0"/>
                        </a:spcBef>
                        <a:spcAft>
                          <a:spcPts val="0"/>
                        </a:spcAft>
                      </a:pPr>
                      <a:r>
                        <a:rPr lang="en-US" sz="2000">
                          <a:effectLst/>
                        </a:rPr>
                        <a:t>Hippeas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300-500</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Cavalry</a:t>
                      </a:r>
                      <a:endParaRPr lang="en-US" sz="2000" dirty="0">
                        <a:effectLst/>
                        <a:latin typeface="Calibri"/>
                        <a:ea typeface="Calibri"/>
                        <a:cs typeface="Times New Roman"/>
                      </a:endParaRPr>
                    </a:p>
                  </a:txBody>
                  <a:tcPr marL="68580" marR="68580" marT="0" marB="0"/>
                </a:tc>
              </a:tr>
              <a:tr h="535917">
                <a:tc>
                  <a:txBody>
                    <a:bodyPr/>
                    <a:lstStyle/>
                    <a:p>
                      <a:pPr marL="0" marR="0">
                        <a:lnSpc>
                          <a:spcPct val="115000"/>
                        </a:lnSpc>
                        <a:spcBef>
                          <a:spcPts val="0"/>
                        </a:spcBef>
                        <a:spcAft>
                          <a:spcPts val="0"/>
                        </a:spcAft>
                      </a:pPr>
                      <a:r>
                        <a:rPr lang="en-US" sz="2000">
                          <a:effectLst/>
                        </a:rPr>
                        <a:t>Zeugatai</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200-300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Hoplites/Infantry </a:t>
                      </a:r>
                      <a:endParaRPr lang="en-US" sz="2000" dirty="0">
                        <a:effectLst/>
                        <a:latin typeface="Calibri"/>
                        <a:ea typeface="Calibri"/>
                        <a:cs typeface="Times New Roman"/>
                      </a:endParaRPr>
                    </a:p>
                  </a:txBody>
                  <a:tcPr marL="68580" marR="68580" marT="0" marB="0"/>
                </a:tc>
              </a:tr>
              <a:tr h="646721">
                <a:tc>
                  <a:txBody>
                    <a:bodyPr/>
                    <a:lstStyle/>
                    <a:p>
                      <a:pPr marL="0" marR="0">
                        <a:lnSpc>
                          <a:spcPct val="115000"/>
                        </a:lnSpc>
                        <a:spcBef>
                          <a:spcPts val="0"/>
                        </a:spcBef>
                        <a:spcAft>
                          <a:spcPts val="0"/>
                        </a:spcAft>
                      </a:pPr>
                      <a:r>
                        <a:rPr lang="en-US" sz="2000" dirty="0" err="1">
                          <a:effectLst/>
                        </a:rPr>
                        <a:t>Thetes</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&lt;200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Volunteered as batman, slingers</a:t>
                      </a:r>
                      <a:r>
                        <a:rPr lang="en-US" sz="2000" dirty="0" smtClean="0">
                          <a:effectLst/>
                        </a:rPr>
                        <a:t>, or </a:t>
                      </a:r>
                      <a:r>
                        <a:rPr lang="en-US" sz="2000" dirty="0">
                          <a:effectLst/>
                        </a:rPr>
                        <a:t>naval rowers. </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Constitutional Reforms</a:t>
            </a:r>
            <a:endParaRPr lang="en-US" dirty="0"/>
          </a:p>
        </p:txBody>
      </p:sp>
      <p:sp>
        <p:nvSpPr>
          <p:cNvPr id="3" name="Content Placeholder 2"/>
          <p:cNvSpPr>
            <a:spLocks noGrp="1"/>
          </p:cNvSpPr>
          <p:nvPr>
            <p:ph sz="half" idx="1"/>
          </p:nvPr>
        </p:nvSpPr>
        <p:spPr/>
        <p:txBody>
          <a:bodyPr>
            <a:noAutofit/>
          </a:bodyPr>
          <a:lstStyle/>
          <a:p>
            <a:r>
              <a:rPr lang="en-US" sz="2000" dirty="0" err="1" smtClean="0">
                <a:solidFill>
                  <a:schemeClr val="tx2"/>
                </a:solidFill>
              </a:rPr>
              <a:t>Arconship</a:t>
            </a:r>
            <a:r>
              <a:rPr lang="en-US" sz="2000" dirty="0" smtClean="0">
                <a:solidFill>
                  <a:schemeClr val="tx2"/>
                </a:solidFill>
              </a:rPr>
              <a:t> </a:t>
            </a:r>
            <a:r>
              <a:rPr lang="en-US" sz="2000" dirty="0" smtClean="0"/>
              <a:t>– 9 + 1</a:t>
            </a:r>
          </a:p>
          <a:p>
            <a:pPr marL="342900" lvl="2" indent="-342900"/>
            <a:r>
              <a:rPr lang="en-US" dirty="0" err="1" smtClean="0">
                <a:solidFill>
                  <a:schemeClr val="tx2"/>
                </a:solidFill>
              </a:rPr>
              <a:t>Areopagus</a:t>
            </a:r>
            <a:r>
              <a:rPr lang="en-US" dirty="0" smtClean="0">
                <a:solidFill>
                  <a:schemeClr val="tx2"/>
                </a:solidFill>
              </a:rPr>
              <a:t> </a:t>
            </a:r>
            <a:r>
              <a:rPr lang="en-US" dirty="0" smtClean="0"/>
              <a:t>– aristocratic council / Council of Elders</a:t>
            </a:r>
          </a:p>
          <a:p>
            <a:pPr lvl="1"/>
            <a:r>
              <a:rPr lang="en-US" sz="2000" dirty="0" smtClean="0"/>
              <a:t>Consisted of former archons</a:t>
            </a:r>
          </a:p>
          <a:p>
            <a:pPr lvl="1"/>
            <a:r>
              <a:rPr lang="en-US" sz="2000" dirty="0"/>
              <a:t>F</a:t>
            </a:r>
            <a:r>
              <a:rPr lang="en-US" sz="2000" dirty="0" smtClean="0"/>
              <a:t>inal decisions on legislation, war and peace</a:t>
            </a:r>
          </a:p>
          <a:p>
            <a:pPr lvl="1"/>
            <a:r>
              <a:rPr lang="en-US" sz="2000" dirty="0" smtClean="0"/>
              <a:t>Meets 3-4 times/month</a:t>
            </a:r>
          </a:p>
          <a:p>
            <a:pPr lvl="1"/>
            <a:r>
              <a:rPr lang="en-US" sz="2000" dirty="0" smtClean="0"/>
              <a:t>Power reduced by Solon. Transferred to Boule </a:t>
            </a:r>
          </a:p>
          <a:p>
            <a:endParaRPr lang="en-US" sz="1800" dirty="0"/>
          </a:p>
        </p:txBody>
      </p:sp>
      <p:sp>
        <p:nvSpPr>
          <p:cNvPr id="4" name="Content Placeholder 3"/>
          <p:cNvSpPr>
            <a:spLocks noGrp="1"/>
          </p:cNvSpPr>
          <p:nvPr>
            <p:ph sz="half" idx="2"/>
          </p:nvPr>
        </p:nvSpPr>
        <p:spPr/>
        <p:txBody>
          <a:bodyPr>
            <a:normAutofit fontScale="92500" lnSpcReduction="20000"/>
          </a:bodyPr>
          <a:lstStyle/>
          <a:p>
            <a:pPr marL="342900" lvl="2" indent="-342900"/>
            <a:r>
              <a:rPr lang="en-US" dirty="0" smtClean="0">
                <a:solidFill>
                  <a:srgbClr val="FF0000"/>
                </a:solidFill>
              </a:rPr>
              <a:t>Boule / Council of 400  </a:t>
            </a:r>
          </a:p>
          <a:p>
            <a:pPr marL="800100" lvl="3" indent="-342900"/>
            <a:r>
              <a:rPr lang="en-US" sz="2000" dirty="0" smtClean="0"/>
              <a:t>Upper house </a:t>
            </a:r>
          </a:p>
          <a:p>
            <a:pPr marL="800100" lvl="3" indent="-342900"/>
            <a:r>
              <a:rPr lang="en-US" sz="2000" dirty="0" smtClean="0"/>
              <a:t>Each of 4 tribes elect 100 members</a:t>
            </a:r>
          </a:p>
          <a:p>
            <a:pPr marL="800100" lvl="3" indent="-342900"/>
            <a:r>
              <a:rPr lang="en-US" sz="2000" dirty="0" smtClean="0"/>
              <a:t>Sets agenda for </a:t>
            </a:r>
            <a:r>
              <a:rPr lang="en-US" sz="2000" dirty="0" err="1" smtClean="0"/>
              <a:t>Ekklesia</a:t>
            </a:r>
            <a:r>
              <a:rPr lang="en-US" sz="2000" dirty="0" smtClean="0"/>
              <a:t>. </a:t>
            </a:r>
          </a:p>
          <a:p>
            <a:r>
              <a:rPr lang="en-US" sz="2000" dirty="0" err="1" smtClean="0">
                <a:solidFill>
                  <a:srgbClr val="FF0000"/>
                </a:solidFill>
              </a:rPr>
              <a:t>Ekklesia</a:t>
            </a:r>
            <a:endParaRPr lang="en-US" sz="2000" dirty="0" smtClean="0">
              <a:solidFill>
                <a:srgbClr val="FF0000"/>
              </a:solidFill>
            </a:endParaRPr>
          </a:p>
          <a:p>
            <a:pPr lvl="1"/>
            <a:r>
              <a:rPr lang="en-US" sz="2000" dirty="0" smtClean="0"/>
              <a:t>1-3 allowed in (no </a:t>
            </a:r>
            <a:r>
              <a:rPr lang="en-US" sz="2000" dirty="0" err="1" smtClean="0"/>
              <a:t>Thetes</a:t>
            </a:r>
            <a:r>
              <a:rPr lang="en-US" sz="2000" dirty="0" smtClean="0"/>
              <a:t>)</a:t>
            </a:r>
          </a:p>
          <a:p>
            <a:pPr lvl="1"/>
            <a:r>
              <a:rPr lang="en-US" sz="2000" dirty="0" smtClean="0"/>
              <a:t>Annual elections </a:t>
            </a:r>
          </a:p>
          <a:p>
            <a:pPr lvl="1"/>
            <a:r>
              <a:rPr lang="en-US" sz="2000" dirty="0" smtClean="0"/>
              <a:t>43,000 people. However, only those wealthy enough to spend time away from home would have been able to participate </a:t>
            </a:r>
          </a:p>
          <a:p>
            <a:r>
              <a:rPr lang="en-US" sz="2000" dirty="0" err="1" smtClean="0">
                <a:solidFill>
                  <a:srgbClr val="FF0000"/>
                </a:solidFill>
              </a:rPr>
              <a:t>Heleai</a:t>
            </a:r>
            <a:r>
              <a:rPr lang="en-US" sz="2000" dirty="0" smtClean="0">
                <a:solidFill>
                  <a:srgbClr val="FF0000"/>
                </a:solidFill>
              </a:rPr>
              <a:t> </a:t>
            </a:r>
            <a:r>
              <a:rPr lang="en-US" sz="2000" dirty="0" smtClean="0"/>
              <a:t>– Judicial Branch</a:t>
            </a:r>
          </a:p>
          <a:p>
            <a:pPr lvl="1"/>
            <a:r>
              <a:rPr lang="en-US" sz="2000" dirty="0" smtClean="0"/>
              <a:t>6000 jurors</a:t>
            </a:r>
          </a:p>
          <a:p>
            <a:pPr lvl="1"/>
            <a:r>
              <a:rPr lang="en-US" sz="2000" dirty="0" smtClean="0"/>
              <a:t>All cases except treason and murder</a:t>
            </a:r>
          </a:p>
          <a:p>
            <a:endParaRPr lang="en-US" dirty="0"/>
          </a:p>
        </p:txBody>
      </p:sp>
    </p:spTree>
    <p:extLst>
      <p:ext uri="{BB962C8B-B14F-4D97-AF65-F5344CB8AC3E}">
        <p14:creationId xmlns:p14="http://schemas.microsoft.com/office/powerpoint/2010/main" val="532426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Economic Reforms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sz="3300" dirty="0" smtClean="0"/>
              <a:t>Repealed Draco’s Code</a:t>
            </a:r>
          </a:p>
          <a:p>
            <a:pPr marL="514350" indent="-514350">
              <a:buFont typeface="+mj-lt"/>
              <a:buAutoNum type="arabicPeriod"/>
            </a:pPr>
            <a:r>
              <a:rPr lang="en-US" sz="3300" i="1" dirty="0" err="1" smtClean="0">
                <a:solidFill>
                  <a:srgbClr val="FF0000"/>
                </a:solidFill>
              </a:rPr>
              <a:t>Seisachtheia</a:t>
            </a:r>
            <a:r>
              <a:rPr lang="en-US" sz="3300" dirty="0" smtClean="0"/>
              <a:t>, "shaking-off of burdens”</a:t>
            </a:r>
          </a:p>
          <a:p>
            <a:pPr marL="914400" lvl="1" indent="-514350"/>
            <a:r>
              <a:rPr lang="en-US" sz="3300" dirty="0" smtClean="0"/>
              <a:t>Annulment of all contracts based on debt</a:t>
            </a:r>
          </a:p>
          <a:p>
            <a:pPr marL="914400" lvl="1" indent="-514350"/>
            <a:r>
              <a:rPr lang="en-US" sz="3300" dirty="0" smtClean="0"/>
              <a:t>Prohibition of debt slavery</a:t>
            </a:r>
            <a:r>
              <a:rPr lang="en-US" sz="3300" baseline="30000" dirty="0" smtClean="0"/>
              <a:t>.</a:t>
            </a:r>
            <a:r>
              <a:rPr lang="en-US" sz="3300" dirty="0" smtClean="0"/>
              <a:t>. Released debt slaves  </a:t>
            </a:r>
          </a:p>
          <a:p>
            <a:pPr marL="914400" lvl="1" indent="-514350"/>
            <a:r>
              <a:rPr lang="en-US" sz="3300" dirty="0" smtClean="0"/>
              <a:t>Debt slaves in Diaspora allowed home </a:t>
            </a:r>
          </a:p>
          <a:p>
            <a:pPr marL="514350" indent="-514350">
              <a:buFont typeface="+mj-lt"/>
              <a:buAutoNum type="arabicPeriod"/>
            </a:pPr>
            <a:r>
              <a:rPr lang="en-US" sz="3300" dirty="0" smtClean="0"/>
              <a:t>No Radical Land Reform</a:t>
            </a:r>
          </a:p>
          <a:p>
            <a:pPr marL="914400" lvl="1" indent="-514350"/>
            <a:r>
              <a:rPr lang="en-US" sz="3300" dirty="0" smtClean="0"/>
              <a:t>Tantamount to civil war</a:t>
            </a:r>
          </a:p>
          <a:p>
            <a:pPr marL="914400" lvl="1" indent="-514350"/>
            <a:r>
              <a:rPr lang="en-US" sz="3300" dirty="0" smtClean="0"/>
              <a:t>Solon’s </a:t>
            </a:r>
            <a:r>
              <a:rPr lang="en-US" sz="3300" dirty="0" smtClean="0">
                <a:solidFill>
                  <a:srgbClr val="FF0000"/>
                </a:solidFill>
              </a:rPr>
              <a:t>moderation</a:t>
            </a:r>
          </a:p>
          <a:p>
            <a:pPr marL="914400" lvl="1" indent="-514350"/>
            <a:r>
              <a:rPr lang="en-US" sz="3300" dirty="0" smtClean="0"/>
              <a:t>Land to be divided up among sons. Not only to eldest. → Democratized land ownership.  ↑</a:t>
            </a:r>
            <a:r>
              <a:rPr lang="en-US" sz="3300" dirty="0" err="1" smtClean="0"/>
              <a:t>Democ</a:t>
            </a:r>
            <a:r>
              <a:rPr lang="en-US" sz="3300" dirty="0" smtClean="0"/>
              <a:t>. </a:t>
            </a:r>
          </a:p>
          <a:p>
            <a:pPr marL="514350" indent="-514350">
              <a:buFont typeface="+mj-lt"/>
              <a:buAutoNum type="arabicPeriod"/>
            </a:pPr>
            <a:r>
              <a:rPr lang="en-US" sz="3300" dirty="0" smtClean="0"/>
              <a:t>Encouraged </a:t>
            </a:r>
            <a:r>
              <a:rPr lang="en-US" sz="3300" dirty="0" smtClean="0">
                <a:solidFill>
                  <a:srgbClr val="FF0000"/>
                </a:solidFill>
              </a:rPr>
              <a:t>cash crop </a:t>
            </a:r>
            <a:r>
              <a:rPr lang="en-US" sz="3300" dirty="0" smtClean="0"/>
              <a:t>system. Olives → Empire…</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Economic Reforms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5. Monetary Reform</a:t>
            </a:r>
          </a:p>
          <a:p>
            <a:pPr marL="0" indent="0">
              <a:buNone/>
            </a:pPr>
            <a:r>
              <a:rPr lang="en-US" dirty="0" smtClean="0"/>
              <a:t>6. Competitiveness of Athenian commerce. Uniform weights and measures. </a:t>
            </a:r>
          </a:p>
          <a:p>
            <a:pPr marL="0" indent="0">
              <a:buNone/>
            </a:pPr>
            <a:r>
              <a:rPr lang="en-US" dirty="0" smtClean="0"/>
              <a:t>7. Encouraged production and export of </a:t>
            </a:r>
            <a:r>
              <a:rPr lang="en-US" dirty="0" smtClean="0">
                <a:solidFill>
                  <a:srgbClr val="FF0000"/>
                </a:solidFill>
              </a:rPr>
              <a:t>pottery</a:t>
            </a:r>
            <a:r>
              <a:rPr lang="en-US" dirty="0" smtClean="0"/>
              <a:t>. </a:t>
            </a:r>
          </a:p>
          <a:p>
            <a:pPr marL="0" indent="0">
              <a:buNone/>
            </a:pPr>
            <a:r>
              <a:rPr lang="en-US" dirty="0" smtClean="0"/>
              <a:t>8. Graduated income </a:t>
            </a:r>
            <a:r>
              <a:rPr lang="en-US" dirty="0" smtClean="0">
                <a:solidFill>
                  <a:srgbClr val="FF0000"/>
                </a:solidFill>
              </a:rPr>
              <a:t>tax</a:t>
            </a:r>
          </a:p>
          <a:p>
            <a:pPr marL="0" indent="0">
              <a:buNone/>
            </a:pPr>
            <a:r>
              <a:rPr lang="en-US" dirty="0" smtClean="0"/>
              <a:t>9. Offered </a:t>
            </a:r>
            <a:r>
              <a:rPr lang="en-US" dirty="0" smtClean="0">
                <a:solidFill>
                  <a:srgbClr val="FF0000"/>
                </a:solidFill>
              </a:rPr>
              <a:t>citizenship</a:t>
            </a:r>
            <a:r>
              <a:rPr lang="en-US" dirty="0" smtClean="0"/>
              <a:t> to for skilled workers → economic diversification </a:t>
            </a:r>
          </a:p>
          <a:p>
            <a:pPr marL="0" indent="0">
              <a:buNone/>
            </a:pPr>
            <a:r>
              <a:rPr lang="en-US" dirty="0" smtClean="0"/>
              <a:t>10. Legalized and taxed prostitution </a:t>
            </a:r>
          </a:p>
          <a:p>
            <a:pPr marL="0" indent="0">
              <a:buNone/>
            </a:pPr>
            <a:r>
              <a:rPr lang="en-US" dirty="0" smtClean="0"/>
              <a:t>11. Condemned pompous ceremonies and expensive sacrifices</a:t>
            </a:r>
          </a:p>
          <a:p>
            <a:pPr marL="0" indent="0">
              <a:buNone/>
            </a:pPr>
            <a:r>
              <a:rPr lang="en-US" dirty="0" smtClean="0"/>
              <a:t>12. Sons of battle dead to be educated at states’ expense</a:t>
            </a:r>
          </a:p>
          <a:p>
            <a:endParaRPr lang="en-US" dirty="0"/>
          </a:p>
        </p:txBody>
      </p:sp>
    </p:spTree>
    <p:extLst>
      <p:ext uri="{BB962C8B-B14F-4D97-AF65-F5344CB8AC3E}">
        <p14:creationId xmlns:p14="http://schemas.microsoft.com/office/powerpoint/2010/main" val="3647169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Factionalism in </a:t>
            </a:r>
            <a:r>
              <a:rPr lang="en-US" dirty="0" err="1" smtClean="0"/>
              <a:t>Solonian</a:t>
            </a:r>
            <a:r>
              <a:rPr lang="en-US" dirty="0" smtClean="0"/>
              <a:t> Athens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Solon realized that the city was often split by factional disputes but that citizens were content because of idleness to accept whatever the outcome might be; he therefore produced a specific law against them, laying down that anyone who did not choose one side or the other in such a dispute should lose his citizen rights.</a:t>
            </a:r>
          </a:p>
          <a:p>
            <a:endParaRPr lang="en-US" b="1" dirty="0" smtClean="0"/>
          </a:p>
          <a:p>
            <a:pPr marL="0" indent="0">
              <a:buNone/>
            </a:pPr>
            <a:r>
              <a:rPr lang="en-US" b="1" dirty="0" smtClean="0"/>
              <a:t>-Aristotle, </a:t>
            </a:r>
            <a:r>
              <a:rPr lang="en-US" b="1" i="1" dirty="0" smtClean="0"/>
              <a:t>Constitution of the Athenians</a:t>
            </a:r>
            <a:r>
              <a:rPr lang="en-US" b="1" dirty="0" smtClean="0"/>
              <a:t> </a:t>
            </a:r>
          </a:p>
          <a:p>
            <a:endParaRPr lang="en-US" dirty="0"/>
          </a:p>
        </p:txBody>
      </p:sp>
    </p:spTree>
    <p:extLst>
      <p:ext uri="{BB962C8B-B14F-4D97-AF65-F5344CB8AC3E}">
        <p14:creationId xmlns:p14="http://schemas.microsoft.com/office/powerpoint/2010/main" val="1483782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Solonian</a:t>
            </a:r>
            <a:r>
              <a:rPr lang="en-US" dirty="0" smtClean="0"/>
              <a:t> Reforms: Conclusions</a:t>
            </a:r>
            <a:endParaRPr lang="en-US" dirty="0"/>
          </a:p>
        </p:txBody>
      </p:sp>
      <p:sp>
        <p:nvSpPr>
          <p:cNvPr id="3" name="Content Placeholder 2"/>
          <p:cNvSpPr>
            <a:spLocks noGrp="1"/>
          </p:cNvSpPr>
          <p:nvPr>
            <p:ph idx="1"/>
          </p:nvPr>
        </p:nvSpPr>
        <p:spPr>
          <a:xfrm>
            <a:off x="152400" y="1143000"/>
            <a:ext cx="8839200" cy="5486400"/>
          </a:xfrm>
        </p:spPr>
        <p:txBody>
          <a:bodyPr>
            <a:noAutofit/>
          </a:bodyPr>
          <a:lstStyle/>
          <a:p>
            <a:r>
              <a:rPr lang="en-US" sz="2400" dirty="0" smtClean="0"/>
              <a:t>Father of Athenian </a:t>
            </a:r>
            <a:r>
              <a:rPr lang="en-US" sz="2400" dirty="0" err="1" smtClean="0"/>
              <a:t>Democ</a:t>
            </a:r>
            <a:r>
              <a:rPr lang="en-US" sz="2400" dirty="0" smtClean="0"/>
              <a:t>?</a:t>
            </a:r>
          </a:p>
          <a:p>
            <a:pPr marL="342900" lvl="1" indent="-342900">
              <a:buFont typeface="Arial" pitchFamily="34" charset="0"/>
              <a:buChar char="•"/>
            </a:pPr>
            <a:r>
              <a:rPr lang="en-US" sz="2400" dirty="0" smtClean="0"/>
              <a:t>By end of 5</a:t>
            </a:r>
            <a:r>
              <a:rPr lang="en-US" sz="2400" baseline="30000" dirty="0" smtClean="0"/>
              <a:t>th</a:t>
            </a:r>
            <a:r>
              <a:rPr lang="en-US" sz="2400" dirty="0" smtClean="0"/>
              <a:t> C, most Athenians had  a small plot of land</a:t>
            </a:r>
          </a:p>
          <a:p>
            <a:r>
              <a:rPr lang="en-US" sz="2400" dirty="0" smtClean="0"/>
              <a:t>A time of peace</a:t>
            </a:r>
          </a:p>
          <a:p>
            <a:r>
              <a:rPr lang="en-US" sz="2400" dirty="0" smtClean="0"/>
              <a:t>Too moderate? Frieze on temple of Apollo at Delphi, “Nothing in Excess” attributed to Solon. </a:t>
            </a:r>
          </a:p>
          <a:p>
            <a:r>
              <a:rPr lang="en-US" sz="2400" dirty="0" smtClean="0"/>
              <a:t>Make everyone unhappy, but kept peace. Persuaded rich and poor to compromise. Forestalled revolution. “Radicals criticized him for failing to establish equality of possessions and power; conservatives denounced him for admitting the commoners to the franchise and the courts.” (Durant, 117)</a:t>
            </a:r>
          </a:p>
          <a:p>
            <a:r>
              <a:rPr lang="en-US" sz="2400" dirty="0" smtClean="0"/>
              <a:t>Asked if he had given Athenians the best laws he replied, “no, but the best that they would receive.” (Durant, 117)</a:t>
            </a:r>
          </a:p>
          <a:p>
            <a:r>
              <a:rPr lang="en-US" sz="2400" dirty="0" smtClean="0"/>
              <a:t>Asked what is good government, he replied “when the people obey the rulers, and the rulers obey the laws.” </a:t>
            </a:r>
          </a:p>
        </p:txBody>
      </p:sp>
      <p:sp>
        <p:nvSpPr>
          <p:cNvPr id="5" name="Rectangle 1"/>
          <p:cNvSpPr>
            <a:spLocks noChangeArrowheads="1"/>
          </p:cNvSpPr>
          <p:nvPr/>
        </p:nvSpPr>
        <p:spPr bwMode="auto">
          <a:xfrm>
            <a:off x="1965325" y="3478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790700" y="3313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682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Solonian</a:t>
            </a:r>
            <a:r>
              <a:rPr lang="en-US" dirty="0" smtClean="0"/>
              <a:t> Reforms: Conclusions</a:t>
            </a:r>
            <a:endParaRPr lang="en-US" dirty="0"/>
          </a:p>
        </p:txBody>
      </p:sp>
      <p:sp>
        <p:nvSpPr>
          <p:cNvPr id="3" name="Content Placeholder 2"/>
          <p:cNvSpPr>
            <a:spLocks noGrp="1"/>
          </p:cNvSpPr>
          <p:nvPr>
            <p:ph idx="1"/>
          </p:nvPr>
        </p:nvSpPr>
        <p:spPr/>
        <p:txBody>
          <a:bodyPr/>
          <a:lstStyle/>
          <a:p>
            <a:r>
              <a:rPr lang="en-US" b="1" dirty="0" smtClean="0"/>
              <a:t>challenged power of aristocrats</a:t>
            </a:r>
          </a:p>
          <a:p>
            <a:r>
              <a:rPr lang="en-US" b="1" dirty="0" smtClean="0"/>
              <a:t>↑ political competition </a:t>
            </a:r>
          </a:p>
          <a:p>
            <a:r>
              <a:rPr lang="en-US" b="1" dirty="0" smtClean="0"/>
              <a:t>↑ political participation </a:t>
            </a:r>
          </a:p>
          <a:p>
            <a:r>
              <a:rPr lang="en-US" b="1" dirty="0" smtClean="0"/>
              <a:t>↑ factionalism</a:t>
            </a:r>
          </a:p>
          <a:p>
            <a:pPr marL="0" indent="0">
              <a:buNone/>
            </a:pPr>
            <a:endParaRPr lang="en-US" sz="2800" b="1" dirty="0"/>
          </a:p>
          <a:p>
            <a:pPr marL="0" indent="0">
              <a:buNone/>
            </a:pPr>
            <a:endParaRPr lang="en-US" sz="2800" b="1"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94472486"/>
              </p:ext>
            </p:extLst>
          </p:nvPr>
        </p:nvGraphicFramePr>
        <p:xfrm>
          <a:off x="609600" y="3962400"/>
          <a:ext cx="8230236" cy="2487479"/>
        </p:xfrm>
        <a:graphic>
          <a:graphicData uri="http://schemas.openxmlformats.org/drawingml/2006/table">
            <a:tbl>
              <a:tblPr firstRow="1" firstCol="1" bandRow="1">
                <a:tableStyleId>{5C22544A-7EE6-4342-B048-85BDC9FD1C3A}</a:tableStyleId>
              </a:tblPr>
              <a:tblGrid>
                <a:gridCol w="1504007"/>
                <a:gridCol w="1810257"/>
                <a:gridCol w="1437309"/>
                <a:gridCol w="1974656"/>
                <a:gridCol w="1504007"/>
              </a:tblGrid>
              <a:tr h="424045">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Region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Ideology</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Class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Supported</a:t>
                      </a:r>
                      <a:endParaRPr lang="en-US" sz="2000">
                        <a:effectLst/>
                        <a:latin typeface="Calibri"/>
                        <a:ea typeface="Calibri"/>
                        <a:cs typeface="Times New Roman"/>
                      </a:endParaRPr>
                    </a:p>
                  </a:txBody>
                  <a:tcPr marL="68580" marR="68580" marT="0" marB="0"/>
                </a:tc>
              </a:tr>
              <a:tr h="795155">
                <a:tc>
                  <a:txBody>
                    <a:bodyPr/>
                    <a:lstStyle/>
                    <a:p>
                      <a:pPr marL="0" marR="0">
                        <a:lnSpc>
                          <a:spcPct val="115000"/>
                        </a:lnSpc>
                        <a:spcBef>
                          <a:spcPts val="0"/>
                        </a:spcBef>
                        <a:spcAft>
                          <a:spcPts val="0"/>
                        </a:spcAft>
                      </a:pPr>
                      <a:r>
                        <a:rPr lang="en-US" sz="2000">
                          <a:effectLst/>
                        </a:rPr>
                        <a:t>Peralia</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S&amp;W - Shores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Moderates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Mid Class-Traders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Solon</a:t>
                      </a:r>
                      <a:endParaRPr lang="en-US" sz="2000">
                        <a:effectLst/>
                        <a:latin typeface="Calibri"/>
                        <a:ea typeface="Calibri"/>
                        <a:cs typeface="Times New Roman"/>
                      </a:endParaRPr>
                    </a:p>
                  </a:txBody>
                  <a:tcPr marL="68580" marR="68580" marT="0" marB="0"/>
                </a:tc>
              </a:tr>
              <a:tr h="424045">
                <a:tc>
                  <a:txBody>
                    <a:bodyPr/>
                    <a:lstStyle/>
                    <a:p>
                      <a:pPr marL="0" marR="0">
                        <a:lnSpc>
                          <a:spcPct val="115000"/>
                        </a:lnSpc>
                        <a:spcBef>
                          <a:spcPts val="0"/>
                        </a:spcBef>
                        <a:spcAft>
                          <a:spcPts val="0"/>
                        </a:spcAft>
                      </a:pPr>
                      <a:r>
                        <a:rPr lang="en-US" sz="2000">
                          <a:effectLst/>
                        </a:rPr>
                        <a:t>Pediakoi</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C - Plains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Aristocrats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Rich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Lycurgus</a:t>
                      </a:r>
                      <a:endParaRPr lang="en-US" sz="2000">
                        <a:effectLst/>
                        <a:latin typeface="Calibri"/>
                        <a:ea typeface="Calibri"/>
                        <a:cs typeface="Times New Roman"/>
                      </a:endParaRPr>
                    </a:p>
                  </a:txBody>
                  <a:tcPr marL="68580" marR="68580" marT="0" marB="0"/>
                </a:tc>
              </a:tr>
              <a:tr h="844234">
                <a:tc>
                  <a:txBody>
                    <a:bodyPr/>
                    <a:lstStyle/>
                    <a:p>
                      <a:pPr marL="0" marR="0">
                        <a:lnSpc>
                          <a:spcPct val="115000"/>
                        </a:lnSpc>
                        <a:spcBef>
                          <a:spcPts val="0"/>
                        </a:spcBef>
                        <a:spcAft>
                          <a:spcPts val="0"/>
                        </a:spcAft>
                      </a:pPr>
                      <a:r>
                        <a:rPr lang="en-US" sz="2000">
                          <a:effectLst/>
                        </a:rPr>
                        <a:t>Diakroi</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E – Mountains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Radicals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Poor</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Pisistratus</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20610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Solonian</a:t>
            </a:r>
            <a:r>
              <a:rPr lang="en-US" dirty="0" smtClean="0"/>
              <a:t> Reforms: Conclusions</a:t>
            </a:r>
            <a:endParaRPr lang="en-US" dirty="0"/>
          </a:p>
        </p:txBody>
      </p:sp>
      <p:sp>
        <p:nvSpPr>
          <p:cNvPr id="3" name="Content Placeholder 2"/>
          <p:cNvSpPr>
            <a:spLocks noGrp="1"/>
          </p:cNvSpPr>
          <p:nvPr>
            <p:ph idx="1"/>
          </p:nvPr>
        </p:nvSpPr>
        <p:spPr/>
        <p:txBody>
          <a:bodyPr>
            <a:noAutofit/>
          </a:bodyPr>
          <a:lstStyle/>
          <a:p>
            <a:r>
              <a:rPr lang="en-US" sz="2800" dirty="0" smtClean="0"/>
              <a:t>After completing his reforms, Solon surrendered his extraordinary authority and left Athens. </a:t>
            </a:r>
            <a:r>
              <a:rPr lang="en-US" sz="2800" dirty="0" smtClean="0">
                <a:solidFill>
                  <a:srgbClr val="FF0000"/>
                </a:solidFill>
              </a:rPr>
              <a:t>Self-imposed exile</a:t>
            </a:r>
            <a:r>
              <a:rPr lang="en-US" sz="2800" dirty="0" smtClean="0"/>
              <a:t> for 10 years so he would not be tempted to become a Tyrant. According to Herodotus, Athens was bound by Solon to maintain his reforms for 10 years (Plutarch says 100 years). </a:t>
            </a:r>
          </a:p>
          <a:p>
            <a:r>
              <a:rPr lang="en-US" sz="2800" dirty="0" smtClean="0"/>
              <a:t>According to Plutarch, Solon was related to the tyrant Pisistratus (their mothers were cousins)</a:t>
            </a:r>
          </a:p>
          <a:p>
            <a:r>
              <a:rPr lang="en-US" sz="2800" dirty="0" smtClean="0"/>
              <a:t>Returned to Athens in 546.  Saw his </a:t>
            </a:r>
            <a:r>
              <a:rPr lang="en-US" sz="2800" dirty="0" err="1" smtClean="0"/>
              <a:t>const</a:t>
            </a:r>
            <a:r>
              <a:rPr lang="en-US" sz="2800" dirty="0" smtClean="0"/>
              <a:t> overthrown, and Tyranny est. </a:t>
            </a:r>
          </a:p>
          <a:p>
            <a:pPr marL="342900" lvl="1" indent="-342900">
              <a:buFont typeface="Arial" pitchFamily="34" charset="0"/>
              <a:buChar char="•"/>
            </a:pPr>
            <a:r>
              <a:rPr lang="en-US" dirty="0" smtClean="0"/>
              <a:t>1 of 7 Athenian Wise men</a:t>
            </a:r>
          </a:p>
          <a:p>
            <a:endParaRPr lang="en-US" sz="2800" dirty="0" smtClean="0"/>
          </a:p>
          <a:p>
            <a:endParaRPr lang="en-US" sz="2800" dirty="0"/>
          </a:p>
        </p:txBody>
      </p:sp>
    </p:spTree>
    <p:extLst>
      <p:ext uri="{BB962C8B-B14F-4D97-AF65-F5344CB8AC3E}">
        <p14:creationId xmlns:p14="http://schemas.microsoft.com/office/powerpoint/2010/main" val="330834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normAutofit/>
          </a:bodyPr>
          <a:lstStyle/>
          <a:p>
            <a:pPr marL="571500" indent="-571500">
              <a:buAutoNum type="romanUcPeriod"/>
            </a:pPr>
            <a:r>
              <a:rPr lang="en-US" sz="2800" dirty="0" smtClean="0"/>
              <a:t>Geographical Setting</a:t>
            </a:r>
          </a:p>
          <a:p>
            <a:pPr marL="571500" indent="-571500">
              <a:buAutoNum type="romanUcPeriod"/>
            </a:pPr>
            <a:r>
              <a:rPr lang="en-US" sz="2800" dirty="0" smtClean="0"/>
              <a:t>Legends of Athenian Genesis</a:t>
            </a:r>
          </a:p>
          <a:p>
            <a:pPr marL="571500" indent="-571500">
              <a:buAutoNum type="romanUcPeriod"/>
            </a:pPr>
            <a:r>
              <a:rPr lang="en-US" sz="2800" dirty="0" smtClean="0"/>
              <a:t>Draco’s Code: The Launching Point </a:t>
            </a:r>
          </a:p>
          <a:p>
            <a:pPr marL="571500" indent="-571500">
              <a:buAutoNum type="romanUcPeriod"/>
            </a:pPr>
            <a:r>
              <a:rPr lang="en-US" sz="2800" dirty="0" smtClean="0"/>
              <a:t>Solon’s Reforms: Moderate Approach to Crises  </a:t>
            </a:r>
          </a:p>
          <a:p>
            <a:pPr marL="571500" indent="-571500">
              <a:buAutoNum type="romanUcPeriod"/>
            </a:pPr>
            <a:r>
              <a:rPr lang="en-US" sz="2800" dirty="0" smtClean="0"/>
              <a:t>Pisistratus’ Reforms: Benevolent Tyranny </a:t>
            </a:r>
          </a:p>
          <a:p>
            <a:pPr marL="571500" indent="-571500">
              <a:buAutoNum type="romanUcPeriod"/>
            </a:pPr>
            <a:r>
              <a:rPr lang="en-US" sz="2800" dirty="0" smtClean="0"/>
              <a:t>Cleisthenes Reforms: Towards Democracy </a:t>
            </a:r>
          </a:p>
          <a:p>
            <a:pPr marL="571500" indent="-571500">
              <a:buAutoNum type="romanUcPeriod"/>
            </a:pPr>
            <a:r>
              <a:rPr lang="en-US" sz="2800" dirty="0" smtClean="0"/>
              <a:t>Conclusions?</a:t>
            </a:r>
          </a:p>
          <a:p>
            <a:pPr marL="571500" indent="-571500">
              <a:buAutoNum type="romanUcPeriod"/>
            </a:pPr>
            <a:endParaRPr lang="en-US" dirty="0" smtClean="0"/>
          </a:p>
          <a:p>
            <a:pPr marL="571500" indent="-571500">
              <a:buAutoNum type="romanUcPeriod"/>
            </a:pPr>
            <a:endParaRPr lang="en-US" dirty="0" smtClean="0"/>
          </a:p>
          <a:p>
            <a:pPr marL="571500" indent="-571500">
              <a:buAutoNum type="romanUcPeriod"/>
            </a:pPr>
            <a:endParaRPr lang="en-US" dirty="0" smtClean="0"/>
          </a:p>
        </p:txBody>
      </p:sp>
    </p:spTree>
    <p:extLst>
      <p:ext uri="{BB962C8B-B14F-4D97-AF65-F5344CB8AC3E}">
        <p14:creationId xmlns:p14="http://schemas.microsoft.com/office/powerpoint/2010/main" val="2842263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Pisistratus: A Special Kind of Tyrant</a:t>
            </a:r>
            <a:endParaRPr lang="en-US" dirty="0"/>
          </a:p>
        </p:txBody>
      </p:sp>
      <p:sp>
        <p:nvSpPr>
          <p:cNvPr id="3" name="Content Placeholder 2"/>
          <p:cNvSpPr>
            <a:spLocks noGrp="1"/>
          </p:cNvSpPr>
          <p:nvPr>
            <p:ph idx="1"/>
          </p:nvPr>
        </p:nvSpPr>
        <p:spPr/>
        <p:txBody>
          <a:bodyPr>
            <a:noAutofit/>
          </a:bodyPr>
          <a:lstStyle/>
          <a:p>
            <a:r>
              <a:rPr lang="en-US" sz="2400" dirty="0" smtClean="0"/>
              <a:t>Born </a:t>
            </a:r>
            <a:r>
              <a:rPr lang="en-US" sz="2400" dirty="0" smtClean="0">
                <a:solidFill>
                  <a:srgbClr val="FF0000"/>
                </a:solidFill>
              </a:rPr>
              <a:t>aristocrat</a:t>
            </a:r>
          </a:p>
          <a:p>
            <a:r>
              <a:rPr lang="en-US" sz="2400" dirty="0"/>
              <a:t>W</a:t>
            </a:r>
            <a:r>
              <a:rPr lang="en-US" sz="2400" dirty="0" smtClean="0"/>
              <a:t>ar leader (</a:t>
            </a:r>
            <a:r>
              <a:rPr lang="en-US" sz="2400" i="1" dirty="0" err="1" smtClean="0">
                <a:solidFill>
                  <a:srgbClr val="FF0000"/>
                </a:solidFill>
              </a:rPr>
              <a:t>polemarch</a:t>
            </a:r>
            <a:r>
              <a:rPr lang="en-US" sz="2400" dirty="0" smtClean="0"/>
              <a:t>) against Megara (</a:t>
            </a:r>
            <a:r>
              <a:rPr lang="en-US" sz="2400" i="1" dirty="0" smtClean="0"/>
              <a:t>ca</a:t>
            </a:r>
            <a:r>
              <a:rPr lang="en-US" sz="2400" dirty="0" smtClean="0"/>
              <a:t>. 565 BCE)</a:t>
            </a:r>
          </a:p>
          <a:p>
            <a:r>
              <a:rPr lang="en-US" sz="2400" dirty="0" smtClean="0"/>
              <a:t>Leader in </a:t>
            </a:r>
            <a:r>
              <a:rPr lang="en-US" sz="2400" dirty="0" err="1" smtClean="0"/>
              <a:t>Ekklessia</a:t>
            </a:r>
            <a:r>
              <a:rPr lang="en-US" sz="2400" dirty="0" smtClean="0"/>
              <a:t> </a:t>
            </a:r>
          </a:p>
          <a:p>
            <a:r>
              <a:rPr lang="en-US" sz="2400" dirty="0" smtClean="0"/>
              <a:t>Seized office by armed coup. Solon protested to no avail. </a:t>
            </a:r>
          </a:p>
          <a:p>
            <a:r>
              <a:rPr lang="en-US" sz="2400" dirty="0" smtClean="0"/>
              <a:t>Popular Tyrant. Not violent or oppressive. “</a:t>
            </a:r>
            <a:r>
              <a:rPr lang="en-US" sz="2400" dirty="0" smtClean="0">
                <a:solidFill>
                  <a:srgbClr val="FF0000"/>
                </a:solidFill>
              </a:rPr>
              <a:t>Classical Tyrant</a:t>
            </a:r>
            <a:r>
              <a:rPr lang="en-US" sz="2400" dirty="0" smtClean="0"/>
              <a:t>”. </a:t>
            </a:r>
          </a:p>
          <a:p>
            <a:pPr lvl="1"/>
            <a:r>
              <a:rPr lang="en-US" sz="2400" dirty="0" smtClean="0"/>
              <a:t>Aristotle wrote that "his administration was temperate…and more like constitutional government than a tyranny.”</a:t>
            </a:r>
          </a:p>
          <a:p>
            <a:r>
              <a:rPr lang="en-US" sz="2400" dirty="0" smtClean="0"/>
              <a:t>Ousted from political office and </a:t>
            </a:r>
            <a:r>
              <a:rPr lang="en-US" sz="2400" dirty="0" smtClean="0">
                <a:solidFill>
                  <a:srgbClr val="FF0000"/>
                </a:solidFill>
              </a:rPr>
              <a:t>exiled twice </a:t>
            </a:r>
            <a:r>
              <a:rPr lang="en-US" sz="2400" dirty="0" smtClean="0"/>
              <a:t>during his reign. Shore and plain removed him.  Then they quarrel, he unites with shore, and returns (in a chariot with an impersonator of Athena!).</a:t>
            </a:r>
          </a:p>
        </p:txBody>
      </p:sp>
    </p:spTree>
    <p:extLst>
      <p:ext uri="{BB962C8B-B14F-4D97-AF65-F5344CB8AC3E}">
        <p14:creationId xmlns:p14="http://schemas.microsoft.com/office/powerpoint/2010/main" val="829200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Pisistratus: A Special Kind of Tyrant</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r>
              <a:rPr lang="en-US" sz="1800" b="1" dirty="0" smtClean="0"/>
              <a:t>Maintained Solon’s reforms and pol. structures. Tyrannical enforcement of </a:t>
            </a:r>
            <a:r>
              <a:rPr lang="en-US" sz="1800" b="1" dirty="0" err="1" smtClean="0"/>
              <a:t>Solonic</a:t>
            </a:r>
            <a:r>
              <a:rPr lang="en-US" sz="1800" b="1" dirty="0" smtClean="0"/>
              <a:t> democracy. Stacked his men in positions of power.</a:t>
            </a:r>
          </a:p>
          <a:p>
            <a:r>
              <a:rPr lang="en-US" sz="1800" b="1" dirty="0" smtClean="0">
                <a:solidFill>
                  <a:srgbClr val="FF0000"/>
                </a:solidFill>
              </a:rPr>
              <a:t>Objective</a:t>
            </a:r>
            <a:r>
              <a:rPr lang="en-US" sz="1800" b="1" dirty="0" smtClean="0"/>
              <a:t>: to reduce factional/class tensions. </a:t>
            </a:r>
            <a:r>
              <a:rPr lang="en-US" sz="1800" b="1" dirty="0" smtClean="0">
                <a:solidFill>
                  <a:srgbClr val="FF0000"/>
                </a:solidFill>
              </a:rPr>
              <a:t>Methods: </a:t>
            </a:r>
          </a:p>
          <a:p>
            <a:pPr lvl="1"/>
            <a:r>
              <a:rPr lang="en-US" sz="1800" b="1" dirty="0" smtClean="0"/>
              <a:t>For the rich:</a:t>
            </a:r>
          </a:p>
          <a:p>
            <a:pPr lvl="2"/>
            <a:r>
              <a:rPr lang="en-US" sz="1800" dirty="0" smtClean="0"/>
              <a:t>Some control of </a:t>
            </a:r>
            <a:r>
              <a:rPr lang="en-US" sz="1800" dirty="0" err="1" smtClean="0"/>
              <a:t>Areopagus</a:t>
            </a:r>
            <a:endParaRPr lang="en-US" sz="1800" dirty="0" smtClean="0"/>
          </a:p>
          <a:p>
            <a:pPr lvl="2"/>
            <a:r>
              <a:rPr lang="en-US" sz="1800" dirty="0" smtClean="0"/>
              <a:t>Maintain archonships</a:t>
            </a:r>
          </a:p>
          <a:p>
            <a:pPr lvl="2"/>
            <a:r>
              <a:rPr lang="en-US" sz="1800" dirty="0" smtClean="0"/>
              <a:t>Allies with Tyrants and develops trading networks</a:t>
            </a:r>
          </a:p>
          <a:p>
            <a:pPr lvl="2"/>
            <a:r>
              <a:rPr lang="en-US" sz="1800" dirty="0" smtClean="0"/>
              <a:t>Attic exports to Ionia, Cyprus, Syria, and Spain</a:t>
            </a:r>
          </a:p>
          <a:p>
            <a:pPr lvl="2"/>
            <a:r>
              <a:rPr lang="en-US" sz="1800" dirty="0" smtClean="0"/>
              <a:t>Est. colonies in Dardanelles </a:t>
            </a:r>
          </a:p>
          <a:p>
            <a:pPr lvl="1"/>
            <a:r>
              <a:rPr lang="en-US" sz="1800" b="1" dirty="0" smtClean="0"/>
              <a:t>For the poor:</a:t>
            </a:r>
          </a:p>
          <a:p>
            <a:pPr lvl="2"/>
            <a:r>
              <a:rPr lang="en-US" sz="1800" dirty="0" smtClean="0"/>
              <a:t>Cut taxes for poor</a:t>
            </a:r>
          </a:p>
          <a:p>
            <a:pPr lvl="2"/>
            <a:r>
              <a:rPr lang="en-US" sz="1800" dirty="0" smtClean="0"/>
              <a:t>Est. 5% tax on </a:t>
            </a:r>
            <a:r>
              <a:rPr lang="en-US" sz="1800" dirty="0" err="1" smtClean="0"/>
              <a:t>ag</a:t>
            </a:r>
            <a:r>
              <a:rPr lang="en-US" sz="1800" dirty="0" smtClean="0"/>
              <a:t>. production. 1</a:t>
            </a:r>
            <a:r>
              <a:rPr lang="en-US" sz="1800" baseline="30000" dirty="0" smtClean="0"/>
              <a:t>st</a:t>
            </a:r>
            <a:r>
              <a:rPr lang="en-US" sz="1800" dirty="0" smtClean="0"/>
              <a:t> tax in Athens. </a:t>
            </a:r>
          </a:p>
          <a:p>
            <a:pPr lvl="2"/>
            <a:r>
              <a:rPr lang="en-US" sz="1800" dirty="0" smtClean="0"/>
              <a:t>Gave away state owned land</a:t>
            </a:r>
          </a:p>
          <a:p>
            <a:pPr lvl="2"/>
            <a:r>
              <a:rPr lang="en-US" sz="1800" dirty="0" smtClean="0"/>
              <a:t>Est. circuit courts</a:t>
            </a:r>
          </a:p>
          <a:p>
            <a:pPr lvl="2"/>
            <a:r>
              <a:rPr lang="en-US" sz="1800" dirty="0" smtClean="0"/>
              <a:t>Athenian beautification-aqueducts, roads, temples…</a:t>
            </a:r>
          </a:p>
          <a:p>
            <a:pPr lvl="2"/>
            <a:r>
              <a:rPr lang="en-US" sz="1800" dirty="0" smtClean="0"/>
              <a:t>Mining at </a:t>
            </a:r>
            <a:r>
              <a:rPr lang="en-US" sz="1800" dirty="0" err="1" smtClean="0"/>
              <a:t>Larium</a:t>
            </a:r>
            <a:endParaRPr lang="en-US" sz="1800" dirty="0" smtClean="0"/>
          </a:p>
          <a:p>
            <a:pPr lvl="2"/>
            <a:r>
              <a:rPr lang="en-US" sz="1800" dirty="0" smtClean="0"/>
              <a:t>Promoted arts</a:t>
            </a:r>
          </a:p>
          <a:p>
            <a:endParaRPr lang="en-US" sz="1600" dirty="0"/>
          </a:p>
        </p:txBody>
      </p:sp>
    </p:spTree>
    <p:extLst>
      <p:ext uri="{BB962C8B-B14F-4D97-AF65-F5344CB8AC3E}">
        <p14:creationId xmlns:p14="http://schemas.microsoft.com/office/powerpoint/2010/main" val="2026337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Legacy of Pisistratus  </a:t>
            </a:r>
            <a:endParaRPr lang="en-US" dirty="0"/>
          </a:p>
        </p:txBody>
      </p:sp>
      <p:sp>
        <p:nvSpPr>
          <p:cNvPr id="3" name="Content Placeholder 2"/>
          <p:cNvSpPr>
            <a:spLocks noGrp="1"/>
          </p:cNvSpPr>
          <p:nvPr>
            <p:ph idx="1"/>
          </p:nvPr>
        </p:nvSpPr>
        <p:spPr/>
        <p:txBody>
          <a:bodyPr>
            <a:noAutofit/>
          </a:bodyPr>
          <a:lstStyle/>
          <a:p>
            <a:r>
              <a:rPr lang="en-US" sz="1900" b="1" dirty="0" smtClean="0"/>
              <a:t>Est. </a:t>
            </a:r>
            <a:r>
              <a:rPr lang="en-US" sz="1900" b="1" dirty="0" err="1" smtClean="0"/>
              <a:t>Panatheniac</a:t>
            </a:r>
            <a:r>
              <a:rPr lang="en-US" sz="1900" b="1" dirty="0" smtClean="0"/>
              <a:t>: brought  competition,  honor, and foreigners. </a:t>
            </a:r>
          </a:p>
          <a:p>
            <a:r>
              <a:rPr lang="en-US" sz="1900" b="1" dirty="0" smtClean="0"/>
              <a:t>Est. library</a:t>
            </a:r>
          </a:p>
          <a:p>
            <a:r>
              <a:rPr lang="en-US" sz="1900" b="1" dirty="0" smtClean="0"/>
              <a:t>Established coinage (owls)</a:t>
            </a:r>
          </a:p>
          <a:p>
            <a:r>
              <a:rPr lang="en-US" sz="1900" b="1" dirty="0" smtClean="0"/>
              <a:t>“So Pisistratus took over the power in Athens; yet he in no way deranged the existing magistracies or the ordinances but governed the city well and truly according to the laws that were established.” (Herodotus, 1.59)</a:t>
            </a:r>
          </a:p>
          <a:p>
            <a:r>
              <a:rPr lang="en-US" sz="1900" b="1" dirty="0" smtClean="0"/>
              <a:t>Pisistratus died 527 BCE, succeeded by his eldest son, Hippias. Hippias and his brother, Hipparchus</a:t>
            </a:r>
            <a:r>
              <a:rPr lang="en-US" sz="1900" b="1" dirty="0"/>
              <a:t>,</a:t>
            </a:r>
            <a:r>
              <a:rPr lang="en-US" sz="1900" b="1" dirty="0" smtClean="0"/>
              <a:t> ruled the city like father did.</a:t>
            </a:r>
          </a:p>
          <a:p>
            <a:pPr lvl="1"/>
            <a:r>
              <a:rPr lang="en-US" sz="1900" b="1" dirty="0" smtClean="0">
                <a:solidFill>
                  <a:srgbClr val="FF0000"/>
                </a:solidFill>
              </a:rPr>
              <a:t>Hipparchus</a:t>
            </a:r>
            <a:r>
              <a:rPr lang="en-US" sz="1900" b="1" dirty="0" smtClean="0"/>
              <a:t> murdered at </a:t>
            </a:r>
            <a:r>
              <a:rPr lang="en-US" sz="1900" b="1" dirty="0" err="1" smtClean="0"/>
              <a:t>Panathenaic</a:t>
            </a:r>
            <a:r>
              <a:rPr lang="en-US" sz="1900" b="1" dirty="0" smtClean="0"/>
              <a:t> Games by </a:t>
            </a:r>
            <a:r>
              <a:rPr lang="en-US" sz="1900" b="1" dirty="0" err="1" smtClean="0"/>
              <a:t>Aristogeiton</a:t>
            </a:r>
            <a:r>
              <a:rPr lang="en-US" sz="1900" b="1" dirty="0" smtClean="0"/>
              <a:t>, who was competing for the affections of young </a:t>
            </a:r>
            <a:r>
              <a:rPr lang="en-US" sz="1900" b="1" dirty="0" err="1" smtClean="0"/>
              <a:t>Harmodius</a:t>
            </a:r>
            <a:r>
              <a:rPr lang="en-US" sz="1900" b="1" dirty="0" smtClean="0"/>
              <a:t>. Tried to kill Hippias also.  </a:t>
            </a:r>
          </a:p>
          <a:p>
            <a:pPr lvl="1"/>
            <a:r>
              <a:rPr lang="en-US" sz="1900" b="1" dirty="0" smtClean="0">
                <a:solidFill>
                  <a:srgbClr val="FF0000"/>
                </a:solidFill>
              </a:rPr>
              <a:t>Hippias</a:t>
            </a:r>
            <a:r>
              <a:rPr lang="en-US" sz="1900" b="1" dirty="0" smtClean="0"/>
              <a:t> became paranoid and oppressive.  Espionage and terror. </a:t>
            </a:r>
          </a:p>
          <a:p>
            <a:r>
              <a:rPr lang="en-US" sz="1900" b="1" dirty="0" smtClean="0"/>
              <a:t>The </a:t>
            </a:r>
            <a:r>
              <a:rPr lang="en-US" sz="1900" b="1" dirty="0" err="1" smtClean="0"/>
              <a:t>Alcmaeonids</a:t>
            </a:r>
            <a:r>
              <a:rPr lang="en-US" sz="1900" b="1" dirty="0" smtClean="0"/>
              <a:t>, led  by Cleisthenes, deposed Hippias by bribing the Delphic oracle to tell the Spartans to liberate Athens, which they did in 510 The </a:t>
            </a:r>
            <a:r>
              <a:rPr lang="en-US" sz="1900" b="1" dirty="0" err="1" smtClean="0"/>
              <a:t>Pisistratids</a:t>
            </a:r>
            <a:r>
              <a:rPr lang="en-US" sz="1900" b="1" dirty="0" smtClean="0"/>
              <a:t> not executed, but forced into exile. </a:t>
            </a:r>
            <a:endParaRPr lang="en-US" sz="1900" b="1" dirty="0"/>
          </a:p>
        </p:txBody>
      </p:sp>
      <p:pic>
        <p:nvPicPr>
          <p:cNvPr id="4" name="Picture 6" descr="athensowlcoin2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295400"/>
            <a:ext cx="1447800" cy="138385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Mystic Chords of Memory</a:t>
            </a:r>
            <a:endParaRPr lang="en-US" dirty="0"/>
          </a:p>
        </p:txBody>
      </p:sp>
      <p:graphicFrame>
        <p:nvGraphicFramePr>
          <p:cNvPr id="4" name="Content Placeholder 3"/>
          <p:cNvGraphicFramePr>
            <a:graphicFrameLocks noGrp="1" noChangeAspect="1"/>
          </p:cNvGraphicFramePr>
          <p:nvPr>
            <p:ph sz="half" idx="1"/>
          </p:nvPr>
        </p:nvGraphicFramePr>
        <p:xfrm>
          <a:off x="858838" y="1600200"/>
          <a:ext cx="3235325" cy="4525963"/>
        </p:xfrm>
        <a:graphic>
          <a:graphicData uri="http://schemas.openxmlformats.org/presentationml/2006/ole">
            <mc:AlternateContent xmlns:mc="http://schemas.openxmlformats.org/markup-compatibility/2006">
              <mc:Choice xmlns:v="urn:schemas-microsoft-com:vml" Requires="v">
                <p:oleObj spid="_x0000_s6162" name="Photo Editor Photo" r:id="rId3" imgW="3398095" imgH="4755292" progId="MSPhotoEd.3">
                  <p:embed/>
                </p:oleObj>
              </mc:Choice>
              <mc:Fallback>
                <p:oleObj name="Photo Editor Photo" r:id="rId3" imgW="3398095" imgH="4755292"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8" y="1600200"/>
                        <a:ext cx="3235325" cy="45259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5"/>
          <p:cNvSpPr>
            <a:spLocks noGrp="1"/>
          </p:cNvSpPr>
          <p:nvPr>
            <p:ph sz="half" idx="2"/>
          </p:nvPr>
        </p:nvSpPr>
        <p:spPr/>
        <p:txBody>
          <a:bodyPr/>
          <a:lstStyle/>
          <a:p>
            <a:r>
              <a:rPr lang="en-US" b="1" dirty="0" err="1" smtClean="0"/>
              <a:t>Harmodius</a:t>
            </a:r>
            <a:r>
              <a:rPr lang="en-US" b="1" dirty="0" smtClean="0"/>
              <a:t> and </a:t>
            </a:r>
            <a:r>
              <a:rPr lang="en-US" b="1" dirty="0" err="1" smtClean="0"/>
              <a:t>Aristogeiton</a:t>
            </a:r>
            <a:r>
              <a:rPr lang="en-US" b="1" dirty="0" smtClean="0"/>
              <a:t> become democratic liberators in Athenian democratic ideology</a:t>
            </a:r>
          </a:p>
          <a:p>
            <a:endParaRPr lang="en-US" dirty="0"/>
          </a:p>
        </p:txBody>
      </p:sp>
    </p:spTree>
    <p:extLst>
      <p:ext uri="{BB962C8B-B14F-4D97-AF65-F5344CB8AC3E}">
        <p14:creationId xmlns:p14="http://schemas.microsoft.com/office/powerpoint/2010/main" val="1188903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Construction in Athens </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963672204"/>
              </p:ext>
            </p:extLst>
          </p:nvPr>
        </p:nvGraphicFramePr>
        <p:xfrm>
          <a:off x="1143000" y="1524000"/>
          <a:ext cx="6781800" cy="5105400"/>
        </p:xfrm>
        <a:graphic>
          <a:graphicData uri="http://schemas.openxmlformats.org/presentationml/2006/ole">
            <mc:AlternateContent xmlns:mc="http://schemas.openxmlformats.org/markup-compatibility/2006">
              <mc:Choice xmlns:v="urn:schemas-microsoft-com:vml" Requires="v">
                <p:oleObj spid="_x0000_s5138" name="Photo Editor Photo" r:id="rId3" imgW="4755292" imgH="3946667" progId="MSPhotoEd.3">
                  <p:embed/>
                </p:oleObj>
              </mc:Choice>
              <mc:Fallback>
                <p:oleObj name="Photo Editor Photo" r:id="rId3" imgW="4755292" imgH="3946667"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6781800" cy="5105400"/>
                      </a:xfrm>
                      <a:prstGeom prst="rect">
                        <a:avLst/>
                      </a:prstGeom>
                      <a:noFill/>
                      <a:ln w="1905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1219032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Athens, 508</a:t>
            </a:r>
            <a:endParaRPr lang="en-US" dirty="0"/>
          </a:p>
        </p:txBody>
      </p:sp>
      <p:sp>
        <p:nvSpPr>
          <p:cNvPr id="3" name="Content Placeholder 2"/>
          <p:cNvSpPr>
            <a:spLocks noGrp="1"/>
          </p:cNvSpPr>
          <p:nvPr>
            <p:ph idx="1"/>
          </p:nvPr>
        </p:nvSpPr>
        <p:spPr/>
        <p:txBody>
          <a:bodyPr>
            <a:normAutofit lnSpcReduction="10000"/>
          </a:bodyPr>
          <a:lstStyle/>
          <a:p>
            <a:r>
              <a:rPr lang="en-US" b="1" dirty="0" smtClean="0"/>
              <a:t>Power struggle </a:t>
            </a:r>
            <a:r>
              <a:rPr lang="en-US" b="1" dirty="0" smtClean="0"/>
              <a:t>b/w: </a:t>
            </a:r>
          </a:p>
          <a:p>
            <a:pPr lvl="1"/>
            <a:r>
              <a:rPr lang="en-US" b="1" dirty="0" err="1" smtClean="0"/>
              <a:t>Isagoras</a:t>
            </a:r>
            <a:r>
              <a:rPr lang="en-US" b="1" dirty="0" smtClean="0"/>
              <a:t> (</a:t>
            </a:r>
            <a:r>
              <a:rPr lang="en-US" b="1" dirty="0" err="1" smtClean="0"/>
              <a:t>Alcmaeonid</a:t>
            </a:r>
            <a:r>
              <a:rPr lang="en-US" b="1" dirty="0" smtClean="0"/>
              <a:t> aristocrat)</a:t>
            </a:r>
          </a:p>
          <a:p>
            <a:pPr lvl="1"/>
            <a:r>
              <a:rPr lang="en-US" b="1" dirty="0" smtClean="0"/>
              <a:t>Cleisthenes (Dem reformer)</a:t>
            </a:r>
            <a:endParaRPr lang="en-US" b="1" dirty="0" smtClean="0"/>
          </a:p>
          <a:p>
            <a:r>
              <a:rPr lang="en-US" b="1" dirty="0" smtClean="0"/>
              <a:t>Boule </a:t>
            </a:r>
            <a:r>
              <a:rPr lang="en-US" b="1" dirty="0" smtClean="0">
                <a:cs typeface="Times New Roman" pitchFamily="18" charset="0"/>
              </a:rPr>
              <a:t>resists Cleisthenes </a:t>
            </a:r>
          </a:p>
          <a:p>
            <a:r>
              <a:rPr lang="en-US" b="1" dirty="0" smtClean="0">
                <a:cs typeface="Times New Roman" pitchFamily="18" charset="0"/>
              </a:rPr>
              <a:t>Spartan King </a:t>
            </a:r>
            <a:r>
              <a:rPr lang="en-US" b="1" dirty="0" err="1" smtClean="0">
                <a:cs typeface="Times New Roman" pitchFamily="18" charset="0"/>
              </a:rPr>
              <a:t>Cleomenes</a:t>
            </a:r>
            <a:r>
              <a:rPr lang="en-US" b="1" dirty="0" smtClean="0">
                <a:cs typeface="Times New Roman" pitchFamily="18" charset="0"/>
              </a:rPr>
              <a:t> and </a:t>
            </a:r>
            <a:r>
              <a:rPr lang="en-US" b="1" dirty="0" err="1" smtClean="0">
                <a:cs typeface="Times New Roman" pitchFamily="18" charset="0"/>
              </a:rPr>
              <a:t>Isagoras</a:t>
            </a:r>
            <a:r>
              <a:rPr lang="en-US" b="1" dirty="0" smtClean="0">
                <a:cs typeface="Times New Roman" pitchFamily="18" charset="0"/>
              </a:rPr>
              <a:t> occupy Athenian Acropolis</a:t>
            </a:r>
          </a:p>
          <a:p>
            <a:r>
              <a:rPr lang="en-US" b="1" dirty="0" smtClean="0">
                <a:cs typeface="Times New Roman" pitchFamily="18" charset="0"/>
              </a:rPr>
              <a:t>Athenians unite, besiege Acropolis</a:t>
            </a:r>
          </a:p>
          <a:p>
            <a:r>
              <a:rPr lang="en-US" b="1" dirty="0" err="1" smtClean="0">
                <a:cs typeface="Times New Roman" pitchFamily="18" charset="0"/>
              </a:rPr>
              <a:t>Cleomenes</a:t>
            </a:r>
            <a:r>
              <a:rPr lang="en-US" b="1" dirty="0" smtClean="0">
                <a:cs typeface="Times New Roman" pitchFamily="18" charset="0"/>
              </a:rPr>
              <a:t> surrenders, withdraws; Cleisthenes assumes power in Athens</a:t>
            </a:r>
            <a:r>
              <a:rPr lang="en-US" dirty="0" smtClean="0">
                <a:cs typeface="Times New Roman" pitchFamily="18" charset="0"/>
              </a:rPr>
              <a:t> </a:t>
            </a:r>
          </a:p>
          <a:p>
            <a:endParaRPr lang="en-US" dirty="0"/>
          </a:p>
        </p:txBody>
      </p:sp>
    </p:spTree>
    <p:extLst>
      <p:ext uri="{BB962C8B-B14F-4D97-AF65-F5344CB8AC3E}">
        <p14:creationId xmlns:p14="http://schemas.microsoft.com/office/powerpoint/2010/main" val="936263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Herodotus on the Revolution  (5.72)</a:t>
            </a:r>
            <a:r>
              <a:rPr lang="en-US" dirty="0" smtClean="0"/>
              <a:t>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3800" b="1" dirty="0" smtClean="0"/>
              <a:t>After the fall of the tyranny, there was a struggle between </a:t>
            </a:r>
            <a:r>
              <a:rPr lang="en-US" sz="3800" b="1" dirty="0" err="1" smtClean="0"/>
              <a:t>Isagoras</a:t>
            </a:r>
            <a:r>
              <a:rPr lang="en-US" sz="3800" b="1" dirty="0"/>
              <a:t> </a:t>
            </a:r>
            <a:r>
              <a:rPr lang="en-US" sz="3800" b="1" dirty="0" smtClean="0"/>
              <a:t>and Cleisthenes, who was of the family of the </a:t>
            </a:r>
            <a:r>
              <a:rPr lang="en-US" sz="3800" b="1" dirty="0" err="1" smtClean="0"/>
              <a:t>Alcmaeonids</a:t>
            </a:r>
            <a:r>
              <a:rPr lang="en-US" sz="3800" b="1" dirty="0" smtClean="0"/>
              <a:t>.  When Cleisthenes lost power in the political clubs, he won the support of the people by promising them control of the state.  The power of </a:t>
            </a:r>
            <a:r>
              <a:rPr lang="en-US" sz="3800" b="1" dirty="0" err="1" smtClean="0"/>
              <a:t>Isagoras</a:t>
            </a:r>
            <a:r>
              <a:rPr lang="en-US" sz="3800" b="1" dirty="0" smtClean="0"/>
              <a:t> waned in turn, and he called in [the Spartan king] </a:t>
            </a:r>
            <a:r>
              <a:rPr lang="en-US" sz="3800" b="1" dirty="0" err="1" smtClean="0"/>
              <a:t>Cleomenes</a:t>
            </a:r>
            <a:r>
              <a:rPr lang="en-US" sz="3800" b="1" dirty="0" smtClean="0"/>
              <a:t> again, for he had ties of friendship with him.  He persuaded him to ‘expel the curse,’ for the </a:t>
            </a:r>
            <a:r>
              <a:rPr lang="en-US" sz="3800" b="1" dirty="0" err="1" smtClean="0"/>
              <a:t>Alcmaeonids</a:t>
            </a:r>
            <a:r>
              <a:rPr lang="en-US" sz="3800" b="1" dirty="0" smtClean="0"/>
              <a:t> were thought to be amongst the accursed.  Cleisthenes retired into exile, and </a:t>
            </a:r>
            <a:r>
              <a:rPr lang="en-US" sz="3800" b="1" dirty="0" err="1" smtClean="0"/>
              <a:t>Cleomenes</a:t>
            </a:r>
            <a:r>
              <a:rPr lang="en-US" sz="3800" b="1" dirty="0" smtClean="0"/>
              <a:t> arrived with a few men and expelled 700 Athenian families as being under the curse.  Having done this, he tried to dissolve the Council (</a:t>
            </a:r>
            <a:r>
              <a:rPr lang="en-US" sz="3800" b="1" i="1" dirty="0" err="1" smtClean="0"/>
              <a:t>Boul</a:t>
            </a:r>
            <a:r>
              <a:rPr lang="en-US" sz="3800" b="1" i="1" dirty="0" err="1" smtClean="0">
                <a:cs typeface="Times New Roman" pitchFamily="18" charset="0"/>
              </a:rPr>
              <a:t>ē</a:t>
            </a:r>
            <a:r>
              <a:rPr lang="en-US" sz="3800" b="1" dirty="0" smtClean="0">
                <a:cs typeface="Times New Roman" pitchFamily="18" charset="0"/>
              </a:rPr>
              <a:t>) and to put </a:t>
            </a:r>
            <a:r>
              <a:rPr lang="en-US" sz="3800" b="1" dirty="0" err="1" smtClean="0">
                <a:cs typeface="Times New Roman" pitchFamily="18" charset="0"/>
              </a:rPr>
              <a:t>Isagoras</a:t>
            </a:r>
            <a:r>
              <a:rPr lang="en-US" sz="3800" b="1" dirty="0" smtClean="0">
                <a:cs typeface="Times New Roman" pitchFamily="18" charset="0"/>
              </a:rPr>
              <a:t> and 300 of his friends in control of the city. The Council resisted and the people gathered; the supporters of </a:t>
            </a:r>
            <a:r>
              <a:rPr lang="en-US" sz="3800" b="1" dirty="0" err="1" smtClean="0">
                <a:cs typeface="Times New Roman" pitchFamily="18" charset="0"/>
              </a:rPr>
              <a:t>Cleomenes</a:t>
            </a:r>
            <a:r>
              <a:rPr lang="en-US" sz="3800" b="1" dirty="0" smtClean="0">
                <a:cs typeface="Times New Roman" pitchFamily="18" charset="0"/>
              </a:rPr>
              <a:t> and </a:t>
            </a:r>
            <a:r>
              <a:rPr lang="en-US" sz="3800" b="1" dirty="0" err="1" smtClean="0">
                <a:cs typeface="Times New Roman" pitchFamily="18" charset="0"/>
              </a:rPr>
              <a:t>Isagoras</a:t>
            </a:r>
            <a:r>
              <a:rPr lang="en-US" sz="3800" b="1" dirty="0" smtClean="0">
                <a:cs typeface="Times New Roman" pitchFamily="18" charset="0"/>
              </a:rPr>
              <a:t> fled to the Acropolis.  The people surrounded them and besieged them for two days; on the third they let </a:t>
            </a:r>
            <a:r>
              <a:rPr lang="en-US" sz="3800" b="1" dirty="0" err="1" smtClean="0">
                <a:cs typeface="Times New Roman" pitchFamily="18" charset="0"/>
              </a:rPr>
              <a:t>Cleomenes</a:t>
            </a:r>
            <a:r>
              <a:rPr lang="en-US" sz="3800" b="1" dirty="0" smtClean="0">
                <a:cs typeface="Times New Roman" pitchFamily="18" charset="0"/>
              </a:rPr>
              <a:t> and all those with him go under a truce, and recalled Cleisthenes and the other exiles.  The people had taken control of affairs, and Cleisthenes was their leader and champion of the people.</a:t>
            </a:r>
            <a:r>
              <a:rPr lang="en-US" sz="3800" b="1" dirty="0" smtClean="0"/>
              <a:t> </a:t>
            </a:r>
          </a:p>
          <a:p>
            <a:endParaRPr lang="en-US"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Cleisthenic</a:t>
            </a:r>
            <a:r>
              <a:rPr lang="en-US" sz="3200" dirty="0" smtClean="0"/>
              <a:t> Athens 513-507: Political Reforms I </a:t>
            </a:r>
            <a:endParaRPr lang="en-US" sz="3200" dirty="0"/>
          </a:p>
        </p:txBody>
      </p:sp>
      <p:sp>
        <p:nvSpPr>
          <p:cNvPr id="3" name="Content Placeholder 2"/>
          <p:cNvSpPr>
            <a:spLocks noGrp="1"/>
          </p:cNvSpPr>
          <p:nvPr>
            <p:ph idx="1"/>
          </p:nvPr>
        </p:nvSpPr>
        <p:spPr>
          <a:xfrm>
            <a:off x="457200" y="1600200"/>
            <a:ext cx="8229600" cy="5105400"/>
          </a:xfrm>
        </p:spPr>
        <p:txBody>
          <a:bodyPr>
            <a:noAutofit/>
          </a:bodyPr>
          <a:lstStyle/>
          <a:p>
            <a:r>
              <a:rPr lang="en-US" sz="1800" dirty="0" smtClean="0"/>
              <a:t>Cleisthenes was the uncle of Pericles' mother </a:t>
            </a:r>
            <a:r>
              <a:rPr lang="en-US" sz="1800" dirty="0" err="1" smtClean="0"/>
              <a:t>Agariste</a:t>
            </a:r>
            <a:endParaRPr lang="en-US" sz="1800" dirty="0" smtClean="0"/>
          </a:p>
          <a:p>
            <a:r>
              <a:rPr lang="en-US" sz="1800" dirty="0" smtClean="0"/>
              <a:t>“Father of Athenian democracy.”  Increased power of </a:t>
            </a:r>
            <a:r>
              <a:rPr lang="en-US" sz="1800" dirty="0" err="1" smtClean="0"/>
              <a:t>Ekklesia</a:t>
            </a:r>
            <a:r>
              <a:rPr lang="en-US" sz="1800" dirty="0" smtClean="0"/>
              <a:t> and reduced power of nobility</a:t>
            </a:r>
          </a:p>
          <a:p>
            <a:r>
              <a:rPr lang="en-US" sz="1800" dirty="0" smtClean="0"/>
              <a:t>Cleisthenes called his reforms</a:t>
            </a:r>
            <a:r>
              <a:rPr lang="en-US" sz="1800" dirty="0" smtClean="0">
                <a:solidFill>
                  <a:srgbClr val="FF0000"/>
                </a:solidFill>
              </a:rPr>
              <a:t> </a:t>
            </a:r>
            <a:r>
              <a:rPr lang="en-US" sz="1800" i="1" dirty="0" err="1" smtClean="0">
                <a:solidFill>
                  <a:srgbClr val="FF0000"/>
                </a:solidFill>
              </a:rPr>
              <a:t>isonomia</a:t>
            </a:r>
            <a:r>
              <a:rPr lang="en-US" sz="1800" dirty="0">
                <a:solidFill>
                  <a:srgbClr val="FF0000"/>
                </a:solidFill>
              </a:rPr>
              <a:t> </a:t>
            </a:r>
            <a:r>
              <a:rPr lang="en-US" sz="1800" dirty="0" smtClean="0"/>
              <a:t>("equality under law", </a:t>
            </a:r>
            <a:r>
              <a:rPr lang="en-US" sz="1800" dirty="0" err="1" smtClean="0"/>
              <a:t>iso</a:t>
            </a:r>
            <a:r>
              <a:rPr lang="en-US" sz="1800" dirty="0" smtClean="0"/>
              <a:t> = equality; </a:t>
            </a:r>
            <a:r>
              <a:rPr lang="en-US" sz="1800" dirty="0" err="1" smtClean="0"/>
              <a:t>nomos</a:t>
            </a:r>
            <a:r>
              <a:rPr lang="en-US" sz="1800" dirty="0" smtClean="0"/>
              <a:t> = law), NOT </a:t>
            </a:r>
            <a:r>
              <a:rPr lang="en-US" sz="1800" i="1" dirty="0" err="1" smtClean="0"/>
              <a:t>demokratia</a:t>
            </a:r>
            <a:r>
              <a:rPr lang="en-US" sz="1800" dirty="0" smtClean="0"/>
              <a:t>.</a:t>
            </a:r>
          </a:p>
          <a:p>
            <a:r>
              <a:rPr lang="en-US" sz="1800" dirty="0" smtClean="0"/>
              <a:t>New </a:t>
            </a:r>
            <a:r>
              <a:rPr lang="en-US" sz="1800" dirty="0" smtClean="0">
                <a:solidFill>
                  <a:srgbClr val="FF0000"/>
                </a:solidFill>
              </a:rPr>
              <a:t>Const. of 507</a:t>
            </a:r>
          </a:p>
          <a:p>
            <a:r>
              <a:rPr lang="en-US" sz="1800" dirty="0" smtClean="0">
                <a:solidFill>
                  <a:srgbClr val="FF0000"/>
                </a:solidFill>
              </a:rPr>
              <a:t>Council of </a:t>
            </a:r>
            <a:r>
              <a:rPr lang="en-US" sz="1800" dirty="0" smtClean="0">
                <a:solidFill>
                  <a:srgbClr val="FF0000"/>
                </a:solidFill>
              </a:rPr>
              <a:t>500 </a:t>
            </a:r>
            <a:r>
              <a:rPr lang="en-US" sz="1800" dirty="0" smtClean="0">
                <a:solidFill>
                  <a:srgbClr val="FF0000"/>
                </a:solidFill>
              </a:rPr>
              <a:t>(Boule)</a:t>
            </a:r>
          </a:p>
          <a:p>
            <a:pPr lvl="1"/>
            <a:r>
              <a:rPr lang="en-US" sz="1800" dirty="0" smtClean="0"/>
              <a:t>From 400 members under Solon, to 500 members, 50 from each tribe</a:t>
            </a:r>
          </a:p>
          <a:p>
            <a:pPr lvl="1"/>
            <a:r>
              <a:rPr lang="en-US" sz="1800" dirty="0" smtClean="0"/>
              <a:t>1 month term (10 months)</a:t>
            </a:r>
          </a:p>
          <a:p>
            <a:pPr lvl="2"/>
            <a:r>
              <a:rPr lang="en-US" sz="1800" dirty="0" smtClean="0"/>
              <a:t>not </a:t>
            </a:r>
            <a:r>
              <a:rPr lang="en-US" sz="1800" dirty="0"/>
              <a:t>eligible for re-election for 10 years</a:t>
            </a:r>
          </a:p>
          <a:p>
            <a:pPr lvl="1"/>
            <a:r>
              <a:rPr lang="en-US" sz="1800" dirty="0" smtClean="0"/>
              <a:t>Each </a:t>
            </a:r>
            <a:r>
              <a:rPr lang="en-US" sz="1800" dirty="0" smtClean="0"/>
              <a:t>tribe presides for 1/10 of the year</a:t>
            </a:r>
          </a:p>
          <a:p>
            <a:pPr lvl="1"/>
            <a:r>
              <a:rPr lang="en-US" sz="1800" dirty="0" smtClean="0"/>
              <a:t>Met everyday </a:t>
            </a:r>
          </a:p>
          <a:p>
            <a:pPr lvl="1"/>
            <a:r>
              <a:rPr lang="en-US" sz="1800" dirty="0" smtClean="0"/>
              <a:t>Functions: </a:t>
            </a:r>
          </a:p>
          <a:p>
            <a:pPr lvl="2"/>
            <a:r>
              <a:rPr lang="en-US" sz="1800" dirty="0" smtClean="0"/>
              <a:t>Elect </a:t>
            </a:r>
            <a:r>
              <a:rPr lang="en-US" sz="1800" dirty="0" smtClean="0"/>
              <a:t>the Generals</a:t>
            </a:r>
          </a:p>
          <a:p>
            <a:pPr lvl="2"/>
            <a:r>
              <a:rPr lang="en-US" sz="1800" dirty="0" smtClean="0"/>
              <a:t>Proposals to Assembly </a:t>
            </a:r>
          </a:p>
          <a:p>
            <a:pPr lvl="1"/>
            <a:r>
              <a:rPr lang="en-US" sz="1800" dirty="0" smtClean="0"/>
              <a:t>Stays like this for rest of Athenian history </a:t>
            </a:r>
          </a:p>
          <a:p>
            <a:pPr marL="0" indent="0">
              <a:buNone/>
            </a:pPr>
            <a:endParaRPr lang="en-US" sz="2000"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Cleisthenic</a:t>
            </a:r>
            <a:r>
              <a:rPr lang="en-US" sz="3200" dirty="0" smtClean="0"/>
              <a:t> Athens 513-507: Political Reforms II </a:t>
            </a:r>
            <a:endParaRPr lang="en-US" sz="3200" dirty="0"/>
          </a:p>
        </p:txBody>
      </p:sp>
      <p:sp>
        <p:nvSpPr>
          <p:cNvPr id="3" name="Content Placeholder 2"/>
          <p:cNvSpPr>
            <a:spLocks noGrp="1"/>
          </p:cNvSpPr>
          <p:nvPr>
            <p:ph idx="1"/>
          </p:nvPr>
        </p:nvSpPr>
        <p:spPr/>
        <p:txBody>
          <a:bodyPr>
            <a:noAutofit/>
          </a:bodyPr>
          <a:lstStyle/>
          <a:p>
            <a:r>
              <a:rPr lang="en-US" sz="2400" dirty="0" err="1" smtClean="0">
                <a:solidFill>
                  <a:srgbClr val="FF0000"/>
                </a:solidFill>
              </a:rPr>
              <a:t>Ekklesia</a:t>
            </a:r>
            <a:r>
              <a:rPr lang="en-US" sz="2400" dirty="0" smtClean="0">
                <a:solidFill>
                  <a:srgbClr val="FF0000"/>
                </a:solidFill>
              </a:rPr>
              <a:t> </a:t>
            </a:r>
            <a:r>
              <a:rPr lang="en-US" sz="2400" dirty="0" smtClean="0">
                <a:solidFill>
                  <a:srgbClr val="FF0000"/>
                </a:solidFill>
              </a:rPr>
              <a:t>/ Assembly</a:t>
            </a:r>
          </a:p>
          <a:p>
            <a:pPr lvl="1"/>
            <a:r>
              <a:rPr lang="en-US" sz="2400" dirty="0" smtClean="0"/>
              <a:t>Lower </a:t>
            </a:r>
            <a:r>
              <a:rPr lang="en-US" sz="2400" dirty="0" smtClean="0"/>
              <a:t>House</a:t>
            </a:r>
            <a:endParaRPr lang="en-US" sz="2400" dirty="0" smtClean="0"/>
          </a:p>
          <a:p>
            <a:pPr lvl="1"/>
            <a:r>
              <a:rPr lang="en-US" sz="2400" dirty="0" smtClean="0"/>
              <a:t>30,000 </a:t>
            </a:r>
          </a:p>
          <a:p>
            <a:pPr lvl="1"/>
            <a:r>
              <a:rPr lang="en-US" sz="2400" dirty="0" smtClean="0"/>
              <a:t>Met 40 times/year on </a:t>
            </a:r>
            <a:r>
              <a:rPr lang="en-US" sz="2400" dirty="0" err="1" smtClean="0"/>
              <a:t>Pynx</a:t>
            </a:r>
            <a:r>
              <a:rPr lang="en-US" sz="2400" dirty="0" smtClean="0"/>
              <a:t> </a:t>
            </a:r>
          </a:p>
          <a:p>
            <a:pPr lvl="1"/>
            <a:r>
              <a:rPr lang="en-US" sz="2400" dirty="0" smtClean="0"/>
              <a:t>Remarkably powerful</a:t>
            </a:r>
          </a:p>
          <a:p>
            <a:pPr lvl="1"/>
            <a:r>
              <a:rPr lang="en-US" sz="2400" dirty="0" smtClean="0"/>
              <a:t>Sovereign in foreign policy decisions</a:t>
            </a:r>
          </a:p>
          <a:p>
            <a:pPr lvl="1"/>
            <a:r>
              <a:rPr lang="en-US" sz="2400" dirty="0" smtClean="0"/>
              <a:t>Elect the </a:t>
            </a:r>
            <a:r>
              <a:rPr lang="en-US" sz="2400" dirty="0" err="1" smtClean="0">
                <a:solidFill>
                  <a:srgbClr val="FF0000"/>
                </a:solidFill>
              </a:rPr>
              <a:t>Strategoi</a:t>
            </a:r>
            <a:r>
              <a:rPr lang="en-US" sz="2400" dirty="0" smtClean="0">
                <a:solidFill>
                  <a:srgbClr val="FF0000"/>
                </a:solidFill>
              </a:rPr>
              <a:t> </a:t>
            </a:r>
            <a:endParaRPr lang="en-US" sz="2400" dirty="0"/>
          </a:p>
          <a:p>
            <a:pPr lvl="1"/>
            <a:r>
              <a:rPr lang="en-US" sz="2400" dirty="0" smtClean="0"/>
              <a:t>Voted on laws proposed by Boule</a:t>
            </a:r>
          </a:p>
          <a:p>
            <a:pPr lvl="1"/>
            <a:r>
              <a:rPr lang="en-US" sz="2400" dirty="0" smtClean="0"/>
              <a:t>New power of Ostracism </a:t>
            </a:r>
          </a:p>
          <a:p>
            <a:r>
              <a:rPr lang="en-US" sz="2400" dirty="0" smtClean="0"/>
              <a:t>10 </a:t>
            </a:r>
            <a:r>
              <a:rPr lang="en-US" sz="2400" i="1" dirty="0" err="1" smtClean="0">
                <a:solidFill>
                  <a:srgbClr val="FF0000"/>
                </a:solidFill>
              </a:rPr>
              <a:t>Strategoi</a:t>
            </a:r>
            <a:r>
              <a:rPr lang="en-US" sz="2400" i="1" dirty="0" smtClean="0"/>
              <a:t> </a:t>
            </a:r>
            <a:r>
              <a:rPr lang="en-US" sz="2400" dirty="0" smtClean="0"/>
              <a:t>(Generals). 1 per tribe. Serve 1 year. Re-electable. </a:t>
            </a:r>
          </a:p>
          <a:p>
            <a:r>
              <a:rPr lang="en-US" sz="2400" dirty="0" err="1" smtClean="0">
                <a:solidFill>
                  <a:srgbClr val="FF0000"/>
                </a:solidFill>
              </a:rPr>
              <a:t>Dikasteria</a:t>
            </a:r>
            <a:r>
              <a:rPr lang="en-US" sz="2400" dirty="0" smtClean="0">
                <a:solidFill>
                  <a:srgbClr val="FF0000"/>
                </a:solidFill>
              </a:rPr>
              <a:t> </a:t>
            </a:r>
            <a:r>
              <a:rPr lang="en-US" sz="2400" dirty="0" smtClean="0"/>
              <a:t>— law courts reorganized and had from 201–5001 jurors selected each day, up to 500 from each tribe</a:t>
            </a:r>
          </a:p>
          <a:p>
            <a:endParaRPr lang="en-US" sz="2400" dirty="0"/>
          </a:p>
        </p:txBody>
      </p:sp>
    </p:spTree>
    <p:extLst>
      <p:ext uri="{BB962C8B-B14F-4D97-AF65-F5344CB8AC3E}">
        <p14:creationId xmlns:p14="http://schemas.microsoft.com/office/powerpoint/2010/main" val="320733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dirty="0" smtClean="0"/>
              <a:t>Ostracism </a:t>
            </a:r>
            <a:br>
              <a:rPr lang="en-US" dirty="0" smtClean="0"/>
            </a:br>
            <a:endParaRPr lang="en-US" dirty="0"/>
          </a:p>
        </p:txBody>
      </p:sp>
      <p:sp>
        <p:nvSpPr>
          <p:cNvPr id="5" name="Content Placeholder 4"/>
          <p:cNvSpPr>
            <a:spLocks noGrp="1"/>
          </p:cNvSpPr>
          <p:nvPr>
            <p:ph sz="half" idx="1"/>
          </p:nvPr>
        </p:nvSpPr>
        <p:spPr>
          <a:xfrm>
            <a:off x="457200" y="990600"/>
            <a:ext cx="4038600" cy="5562600"/>
          </a:xfrm>
        </p:spPr>
        <p:txBody>
          <a:bodyPr>
            <a:normAutofit fontScale="92500" lnSpcReduction="10000"/>
          </a:bodyPr>
          <a:lstStyle/>
          <a:p>
            <a:r>
              <a:rPr lang="en-US" dirty="0" smtClean="0"/>
              <a:t>Vote once/year</a:t>
            </a:r>
          </a:p>
          <a:p>
            <a:pPr lvl="1"/>
            <a:r>
              <a:rPr lang="en-US" dirty="0" smtClean="0"/>
              <a:t>&gt;6000 (1 in 3 Athenians) </a:t>
            </a:r>
          </a:p>
          <a:p>
            <a:r>
              <a:rPr lang="en-US" dirty="0" smtClean="0"/>
              <a:t>Only 1/year</a:t>
            </a:r>
          </a:p>
          <a:p>
            <a:r>
              <a:rPr lang="en-US" dirty="0" smtClean="0"/>
              <a:t>Most years none</a:t>
            </a:r>
          </a:p>
          <a:p>
            <a:r>
              <a:rPr lang="en-US" dirty="0" smtClean="0"/>
              <a:t>Democracy</a:t>
            </a:r>
          </a:p>
          <a:p>
            <a:r>
              <a:rPr lang="en-US" dirty="0" smtClean="0"/>
              <a:t>Eliminate dangers</a:t>
            </a:r>
          </a:p>
          <a:p>
            <a:r>
              <a:rPr lang="en-US" dirty="0" smtClean="0"/>
              <a:t>Not “guilty”. Family and land unharmed</a:t>
            </a:r>
          </a:p>
          <a:p>
            <a:r>
              <a:rPr lang="en-US" dirty="0" smtClean="0"/>
              <a:t>Civil democratic device?</a:t>
            </a:r>
          </a:p>
          <a:p>
            <a:r>
              <a:rPr lang="en-US" dirty="0" smtClean="0"/>
              <a:t>“Safety valve” promoted unity and minimized the threat of civil war</a:t>
            </a:r>
          </a:p>
          <a:p>
            <a:r>
              <a:rPr lang="en-US" dirty="0" smtClean="0"/>
              <a:t>10 men in 90 years</a:t>
            </a:r>
          </a:p>
          <a:p>
            <a:endParaRPr lang="en-US" dirty="0" smtClean="0"/>
          </a:p>
          <a:p>
            <a:endParaRPr lang="en-US" dirty="0"/>
          </a:p>
        </p:txBody>
      </p:sp>
      <p:pic>
        <p:nvPicPr>
          <p:cNvPr id="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57400"/>
            <a:ext cx="4038600" cy="3096968"/>
          </a:xfrm>
          <a:noFill/>
          <a:ln w="19050">
            <a:solidFill>
              <a:srgbClr val="000000"/>
            </a:solidFill>
            <a:miter lim="800000"/>
            <a:headEnd/>
            <a:tailEnd/>
          </a:ln>
        </p:spPr>
      </p:pic>
    </p:spTree>
    <p:extLst>
      <p:ext uri="{BB962C8B-B14F-4D97-AF65-F5344CB8AC3E}">
        <p14:creationId xmlns:p14="http://schemas.microsoft.com/office/powerpoint/2010/main" val="260888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Attica </a:t>
            </a:r>
            <a:endParaRPr lang="en-US" dirty="0"/>
          </a:p>
        </p:txBody>
      </p:sp>
      <p:pic>
        <p:nvPicPr>
          <p:cNvPr id="4" name="Picture 6" descr="Attic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540"/>
          <a:stretch/>
        </p:blipFill>
        <p:spPr bwMode="auto">
          <a:xfrm>
            <a:off x="1447800" y="1383435"/>
            <a:ext cx="6476999" cy="52245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40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Pynx</a:t>
            </a:r>
            <a:endParaRPr lang="en-US" dirty="0"/>
          </a:p>
        </p:txBody>
      </p:sp>
      <p:pic>
        <p:nvPicPr>
          <p:cNvPr id="4" name="Picture 5" descr="pnyx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40681"/>
            <a:ext cx="6705600" cy="444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74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Model of the </a:t>
            </a:r>
            <a:r>
              <a:rPr lang="en-US" b="1" dirty="0" err="1" smtClean="0"/>
              <a:t>Pnyx</a:t>
            </a:r>
            <a:r>
              <a:rPr lang="en-US" b="1" dirty="0" smtClean="0">
                <a:solidFill>
                  <a:srgbClr val="0000FF"/>
                </a:solidFill>
              </a:rPr>
              <a:t/>
            </a:r>
            <a:br>
              <a:rPr lang="en-US" b="1" dirty="0" smtClean="0">
                <a:solidFill>
                  <a:srgbClr val="0000FF"/>
                </a:solidFill>
              </a:rPr>
            </a:br>
            <a:endParaRPr lang="en-US" dirty="0"/>
          </a:p>
        </p:txBody>
      </p:sp>
      <p:sp>
        <p:nvSpPr>
          <p:cNvPr id="6" name="Content Placeholder 5"/>
          <p:cNvSpPr>
            <a:spLocks noGrp="1"/>
          </p:cNvSpPr>
          <p:nvPr>
            <p:ph idx="1"/>
          </p:nvPr>
        </p:nvSpPr>
        <p:spPr/>
        <p:txBody>
          <a:bodyPr/>
          <a:lstStyle/>
          <a:p>
            <a:endParaRPr lang="en-US"/>
          </a:p>
        </p:txBody>
      </p:sp>
      <p:pic>
        <p:nvPicPr>
          <p:cNvPr id="7" name="Picture 5" descr="pny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72692"/>
            <a:ext cx="6019800" cy="532177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48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5232"/>
            <a:ext cx="9104343" cy="661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093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Cleisthenic</a:t>
            </a:r>
            <a:r>
              <a:rPr lang="en-US" sz="3600" dirty="0" smtClean="0"/>
              <a:t> Sociopolitical Reorganization </a:t>
            </a:r>
            <a:endParaRPr lang="en-US" sz="3600" dirty="0"/>
          </a:p>
        </p:txBody>
      </p:sp>
      <p:sp>
        <p:nvSpPr>
          <p:cNvPr id="3" name="Content Placeholder 2"/>
          <p:cNvSpPr>
            <a:spLocks noGrp="1"/>
          </p:cNvSpPr>
          <p:nvPr>
            <p:ph idx="1"/>
          </p:nvPr>
        </p:nvSpPr>
        <p:spPr>
          <a:xfrm>
            <a:off x="457200" y="1219200"/>
            <a:ext cx="8229600" cy="5486400"/>
          </a:xfrm>
        </p:spPr>
        <p:txBody>
          <a:bodyPr>
            <a:noAutofit/>
          </a:bodyPr>
          <a:lstStyle/>
          <a:p>
            <a:r>
              <a:rPr lang="en-US" sz="2000" dirty="0"/>
              <a:t>C</a:t>
            </a:r>
            <a:r>
              <a:rPr lang="en-US" sz="2000" dirty="0" smtClean="0"/>
              <a:t>hanged the political organization </a:t>
            </a:r>
          </a:p>
          <a:p>
            <a:pPr lvl="1"/>
            <a:r>
              <a:rPr lang="en-US" sz="2000" dirty="0"/>
              <a:t>F</a:t>
            </a:r>
            <a:r>
              <a:rPr lang="en-US" sz="2000" dirty="0" smtClean="0"/>
              <a:t>rom 4 traditional tribes, based on family relations</a:t>
            </a:r>
          </a:p>
          <a:p>
            <a:pPr lvl="1"/>
            <a:r>
              <a:rPr lang="en-US" sz="2000" dirty="0" smtClean="0"/>
              <a:t>To </a:t>
            </a:r>
            <a:r>
              <a:rPr lang="en-US" sz="2000" dirty="0" smtClean="0">
                <a:solidFill>
                  <a:srgbClr val="FF0000"/>
                </a:solidFill>
              </a:rPr>
              <a:t>10 tribes </a:t>
            </a:r>
            <a:r>
              <a:rPr lang="en-US" sz="2000" dirty="0" smtClean="0"/>
              <a:t>according to their area of residence (their </a:t>
            </a:r>
            <a:r>
              <a:rPr lang="en-US" sz="2000" i="1" dirty="0" smtClean="0"/>
              <a:t>deme</a:t>
            </a:r>
            <a:r>
              <a:rPr lang="en-US" sz="2000" dirty="0" smtClean="0"/>
              <a:t>). </a:t>
            </a:r>
          </a:p>
          <a:p>
            <a:pPr marL="342900" lvl="1" indent="-342900">
              <a:buFont typeface="Arial" pitchFamily="34" charset="0"/>
              <a:buChar char="•"/>
            </a:pPr>
            <a:r>
              <a:rPr lang="en-US" sz="2000" dirty="0" smtClean="0"/>
              <a:t>139 demes organized into thirty groups called</a:t>
            </a:r>
            <a:r>
              <a:rPr lang="en-US" sz="2000" dirty="0" smtClean="0">
                <a:solidFill>
                  <a:srgbClr val="FF0000"/>
                </a:solidFill>
              </a:rPr>
              <a:t> </a:t>
            </a:r>
            <a:r>
              <a:rPr lang="en-US" sz="2000" i="1" dirty="0" err="1" smtClean="0">
                <a:solidFill>
                  <a:srgbClr val="FF0000"/>
                </a:solidFill>
              </a:rPr>
              <a:t>trittyes</a:t>
            </a:r>
            <a:r>
              <a:rPr lang="en-US" sz="2000" dirty="0" smtClean="0">
                <a:solidFill>
                  <a:srgbClr val="FF0000"/>
                </a:solidFill>
              </a:rPr>
              <a:t> </a:t>
            </a:r>
            <a:r>
              <a:rPr lang="en-US" sz="2000" dirty="0" smtClean="0"/>
              <a:t>("thirds"), with ten </a:t>
            </a:r>
            <a:r>
              <a:rPr lang="en-US" sz="2000" i="1" dirty="0" smtClean="0"/>
              <a:t>demes</a:t>
            </a:r>
            <a:r>
              <a:rPr lang="en-US" sz="2000" dirty="0" smtClean="0"/>
              <a:t> divided among three regions in each </a:t>
            </a:r>
            <a:r>
              <a:rPr lang="en-US" sz="2000" i="1" dirty="0" err="1" smtClean="0"/>
              <a:t>trittye</a:t>
            </a:r>
            <a:r>
              <a:rPr lang="en-US" sz="2000" dirty="0" smtClean="0"/>
              <a:t>. Each tribe now has people in coast, mountain, and plain.</a:t>
            </a:r>
          </a:p>
          <a:p>
            <a:r>
              <a:rPr lang="en-US" sz="2000" dirty="0" smtClean="0"/>
              <a:t>Gives demes names and heroes</a:t>
            </a:r>
          </a:p>
          <a:p>
            <a:r>
              <a:rPr lang="en-US" sz="2000" dirty="0" smtClean="0"/>
              <a:t>Residents of demes, some foreign born, now citizens of demes. </a:t>
            </a:r>
            <a:r>
              <a:rPr lang="en-US" sz="2000" dirty="0" smtClean="0">
                <a:solidFill>
                  <a:srgbClr val="FF0000"/>
                </a:solidFill>
              </a:rPr>
              <a:t>Doubled the voting role</a:t>
            </a:r>
            <a:r>
              <a:rPr lang="en-US" sz="2000" dirty="0" smtClean="0"/>
              <a:t>. Secured new supports and a </a:t>
            </a:r>
            <a:r>
              <a:rPr lang="en-US" sz="2000" dirty="0" smtClean="0">
                <a:solidFill>
                  <a:srgbClr val="FF0000"/>
                </a:solidFill>
              </a:rPr>
              <a:t>broader base</a:t>
            </a:r>
            <a:r>
              <a:rPr lang="en-US" sz="2000" dirty="0" smtClean="0"/>
              <a:t>. </a:t>
            </a:r>
          </a:p>
          <a:p>
            <a:r>
              <a:rPr lang="en-US" sz="2000" dirty="0" smtClean="0"/>
              <a:t>Revolutionized classification system. No longer, “I am Cleisthenes, son of </a:t>
            </a:r>
            <a:r>
              <a:rPr lang="en-US" sz="2000" dirty="0" err="1" smtClean="0"/>
              <a:t>Megacles</a:t>
            </a:r>
            <a:r>
              <a:rPr lang="en-US" sz="2000" dirty="0" smtClean="0"/>
              <a:t>.” Now, “I am Cleisthenes from Ion.”</a:t>
            </a:r>
          </a:p>
          <a:p>
            <a:r>
              <a:rPr lang="en-US" sz="2000" dirty="0" err="1" smtClean="0"/>
              <a:t>Alcmaeonids</a:t>
            </a:r>
            <a:r>
              <a:rPr lang="en-US" sz="2000" dirty="0" smtClean="0"/>
              <a:t> diffused through 3 tribes, </a:t>
            </a:r>
            <a:r>
              <a:rPr lang="en-US" sz="2000" dirty="0" smtClean="0">
                <a:solidFill>
                  <a:srgbClr val="FF0000"/>
                </a:solidFill>
              </a:rPr>
              <a:t>weakening clan power</a:t>
            </a:r>
          </a:p>
          <a:p>
            <a:r>
              <a:rPr lang="en-US" sz="2000" dirty="0" smtClean="0"/>
              <a:t>“</a:t>
            </a:r>
            <a:r>
              <a:rPr lang="en-US" sz="2000" dirty="0" smtClean="0"/>
              <a:t>He first divided all the citizens into ten tribes instead of the earlier four, with the aim of mixing them together so that more might share control of the state.” Aristotle, </a:t>
            </a:r>
            <a:r>
              <a:rPr lang="en-US" sz="2000" i="1" dirty="0" smtClean="0"/>
              <a:t>Constitution of the Athenians, </a:t>
            </a:r>
            <a:r>
              <a:rPr lang="en-US" sz="2000" dirty="0" smtClean="0"/>
              <a:t>21</a:t>
            </a:r>
          </a:p>
          <a:p>
            <a:r>
              <a:rPr lang="en-US" sz="2000" dirty="0"/>
              <a:t>Compare to Soviet </a:t>
            </a:r>
            <a:r>
              <a:rPr lang="en-US" sz="2000" dirty="0" err="1"/>
              <a:t>dekulakization</a:t>
            </a:r>
            <a:r>
              <a:rPr lang="en-US" sz="2000" dirty="0"/>
              <a:t> </a:t>
            </a:r>
          </a:p>
          <a:p>
            <a:endParaRPr lang="en-US" sz="2000" dirty="0" smtClean="0"/>
          </a:p>
          <a:p>
            <a:endParaRPr lang="en-US" sz="1800" dirty="0" smtClean="0"/>
          </a:p>
          <a:p>
            <a:endParaRPr lang="en-US" sz="1800"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Demes of Attica</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06261783"/>
              </p:ext>
            </p:extLst>
          </p:nvPr>
        </p:nvGraphicFramePr>
        <p:xfrm>
          <a:off x="2057400" y="1219200"/>
          <a:ext cx="4953000" cy="5486400"/>
        </p:xfrm>
        <a:graphic>
          <a:graphicData uri="http://schemas.openxmlformats.org/presentationml/2006/ole">
            <mc:AlternateContent xmlns:mc="http://schemas.openxmlformats.org/markup-compatibility/2006">
              <mc:Choice xmlns:v="urn:schemas-microsoft-com:vml" Requires="v">
                <p:oleObj spid="_x0000_s4117" name="Photo Editor Photo" r:id="rId3" imgW="3992381" imgH="4755292" progId="MSPhotoEd.3">
                  <p:embed/>
                </p:oleObj>
              </mc:Choice>
              <mc:Fallback>
                <p:oleObj name="Photo Editor Photo" r:id="rId3" imgW="3992381" imgH="4755292"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19200"/>
                        <a:ext cx="4953000" cy="5486400"/>
                      </a:xfrm>
                      <a:prstGeom prst="rect">
                        <a:avLst/>
                      </a:prstGeom>
                      <a:noFill/>
                      <a:ln w="1905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err="1" smtClean="0"/>
              <a:t>Cleisthenic</a:t>
            </a:r>
            <a:r>
              <a:rPr lang="en-US" dirty="0" smtClean="0"/>
              <a:t> Reforms</a:t>
            </a:r>
            <a:endParaRPr lang="en-US" dirty="0"/>
          </a:p>
        </p:txBody>
      </p:sp>
      <p:sp>
        <p:nvSpPr>
          <p:cNvPr id="3" name="Content Placeholder 2"/>
          <p:cNvSpPr>
            <a:spLocks noGrp="1"/>
          </p:cNvSpPr>
          <p:nvPr>
            <p:ph idx="1"/>
          </p:nvPr>
        </p:nvSpPr>
        <p:spPr/>
        <p:txBody>
          <a:bodyPr>
            <a:noAutofit/>
          </a:bodyPr>
          <a:lstStyle/>
          <a:p>
            <a:r>
              <a:rPr lang="en-US" sz="2400" dirty="0" smtClean="0"/>
              <a:t>Slaves, women, resident aliens, and </a:t>
            </a:r>
            <a:r>
              <a:rPr lang="en-US" sz="2400" dirty="0" err="1" smtClean="0"/>
              <a:t>Thetes</a:t>
            </a:r>
            <a:r>
              <a:rPr lang="en-US" sz="2400" dirty="0" smtClean="0"/>
              <a:t> are NON participants. </a:t>
            </a:r>
          </a:p>
          <a:p>
            <a:r>
              <a:rPr lang="en-US" sz="2400" dirty="0" smtClean="0"/>
              <a:t>A </a:t>
            </a:r>
            <a:r>
              <a:rPr lang="en-US" sz="2400" dirty="0" smtClean="0"/>
              <a:t>“</a:t>
            </a:r>
            <a:r>
              <a:rPr lang="en-US" sz="2400" dirty="0">
                <a:solidFill>
                  <a:srgbClr val="FF0000"/>
                </a:solidFill>
              </a:rPr>
              <a:t>H</a:t>
            </a:r>
            <a:r>
              <a:rPr lang="en-US" sz="2400" dirty="0" smtClean="0">
                <a:solidFill>
                  <a:srgbClr val="FF0000"/>
                </a:solidFill>
              </a:rPr>
              <a:t>oplite </a:t>
            </a:r>
            <a:r>
              <a:rPr lang="en-US" sz="2400" dirty="0" err="1" smtClean="0">
                <a:solidFill>
                  <a:srgbClr val="FF0000"/>
                </a:solidFill>
              </a:rPr>
              <a:t>democ</a:t>
            </a:r>
            <a:r>
              <a:rPr lang="en-US" sz="2400" dirty="0" smtClean="0"/>
              <a:t>”, not a </a:t>
            </a:r>
            <a:r>
              <a:rPr lang="en-US" sz="2400" dirty="0" err="1" smtClean="0"/>
              <a:t>Thete</a:t>
            </a:r>
            <a:r>
              <a:rPr lang="en-US" sz="2400" dirty="0" smtClean="0"/>
              <a:t> const. </a:t>
            </a:r>
            <a:r>
              <a:rPr lang="en-US" sz="2400" dirty="0" smtClean="0"/>
              <a:t>Non-landholders </a:t>
            </a:r>
            <a:r>
              <a:rPr lang="en-US" sz="2400" dirty="0" smtClean="0"/>
              <a:t>were </a:t>
            </a:r>
            <a:r>
              <a:rPr lang="en-US" sz="2400" dirty="0" smtClean="0"/>
              <a:t>marginalized (</a:t>
            </a:r>
            <a:r>
              <a:rPr lang="en-US" sz="2400" dirty="0" err="1" smtClean="0"/>
              <a:t>timocracy</a:t>
            </a:r>
            <a:r>
              <a:rPr lang="en-US" sz="2400" dirty="0" smtClean="0"/>
              <a:t>)</a:t>
            </a:r>
            <a:endParaRPr lang="en-US" sz="2400" dirty="0" smtClean="0"/>
          </a:p>
          <a:p>
            <a:r>
              <a:rPr lang="en-US" sz="2400" dirty="0" smtClean="0">
                <a:solidFill>
                  <a:srgbClr val="FF0000"/>
                </a:solidFill>
              </a:rPr>
              <a:t>Radical</a:t>
            </a:r>
            <a:r>
              <a:rPr lang="en-US" sz="2400" dirty="0" smtClean="0"/>
              <a:t> for its time. </a:t>
            </a:r>
            <a:r>
              <a:rPr lang="en-US" sz="2400" dirty="0" smtClean="0">
                <a:solidFill>
                  <a:srgbClr val="FF0000"/>
                </a:solidFill>
              </a:rPr>
              <a:t>Not revolutionary</a:t>
            </a:r>
            <a:r>
              <a:rPr lang="en-US" sz="2400" dirty="0" smtClean="0"/>
              <a:t>. </a:t>
            </a:r>
          </a:p>
          <a:p>
            <a:r>
              <a:rPr lang="en-US" sz="2400" dirty="0" smtClean="0"/>
              <a:t>Rulers have much to </a:t>
            </a:r>
            <a:r>
              <a:rPr lang="en-US" sz="2400" dirty="0" smtClean="0">
                <a:solidFill>
                  <a:srgbClr val="FF0000"/>
                </a:solidFill>
              </a:rPr>
              <a:t>fear</a:t>
            </a:r>
            <a:r>
              <a:rPr lang="en-US" sz="2400" dirty="0" smtClean="0"/>
              <a:t>: Spartans, Persians, ostracism, democracy, aristocracy…</a:t>
            </a:r>
          </a:p>
          <a:p>
            <a:r>
              <a:rPr lang="en-US" sz="2400" i="1" dirty="0" err="1" smtClean="0"/>
              <a:t>Isonomia</a:t>
            </a:r>
            <a:r>
              <a:rPr lang="en-US" sz="2400" dirty="0" smtClean="0"/>
              <a:t> breaks down regional loyalties to forge Athenian civic democratic identity</a:t>
            </a:r>
            <a:endParaRPr lang="en-US" sz="2400" dirty="0"/>
          </a:p>
          <a:p>
            <a:r>
              <a:rPr lang="en-US" sz="2400" dirty="0" smtClean="0"/>
              <a:t>Provided a </a:t>
            </a:r>
            <a:r>
              <a:rPr lang="en-US" sz="2400" dirty="0" smtClean="0">
                <a:solidFill>
                  <a:srgbClr val="FF0000"/>
                </a:solidFill>
              </a:rPr>
              <a:t>sense of ownership </a:t>
            </a:r>
            <a:r>
              <a:rPr lang="en-US" sz="2400" dirty="0" smtClean="0"/>
              <a:t>and Athenian pride 12 years before the Battle at Marathon </a:t>
            </a:r>
          </a:p>
          <a:p>
            <a:r>
              <a:rPr lang="en-US" sz="2400" dirty="0" smtClean="0"/>
              <a:t>We’ll analyze Athenian </a:t>
            </a:r>
            <a:r>
              <a:rPr lang="en-US" sz="2400" dirty="0" err="1" smtClean="0"/>
              <a:t>democ</a:t>
            </a:r>
            <a:r>
              <a:rPr lang="en-US" sz="2400" dirty="0" smtClean="0"/>
              <a:t> after we study Pericles… </a:t>
            </a:r>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48000">
              <a:schemeClr val="tx2"/>
            </a:gs>
            <a:gs pos="86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a:t>Questions?</a:t>
            </a:r>
          </a:p>
          <a:p>
            <a:r>
              <a:rPr lang="en-US" dirty="0"/>
              <a:t>Your assessment of </a:t>
            </a:r>
            <a:r>
              <a:rPr lang="en-US" dirty="0" smtClean="0"/>
              <a:t>Athens?</a:t>
            </a:r>
            <a:endParaRPr lang="en-US" dirty="0"/>
          </a:p>
          <a:p>
            <a:r>
              <a:rPr lang="en-US" dirty="0"/>
              <a:t>Lessons from </a:t>
            </a:r>
            <a:r>
              <a:rPr lang="en-US" dirty="0" smtClean="0"/>
              <a:t>Athens?</a:t>
            </a:r>
            <a:endParaRPr lang="en-US" dirty="0"/>
          </a:p>
          <a:p>
            <a:r>
              <a:rPr lang="en-US" dirty="0"/>
              <a:t>Legacy of </a:t>
            </a:r>
            <a:r>
              <a:rPr lang="en-US" dirty="0" smtClean="0"/>
              <a:t>Athens?</a:t>
            </a:r>
          </a:p>
          <a:p>
            <a:r>
              <a:rPr lang="en-US" dirty="0" smtClean="0"/>
              <a:t>Comparisons with Sparta?</a:t>
            </a:r>
            <a:endParaRPr lang="en-US" dirty="0"/>
          </a:p>
          <a:p>
            <a:endParaRPr lang="en-US"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Athenian Geography</a:t>
            </a:r>
            <a:endParaRPr lang="en-US" dirty="0"/>
          </a:p>
        </p:txBody>
      </p:sp>
      <p:sp>
        <p:nvSpPr>
          <p:cNvPr id="3" name="Content Placeholder 2"/>
          <p:cNvSpPr>
            <a:spLocks noGrp="1"/>
          </p:cNvSpPr>
          <p:nvPr>
            <p:ph idx="1"/>
          </p:nvPr>
        </p:nvSpPr>
        <p:spPr/>
        <p:txBody>
          <a:bodyPr/>
          <a:lstStyle/>
          <a:p>
            <a:r>
              <a:rPr lang="en-US" dirty="0" smtClean="0"/>
              <a:t>Athens has poor soil</a:t>
            </a:r>
          </a:p>
          <a:p>
            <a:pPr lvl="1"/>
            <a:r>
              <a:rPr lang="en-US" dirty="0" smtClean="0"/>
              <a:t>Red clay: bad for food, good for pottery</a:t>
            </a:r>
          </a:p>
          <a:p>
            <a:r>
              <a:rPr lang="en-US" dirty="0" smtClean="0"/>
              <a:t>Olives, grapes and figs</a:t>
            </a:r>
          </a:p>
          <a:p>
            <a:r>
              <a:rPr lang="en-US" dirty="0" smtClean="0"/>
              <a:t>3 splendid harbors of Piraeus </a:t>
            </a:r>
          </a:p>
          <a:p>
            <a:r>
              <a:rPr lang="en-US" dirty="0" smtClean="0"/>
              <a:t>Silver mines in </a:t>
            </a:r>
            <a:r>
              <a:rPr lang="en-US" dirty="0" err="1" smtClean="0"/>
              <a:t>Larium</a:t>
            </a:r>
            <a:endParaRPr lang="en-US" dirty="0" smtClean="0"/>
          </a:p>
          <a:p>
            <a:r>
              <a:rPr lang="en-US" dirty="0" smtClean="0"/>
              <a:t>Fine white marble</a:t>
            </a:r>
          </a:p>
          <a:p>
            <a:endParaRPr lang="en-US" dirty="0" smtClean="0"/>
          </a:p>
          <a:p>
            <a:endParaRPr lang="en-US"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 of Athenian Past</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dirty="0" smtClean="0"/>
              <a:t>Never successfully invaded by </a:t>
            </a:r>
            <a:r>
              <a:rPr lang="en-US" dirty="0" err="1" smtClean="0"/>
              <a:t>Dorians</a:t>
            </a:r>
            <a:endParaRPr lang="en-US" dirty="0" smtClean="0"/>
          </a:p>
          <a:p>
            <a:pPr lvl="1"/>
            <a:r>
              <a:rPr lang="en-US" sz="3200" dirty="0" smtClean="0"/>
              <a:t>A refuge for pure Greeks escaping invasions</a:t>
            </a:r>
          </a:p>
          <a:p>
            <a:pPr lvl="1"/>
            <a:r>
              <a:rPr lang="en-US" sz="3200" dirty="0" smtClean="0"/>
              <a:t>So they were “</a:t>
            </a:r>
            <a:r>
              <a:rPr lang="en-US" sz="3200" dirty="0" smtClean="0">
                <a:solidFill>
                  <a:srgbClr val="FF0000"/>
                </a:solidFill>
              </a:rPr>
              <a:t>Pure Greeks</a:t>
            </a:r>
            <a:r>
              <a:rPr lang="en-US" sz="3200" dirty="0" smtClean="0"/>
              <a:t>”. </a:t>
            </a:r>
            <a:r>
              <a:rPr lang="en-US" sz="3200" dirty="0" smtClean="0">
                <a:solidFill>
                  <a:srgbClr val="FF0000"/>
                </a:solidFill>
              </a:rPr>
              <a:t>Ionians</a:t>
            </a:r>
            <a:r>
              <a:rPr lang="en-US" sz="3200" dirty="0" smtClean="0"/>
              <a:t>.</a:t>
            </a:r>
          </a:p>
          <a:p>
            <a:r>
              <a:rPr lang="en-US" dirty="0" smtClean="0"/>
              <a:t>Tradition of harmony, not conflict. </a:t>
            </a:r>
          </a:p>
          <a:p>
            <a:pPr marL="742950" lvl="2" indent="-342900"/>
            <a:r>
              <a:rPr lang="en-US" sz="3200" i="1" dirty="0" err="1" smtClean="0">
                <a:solidFill>
                  <a:srgbClr val="FF0000"/>
                </a:solidFill>
              </a:rPr>
              <a:t>Synoikismos</a:t>
            </a:r>
            <a:r>
              <a:rPr lang="en-US" sz="3200" dirty="0" smtClean="0"/>
              <a:t> – “bringing households together”</a:t>
            </a:r>
          </a:p>
          <a:p>
            <a:r>
              <a:rPr lang="en-US" dirty="0" smtClean="0"/>
              <a:t>Legend of the Genesis of Athens. Yikes. </a:t>
            </a:r>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 of Athenian Past</a:t>
            </a:r>
            <a:endParaRPr lang="en-US" dirty="0"/>
          </a:p>
        </p:txBody>
      </p:sp>
      <p:sp>
        <p:nvSpPr>
          <p:cNvPr id="3" name="Content Placeholder 2"/>
          <p:cNvSpPr>
            <a:spLocks noGrp="1"/>
          </p:cNvSpPr>
          <p:nvPr>
            <p:ph idx="1"/>
          </p:nvPr>
        </p:nvSpPr>
        <p:spPr/>
        <p:txBody>
          <a:bodyPr/>
          <a:lstStyle/>
          <a:p>
            <a:r>
              <a:rPr lang="en-US" sz="2000" dirty="0" smtClean="0"/>
              <a:t>632, </a:t>
            </a:r>
            <a:r>
              <a:rPr lang="en-US" sz="2000" dirty="0" err="1" smtClean="0">
                <a:solidFill>
                  <a:srgbClr val="FF0000"/>
                </a:solidFill>
              </a:rPr>
              <a:t>Cyclon</a:t>
            </a:r>
            <a:r>
              <a:rPr lang="en-US" sz="2000" dirty="0" smtClean="0">
                <a:solidFill>
                  <a:srgbClr val="FF0000"/>
                </a:solidFill>
              </a:rPr>
              <a:t> of Megara </a:t>
            </a:r>
            <a:r>
              <a:rPr lang="en-US" sz="2000" dirty="0" smtClean="0"/>
              <a:t>wanted to est. a Tyranny so attempted a coup.  First recorded challenge to Athenian aristocrats. </a:t>
            </a:r>
          </a:p>
          <a:p>
            <a:pPr lvl="1"/>
            <a:r>
              <a:rPr lang="en-US" sz="2000" dirty="0" smtClean="0"/>
              <a:t>Tried to seize the Acropolis. Failed. Hid in temple of Athena. </a:t>
            </a:r>
          </a:p>
          <a:p>
            <a:pPr lvl="1"/>
            <a:r>
              <a:rPr lang="en-US" sz="2000" dirty="0" err="1" smtClean="0"/>
              <a:t>Megacles</a:t>
            </a:r>
            <a:r>
              <a:rPr lang="en-US" sz="2000" dirty="0" smtClean="0"/>
              <a:t> and his </a:t>
            </a:r>
            <a:r>
              <a:rPr lang="en-US" sz="2000" dirty="0" err="1" smtClean="0">
                <a:solidFill>
                  <a:srgbClr val="FF0000"/>
                </a:solidFill>
              </a:rPr>
              <a:t>Alcmaeonid</a:t>
            </a:r>
            <a:r>
              <a:rPr lang="en-US" sz="2000" dirty="0" smtClean="0">
                <a:solidFill>
                  <a:srgbClr val="FF0000"/>
                </a:solidFill>
              </a:rPr>
              <a:t> </a:t>
            </a:r>
            <a:r>
              <a:rPr lang="en-US" sz="2000" dirty="0" smtClean="0"/>
              <a:t>followers inherited a curse and were exiled from the city. Even the bodies of buried </a:t>
            </a:r>
            <a:r>
              <a:rPr lang="en-US" sz="2000" dirty="0" err="1" smtClean="0"/>
              <a:t>Alcmaeonidae</a:t>
            </a:r>
            <a:r>
              <a:rPr lang="en-US" sz="2000" dirty="0" smtClean="0"/>
              <a:t> were dug up and removed from the city limits.</a:t>
            </a:r>
          </a:p>
          <a:p>
            <a:pPr lvl="1"/>
            <a:r>
              <a:rPr lang="en-US" sz="2000" dirty="0" err="1" smtClean="0"/>
              <a:t>Alcmaeonidae</a:t>
            </a:r>
            <a:r>
              <a:rPr lang="en-US" sz="2000" dirty="0" smtClean="0"/>
              <a:t> allegedly negotiated for an alliance with the Persians during the Persian Wars, despite the fact that Athens was leading the resistance to the Persian invasion. </a:t>
            </a:r>
          </a:p>
          <a:p>
            <a:pPr lvl="1"/>
            <a:r>
              <a:rPr lang="en-US" sz="2000" dirty="0" smtClean="0"/>
              <a:t>Pericles and Alcibiades were </a:t>
            </a:r>
            <a:r>
              <a:rPr lang="en-US" sz="2000" dirty="0" err="1" smtClean="0"/>
              <a:t>Alcmaeonidae</a:t>
            </a:r>
            <a:r>
              <a:rPr lang="en-US" sz="2000" dirty="0" smtClean="0"/>
              <a:t>, and during the Peloponnesian War the Spartans referred to the family curse in an attempt to discredit Pericles.</a:t>
            </a:r>
          </a:p>
          <a:p>
            <a:endParaRPr lang="en-US" dirty="0"/>
          </a:p>
        </p:txBody>
      </p:sp>
    </p:spTree>
    <p:extLst>
      <p:ext uri="{BB962C8B-B14F-4D97-AF65-F5344CB8AC3E}">
        <p14:creationId xmlns:p14="http://schemas.microsoft.com/office/powerpoint/2010/main" val="3268916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Code of Draco, 621</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First written code. posted on wooden tablets, later on 3 sided pyramids. </a:t>
            </a:r>
          </a:p>
          <a:p>
            <a:r>
              <a:rPr lang="en-US" dirty="0" smtClean="0">
                <a:solidFill>
                  <a:srgbClr val="FF0000"/>
                </a:solidFill>
              </a:rPr>
              <a:t>Probably just a codification of existing practices/oral law. </a:t>
            </a:r>
          </a:p>
          <a:p>
            <a:r>
              <a:rPr lang="en-US" dirty="0" smtClean="0">
                <a:solidFill>
                  <a:srgbClr val="FF0000"/>
                </a:solidFill>
              </a:rPr>
              <a:t>Comparable to Hammurabi's Code. Violation and punishments clear. </a:t>
            </a:r>
          </a:p>
          <a:p>
            <a:r>
              <a:rPr lang="en-US" dirty="0" smtClean="0">
                <a:solidFill>
                  <a:srgbClr val="FF0000"/>
                </a:solidFill>
              </a:rPr>
              <a:t>Laws readily available to all. Empowering. In effect, reduces power of aristocracy. </a:t>
            </a:r>
          </a:p>
          <a:p>
            <a:r>
              <a:rPr lang="en-US" dirty="0" smtClean="0">
                <a:solidFill>
                  <a:srgbClr val="FF0000"/>
                </a:solidFill>
              </a:rPr>
              <a:t>Probably written b/c of pressure from new hoplite classes. </a:t>
            </a:r>
          </a:p>
          <a:p>
            <a:r>
              <a:rPr lang="en-US" dirty="0" smtClean="0">
                <a:solidFill>
                  <a:srgbClr val="FF0000"/>
                </a:solidFill>
              </a:rPr>
              <a:t>All his laws were repealed by Solon apart from those dealing with homicide.</a:t>
            </a:r>
            <a:endParaRPr lang="en-US" dirty="0">
              <a:solidFill>
                <a:srgbClr val="FF0000"/>
              </a:solidFill>
            </a:endParaRPr>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Athenian Archons</a:t>
            </a:r>
            <a:endParaRPr lang="en-US" dirty="0"/>
          </a:p>
        </p:txBody>
      </p:sp>
      <p:sp>
        <p:nvSpPr>
          <p:cNvPr id="3" name="Content Placeholder 2"/>
          <p:cNvSpPr>
            <a:spLocks noGrp="1"/>
          </p:cNvSpPr>
          <p:nvPr>
            <p:ph idx="1"/>
          </p:nvPr>
        </p:nvSpPr>
        <p:spPr/>
        <p:txBody>
          <a:bodyPr>
            <a:normAutofit lnSpcReduction="10000"/>
          </a:bodyPr>
          <a:lstStyle/>
          <a:p>
            <a:r>
              <a:rPr lang="en-US" dirty="0" smtClean="0"/>
              <a:t>594-558 – </a:t>
            </a:r>
            <a:r>
              <a:rPr lang="en-US" dirty="0" smtClean="0">
                <a:solidFill>
                  <a:srgbClr val="FF0000"/>
                </a:solidFill>
              </a:rPr>
              <a:t>Solon</a:t>
            </a:r>
          </a:p>
          <a:p>
            <a:r>
              <a:rPr lang="en-US" dirty="0" smtClean="0"/>
              <a:t>550-527 – </a:t>
            </a:r>
            <a:r>
              <a:rPr lang="en-US" dirty="0" smtClean="0">
                <a:solidFill>
                  <a:srgbClr val="FF0000"/>
                </a:solidFill>
              </a:rPr>
              <a:t>Pisistratus</a:t>
            </a:r>
          </a:p>
          <a:p>
            <a:pPr lvl="1"/>
            <a:r>
              <a:rPr lang="en-US" dirty="0" smtClean="0"/>
              <a:t>527-515 – Hipparchus</a:t>
            </a:r>
          </a:p>
          <a:p>
            <a:pPr lvl="1"/>
            <a:r>
              <a:rPr lang="en-US" dirty="0" smtClean="0"/>
              <a:t>515-508 – Hippias</a:t>
            </a:r>
          </a:p>
          <a:p>
            <a:r>
              <a:rPr lang="en-US" dirty="0" smtClean="0"/>
              <a:t>513-507 – </a:t>
            </a:r>
            <a:r>
              <a:rPr lang="en-US" dirty="0" smtClean="0">
                <a:solidFill>
                  <a:srgbClr val="FF0000"/>
                </a:solidFill>
              </a:rPr>
              <a:t>Cleisthenes</a:t>
            </a:r>
          </a:p>
          <a:p>
            <a:r>
              <a:rPr lang="en-US" dirty="0" smtClean="0"/>
              <a:t>479-461 – Cimon</a:t>
            </a:r>
          </a:p>
          <a:p>
            <a:r>
              <a:rPr lang="en-US" dirty="0" smtClean="0"/>
              <a:t>461-429 – </a:t>
            </a:r>
            <a:r>
              <a:rPr lang="en-US" dirty="0" smtClean="0">
                <a:solidFill>
                  <a:srgbClr val="FF0000"/>
                </a:solidFill>
              </a:rPr>
              <a:t>Pericles</a:t>
            </a:r>
          </a:p>
          <a:p>
            <a:r>
              <a:rPr lang="en-US" dirty="0" smtClean="0"/>
              <a:t>429-422 - Cleon</a:t>
            </a:r>
            <a:endParaRPr lang="en-US" dirty="0"/>
          </a:p>
        </p:txBody>
      </p:sp>
    </p:spTree>
    <p:extLst>
      <p:ext uri="{BB962C8B-B14F-4D97-AF65-F5344CB8AC3E}">
        <p14:creationId xmlns:p14="http://schemas.microsoft.com/office/powerpoint/2010/main" val="935056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Solon’s Reforms: Background</a:t>
            </a:r>
            <a:endParaRPr lang="en-US" dirty="0"/>
          </a:p>
        </p:txBody>
      </p:sp>
      <p:sp>
        <p:nvSpPr>
          <p:cNvPr id="3" name="Content Placeholder 2"/>
          <p:cNvSpPr>
            <a:spLocks noGrp="1"/>
          </p:cNvSpPr>
          <p:nvPr>
            <p:ph idx="1"/>
          </p:nvPr>
        </p:nvSpPr>
        <p:spPr>
          <a:xfrm>
            <a:off x="457200" y="1371600"/>
            <a:ext cx="8229600" cy="5410200"/>
          </a:xfrm>
        </p:spPr>
        <p:txBody>
          <a:bodyPr>
            <a:noAutofit/>
          </a:bodyPr>
          <a:lstStyle/>
          <a:p>
            <a:r>
              <a:rPr lang="en-US" sz="2800" dirty="0" smtClean="0"/>
              <a:t>Caveat: Herodotus</a:t>
            </a:r>
            <a:r>
              <a:rPr lang="en-US" sz="2800" dirty="0"/>
              <a:t> </a:t>
            </a:r>
            <a:r>
              <a:rPr lang="en-US" sz="2800" dirty="0" smtClean="0"/>
              <a:t>and Plutarch</a:t>
            </a:r>
            <a:r>
              <a:rPr lang="en-US" sz="2800" dirty="0"/>
              <a:t> </a:t>
            </a:r>
            <a:r>
              <a:rPr lang="en-US" sz="2800" dirty="0" smtClean="0"/>
              <a:t>are the main source of information, yet they wrote about Solon hundreds of years after his death. </a:t>
            </a:r>
          </a:p>
          <a:p>
            <a:r>
              <a:rPr lang="en-US" sz="2800" dirty="0" smtClean="0"/>
              <a:t>Born a Eupatrid – aristocrat</a:t>
            </a:r>
          </a:p>
          <a:p>
            <a:r>
              <a:rPr lang="en-US" sz="2800" dirty="0" smtClean="0"/>
              <a:t>A poet, inspired by </a:t>
            </a:r>
            <a:r>
              <a:rPr lang="en-US" sz="2800" dirty="0" err="1" smtClean="0"/>
              <a:t>Tyraetus</a:t>
            </a:r>
            <a:r>
              <a:rPr lang="en-US" sz="2800" dirty="0" smtClean="0"/>
              <a:t>. </a:t>
            </a:r>
          </a:p>
          <a:p>
            <a:r>
              <a:rPr lang="en-US" sz="2800" dirty="0" smtClean="0"/>
              <a:t>Became a trader. Worldly. </a:t>
            </a:r>
          </a:p>
          <a:p>
            <a:r>
              <a:rPr lang="en-US" sz="2800" dirty="0" smtClean="0"/>
              <a:t>Unlike Hammurabi, Lycurgus, and Draco, Solon made no claim that God bestowed these laws upon him. </a:t>
            </a:r>
          </a:p>
          <a:p>
            <a:r>
              <a:rPr lang="en-US" sz="2800" dirty="0" smtClean="0"/>
              <a:t>During Solon's time, many city-states saw tyrants seize power. </a:t>
            </a:r>
          </a:p>
          <a:p>
            <a:endParaRPr lang="en-US" sz="1600" dirty="0"/>
          </a:p>
        </p:txBody>
      </p:sp>
    </p:spTree>
    <p:extLst>
      <p:ext uri="{BB962C8B-B14F-4D97-AF65-F5344CB8AC3E}">
        <p14:creationId xmlns:p14="http://schemas.microsoft.com/office/powerpoint/2010/main" val="2478339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10563</TotalTime>
  <Words>2519</Words>
  <Application>Microsoft Office PowerPoint</Application>
  <PresentationFormat>On-screen Show (4:3)</PresentationFormat>
  <Paragraphs>287</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Photo Editor Photo</vt:lpstr>
      <vt:lpstr>Athenian Political Reform</vt:lpstr>
      <vt:lpstr>Lecture Outline </vt:lpstr>
      <vt:lpstr>Map of Attica </vt:lpstr>
      <vt:lpstr>Athenian Geography</vt:lpstr>
      <vt:lpstr>Legends of Athenian Past</vt:lpstr>
      <vt:lpstr>Legends of Athenian Past</vt:lpstr>
      <vt:lpstr>Code of Draco, 621</vt:lpstr>
      <vt:lpstr>Overview of Athenian Archons</vt:lpstr>
      <vt:lpstr>Solon’s Reforms: Background</vt:lpstr>
      <vt:lpstr>Solon’s Reforms: Background</vt:lpstr>
      <vt:lpstr>Solon’s Reforms: Background</vt:lpstr>
      <vt:lpstr>Solon’s Constitutional Reforms</vt:lpstr>
      <vt:lpstr>Solon’s Constitutional Reforms</vt:lpstr>
      <vt:lpstr>Solon’s Economic Reforms</vt:lpstr>
      <vt:lpstr>Solon’s Economic Reforms</vt:lpstr>
      <vt:lpstr>Factionalism in Solonian Athens</vt:lpstr>
      <vt:lpstr>Solonian Reforms: Conclusions</vt:lpstr>
      <vt:lpstr>Solonian Reforms: Conclusions</vt:lpstr>
      <vt:lpstr>Solonian Reforms: Conclusions</vt:lpstr>
      <vt:lpstr>Pisistratus: A Special Kind of Tyrant</vt:lpstr>
      <vt:lpstr>Pisistratus: A Special Kind of Tyrant</vt:lpstr>
      <vt:lpstr>Legacy of Pisistratus  </vt:lpstr>
      <vt:lpstr>Mystic Chords of Memory</vt:lpstr>
      <vt:lpstr>Phases of Construction in Athens </vt:lpstr>
      <vt:lpstr>Revolution in Athens, 508</vt:lpstr>
      <vt:lpstr> Herodotus on the Revolution  (5.72) </vt:lpstr>
      <vt:lpstr>Cleisthenic Athens 513-507: Political Reforms I </vt:lpstr>
      <vt:lpstr>Cleisthenic Athens 513-507: Political Reforms II </vt:lpstr>
      <vt:lpstr>Ostracism  </vt:lpstr>
      <vt:lpstr>The Pynx</vt:lpstr>
      <vt:lpstr>Model of the Pnyx </vt:lpstr>
      <vt:lpstr>PowerPoint Presentation</vt:lpstr>
      <vt:lpstr>Cleisthenic Sociopolitical Reorganization </vt:lpstr>
      <vt:lpstr>Demes of Attica</vt:lpstr>
      <vt:lpstr>Analysis of Cleisthenic Reforms</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43</cp:revision>
  <dcterms:created xsi:type="dcterms:W3CDTF">2011-09-02T05:23:59Z</dcterms:created>
  <dcterms:modified xsi:type="dcterms:W3CDTF">2011-09-16T05:18:43Z</dcterms:modified>
</cp:coreProperties>
</file>