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5"/>
  </p:notesMasterIdLst>
  <p:sldIdLst>
    <p:sldId id="256" r:id="rId2"/>
    <p:sldId id="266" r:id="rId3"/>
    <p:sldId id="257" r:id="rId4"/>
    <p:sldId id="267" r:id="rId5"/>
    <p:sldId id="258" r:id="rId6"/>
    <p:sldId id="268" r:id="rId7"/>
    <p:sldId id="277" r:id="rId8"/>
    <p:sldId id="259" r:id="rId9"/>
    <p:sldId id="280" r:id="rId10"/>
    <p:sldId id="269" r:id="rId11"/>
    <p:sldId id="279" r:id="rId12"/>
    <p:sldId id="278" r:id="rId13"/>
    <p:sldId id="260" r:id="rId14"/>
    <p:sldId id="270" r:id="rId15"/>
    <p:sldId id="282" r:id="rId16"/>
    <p:sldId id="283" r:id="rId17"/>
    <p:sldId id="281" r:id="rId18"/>
    <p:sldId id="261" r:id="rId19"/>
    <p:sldId id="271" r:id="rId20"/>
    <p:sldId id="287" r:id="rId21"/>
    <p:sldId id="286" r:id="rId22"/>
    <p:sldId id="285" r:id="rId23"/>
    <p:sldId id="284" r:id="rId24"/>
    <p:sldId id="262" r:id="rId25"/>
    <p:sldId id="295" r:id="rId26"/>
    <p:sldId id="294" r:id="rId27"/>
    <p:sldId id="291" r:id="rId28"/>
    <p:sldId id="290" r:id="rId29"/>
    <p:sldId id="289" r:id="rId30"/>
    <p:sldId id="288" r:id="rId31"/>
    <p:sldId id="263" r:id="rId32"/>
    <p:sldId id="301" r:id="rId33"/>
    <p:sldId id="302" r:id="rId34"/>
    <p:sldId id="306" r:id="rId35"/>
    <p:sldId id="305" r:id="rId36"/>
    <p:sldId id="304" r:id="rId37"/>
    <p:sldId id="303" r:id="rId38"/>
    <p:sldId id="300" r:id="rId39"/>
    <p:sldId id="264" r:id="rId40"/>
    <p:sldId id="307" r:id="rId41"/>
    <p:sldId id="265" r:id="rId42"/>
    <p:sldId id="275" r:id="rId43"/>
    <p:sldId id="30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D13E-3D4F-456A-A546-C1F420B80D37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919DC-741C-4CBA-9FE1-39F19A33B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2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 1: 1491-1607!</a:t>
            </a:r>
          </a:p>
          <a:p>
            <a:r>
              <a:rPr lang="en-US" dirty="0" smtClean="0"/>
              <a:t>1. The arrival of Europeans in the Western Hemisphere in the 15th and 16th centuries</a:t>
            </a:r>
          </a:p>
          <a:p>
            <a:r>
              <a:rPr lang="en-US" dirty="0" smtClean="0"/>
              <a:t>triggered extensive demographic and social changes on both sides of the Atlantic.!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04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http://dmshistory8.weebly.com/john-adams-presidency.html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2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 4: 1800-1848!</a:t>
            </a:r>
          </a:p>
          <a:p>
            <a:r>
              <a:rPr lang="en-US" dirty="0" smtClean="0"/>
              <a:t>8. Efforts to exploit the nation’s natural resources led to government efforts to promote free and</a:t>
            </a:r>
          </a:p>
          <a:p>
            <a:r>
              <a:rPr lang="en-US" dirty="0" smtClean="0"/>
              <a:t>forced migration of various American peoples across the continent, as well as to competing</a:t>
            </a:r>
          </a:p>
          <a:p>
            <a:r>
              <a:rPr lang="en-US" dirty="0" smtClean="0"/>
              <a:t>ideas about defining and managing labor systems, geographical boundaries, and natural</a:t>
            </a:r>
          </a:p>
          <a:p>
            <a:r>
              <a:rPr lang="en-US" dirty="0" smtClean="0"/>
              <a:t>resources.! !</a:t>
            </a:r>
          </a:p>
          <a:p>
            <a:r>
              <a:rPr lang="en-US" dirty="0" smtClean="0"/>
              <a:t>Developed by James L. Smith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https://familysearch.org/learn/wiki/en/Iowa_Emigration_and_Immigration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http://en.wikipedia.org/wiki/Chesapeake_and_Ohio_Canal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http://www.tahg.org/module_display.php?mod_id=19&amp;review=yes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http://www.celticshamrock.com/m3/3043--no-irish-need-apply-sign.html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4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12. Asian, African American, and white peoples sought new economic opportunities or religious</a:t>
            </a:r>
          </a:p>
          <a:p>
            <a:r>
              <a:rPr lang="en-US" dirty="0" smtClean="0"/>
              <a:t>refuge in the West, efforts that were boosted during and after the Civil War with the passage</a:t>
            </a:r>
          </a:p>
          <a:p>
            <a:r>
              <a:rPr lang="en-US" dirty="0" smtClean="0"/>
              <a:t>of new legislation promoting national economic development.! !</a:t>
            </a:r>
          </a:p>
          <a:p>
            <a:r>
              <a:rPr lang="en-US" dirty="0" smtClean="0"/>
              <a:t>13. As the territorial boundaries of the United States expanded and the migrant population</a:t>
            </a:r>
          </a:p>
          <a:p>
            <a:r>
              <a:rPr lang="en-US" dirty="0" smtClean="0"/>
              <a:t>increased, U.S. government interaction and conflict with Hispanics and American Indians</a:t>
            </a:r>
          </a:p>
          <a:p>
            <a:r>
              <a:rPr lang="en-US" dirty="0" smtClean="0"/>
              <a:t>increased, altering these groups’ cultures and ways of life and raising questions about their</a:t>
            </a:r>
          </a:p>
          <a:p>
            <a:r>
              <a:rPr lang="en-US" dirty="0" smtClean="0"/>
              <a:t>status and legal rights.! !</a:t>
            </a:r>
          </a:p>
          <a:p>
            <a:r>
              <a:rPr lang="en-US" dirty="0" smtClean="0"/>
              <a:t>14. Substantial numbers of new international migrants — who often lived in ethnic communities</a:t>
            </a:r>
          </a:p>
          <a:p>
            <a:r>
              <a:rPr lang="en-US" dirty="0" smtClean="0"/>
              <a:t>and retained their religion, language, and customs — entered the country prior to the Civil</a:t>
            </a:r>
          </a:p>
          <a:p>
            <a:r>
              <a:rPr lang="en-US" dirty="0" smtClean="0"/>
              <a:t>War, giving rise to a major, often violent nativist movement that was strongly anti-Catholic</a:t>
            </a:r>
          </a:p>
          <a:p>
            <a:r>
              <a:rPr lang="en-US" dirty="0" smtClean="0"/>
              <a:t>and aimed at limiting immigrants’ cultural influence and political and economic power. ! !</a:t>
            </a:r>
          </a:p>
          <a:p>
            <a:r>
              <a:rPr lang="en-US" dirty="0" smtClean="0"/>
              <a:t>15. nativism! !</a:t>
            </a:r>
          </a:p>
          <a:p>
            <a:r>
              <a:rPr lang="en-US" dirty="0" smtClean="0"/>
              <a:t>16. Know Nothings!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http://istandardproducers.com/istandard-blog/gowest/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8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http://www.latinamericanstudies.org/mexican-war-maps.htm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32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http://www.glogster.com/leidvsq/nativism/g-6l9ksko828po1m02gbrdka0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https://kyeongbin.wordpress.com/2012/08/10/out-of-class-essay-2/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50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https://www.weareoneamerica.org/blog/feb-11/thoughts-presidents-day-know-nothing-party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17. The industrial workforce expanded through migration across national borders and internal</a:t>
            </a:r>
          </a:p>
          <a:p>
            <a:r>
              <a:rPr lang="en-US" dirty="0" smtClean="0"/>
              <a:t>migration, leading to a more diverse workforce, lower wages, and an increase in child labor.! !</a:t>
            </a:r>
          </a:p>
          <a:p>
            <a:r>
              <a:rPr lang="en-US" dirty="0" smtClean="0"/>
              <a:t>18. Increased migrations from Asia and from southern and eastern Europe, as well as African</a:t>
            </a:r>
          </a:p>
          <a:p>
            <a:r>
              <a:rPr lang="en-US" dirty="0" smtClean="0"/>
              <a:t>American migrations within and out of the South, accompanied the mass movement of</a:t>
            </a:r>
          </a:p>
          <a:p>
            <a:r>
              <a:rPr lang="en-US" dirty="0" smtClean="0"/>
              <a:t>people into the nation’s cities and the rural and boomtown areas of the West. ! !</a:t>
            </a:r>
          </a:p>
          <a:p>
            <a:r>
              <a:rPr lang="en-US" dirty="0" smtClean="0"/>
              <a:t>19. Immigrants sought both to “Americanize” and to maintain their unique identities; along with</a:t>
            </a:r>
          </a:p>
          <a:p>
            <a:r>
              <a:rPr lang="en-US" dirty="0" smtClean="0"/>
              <a:t>others, such as some African Americans and women, they were able to take advantage of</a:t>
            </a:r>
          </a:p>
          <a:p>
            <a:r>
              <a:rPr lang="en-US" dirty="0" smtClean="0"/>
              <a:t>new career opportunities even in the face of widespread social prejudices.! !</a:t>
            </a:r>
          </a:p>
          <a:p>
            <a:r>
              <a:rPr lang="en-US" dirty="0" smtClean="0"/>
              <a:t>20. In a urban atmosphere where the access to power was unequally distributed, political</a:t>
            </a:r>
          </a:p>
          <a:p>
            <a:r>
              <a:rPr lang="en-US" dirty="0" smtClean="0"/>
              <a:t>machines provided social services in exchange for political support, settlement houses</a:t>
            </a:r>
          </a:p>
          <a:p>
            <a:r>
              <a:rPr lang="en-US" dirty="0" smtClean="0"/>
              <a:t>helped immigrants adapt to the new language and customs, and women’s clubs and </a:t>
            </a:r>
            <a:r>
              <a:rPr lang="en-US" dirty="0" err="1" smtClean="0"/>
              <a:t>selfhelp</a:t>
            </a:r>
            <a:endParaRPr lang="en-US" dirty="0" smtClean="0"/>
          </a:p>
          <a:p>
            <a:r>
              <a:rPr lang="en-US" dirty="0" smtClean="0"/>
              <a:t>groups targeted intellectual development and social and political reform.! !</a:t>
            </a:r>
          </a:p>
          <a:p>
            <a:r>
              <a:rPr lang="en-US" dirty="0" smtClean="0"/>
              <a:t>21. Post–Civil War migration to the American West, encouraged by economic opportunities and</a:t>
            </a:r>
          </a:p>
          <a:p>
            <a:r>
              <a:rPr lang="en-US" dirty="0" smtClean="0"/>
              <a:t>government policies, caused the federal government to violate treaties with American Indian</a:t>
            </a:r>
          </a:p>
          <a:p>
            <a:r>
              <a:rPr lang="en-US" dirty="0" smtClean="0"/>
              <a:t>22. Increasingly prominent racist and nativist theories, along with Supreme Court decisions such</a:t>
            </a:r>
          </a:p>
          <a:p>
            <a:r>
              <a:rPr lang="en-US" dirty="0" smtClean="0"/>
              <a:t>as Plessy v. Ferguson, were used to justify violence, as well as local and national policies of</a:t>
            </a:r>
          </a:p>
          <a:p>
            <a:r>
              <a:rPr lang="en-US" dirty="0" smtClean="0"/>
              <a:t>discrimination and segregation.! !</a:t>
            </a:r>
          </a:p>
          <a:p>
            <a:r>
              <a:rPr lang="en-US" dirty="0" smtClean="0"/>
              <a:t>23. Old Immigrants ! !</a:t>
            </a:r>
          </a:p>
          <a:p>
            <a:r>
              <a:rPr lang="en-US" dirty="0" smtClean="0"/>
              <a:t>24. New Immigrants ! !</a:t>
            </a:r>
          </a:p>
          <a:p>
            <a:r>
              <a:rPr lang="en-US" dirty="0" smtClean="0"/>
              <a:t>25. Ellis Island ! !</a:t>
            </a:r>
          </a:p>
          <a:p>
            <a:r>
              <a:rPr lang="en-US" dirty="0" smtClean="0"/>
              <a:t>26. assimilation ! !</a:t>
            </a:r>
          </a:p>
          <a:p>
            <a:r>
              <a:rPr lang="en-US" dirty="0" smtClean="0"/>
              <a:t>27. Chinese Exclusion Act, 1882 ! !</a:t>
            </a:r>
          </a:p>
          <a:p>
            <a:r>
              <a:rPr lang="en-US" dirty="0" smtClean="0"/>
              <a:t>28. Jane Addams!</a:t>
            </a:r>
          </a:p>
          <a:p>
            <a:endParaRPr lang="en-US" dirty="0" smtClean="0"/>
          </a:p>
          <a:p>
            <a:r>
              <a:rPr lang="en-US" dirty="0" smtClean="0"/>
              <a:t>nations in order to expand the amount of land available to settlers.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16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http://www.regentsprep.org/regents/ushisgov/themes/immigration/theories.htm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7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http://www.saylor.org/site/wp-content/uploads/2013/09/Politics-in-the-Gilded-Age-1865-1900-COMPLETE2.html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18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http://www.buzzle.com/articles/new-immigrants-vs-old-immigrants.html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35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http://www.saveellisisland.org/gallery/aerial-views-of-ellis-island/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http://atelophobia.edublogs.org/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54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http://www.allyoucanbooks.com/ebook/twenty-years-hull-house-jane-addams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4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 7: 1890-1945!</a:t>
            </a:r>
          </a:p>
          <a:p>
            <a:r>
              <a:rPr lang="en-US" dirty="0" smtClean="0"/>
              <a:t>29. In its transition from a rural, agricultural society to an urban, industrial society, the U.S.</a:t>
            </a:r>
          </a:p>
          <a:p>
            <a:r>
              <a:rPr lang="en-US" dirty="0" smtClean="0"/>
              <a:t>offered new economic opportunities for women, internal migrants, and international migrants</a:t>
            </a:r>
          </a:p>
          <a:p>
            <a:r>
              <a:rPr lang="en-US" dirty="0" smtClean="0"/>
              <a:t>who continued to flock to the United States.! !</a:t>
            </a:r>
          </a:p>
          <a:p>
            <a:r>
              <a:rPr lang="en-US" dirty="0" smtClean="0"/>
              <a:t>30. Although most African Americans remained in the South despite legalized segregation and</a:t>
            </a:r>
          </a:p>
          <a:p>
            <a:r>
              <a:rPr lang="en-US" dirty="0" smtClean="0"/>
              <a:t>racial violence, some began a “Great Migration” out of the South to pursue new economic</a:t>
            </a:r>
          </a:p>
          <a:p>
            <a:r>
              <a:rPr lang="en-US" dirty="0" smtClean="0"/>
              <a:t>opportunities offered by World War I.! !</a:t>
            </a:r>
          </a:p>
          <a:p>
            <a:r>
              <a:rPr lang="en-US" dirty="0" smtClean="0"/>
              <a:t>31. As labor strikes and racial strife disrupted society, the immediate period after World War I</a:t>
            </a:r>
          </a:p>
          <a:p>
            <a:r>
              <a:rPr lang="en-US" dirty="0" smtClean="0"/>
              <a:t>witnessed the first American “Red Scare,” which legitimized attacks on radicals and</a:t>
            </a:r>
          </a:p>
          <a:p>
            <a:r>
              <a:rPr lang="en-US" dirty="0" smtClean="0"/>
              <a:t>immigrants.! !</a:t>
            </a:r>
          </a:p>
          <a:p>
            <a:r>
              <a:rPr lang="en-US" dirty="0" smtClean="0"/>
              <a:t>32. Several acts of Congress during the 1920s established highly restrictive immigration quotas,</a:t>
            </a:r>
          </a:p>
          <a:p>
            <a:r>
              <a:rPr lang="en-US" dirty="0" smtClean="0"/>
              <a:t>while national policies continued to permit unrestricted immigration from nations in the</a:t>
            </a:r>
          </a:p>
          <a:p>
            <a:r>
              <a:rPr lang="en-US" dirty="0" smtClean="0"/>
              <a:t>Western Hemisphere, especially Mexico, in order to guarantee an inexpensive supply of</a:t>
            </a:r>
          </a:p>
          <a:p>
            <a:r>
              <a:rPr lang="en-US" dirty="0" smtClean="0"/>
              <a:t>labor.! !</a:t>
            </a:r>
          </a:p>
          <a:p>
            <a:r>
              <a:rPr lang="en-US" dirty="0" smtClean="0"/>
              <a:t>33. Technological change, modernization, and changing demographics led to increased political</a:t>
            </a:r>
          </a:p>
          <a:p>
            <a:r>
              <a:rPr lang="en-US" dirty="0" smtClean="0"/>
              <a:t>and cultural conflict on several fronts: tradition versus innovation, urban versus rural,</a:t>
            </a:r>
          </a:p>
          <a:p>
            <a:r>
              <a:rPr lang="en-US" dirty="0" smtClean="0"/>
              <a:t>fundamentalist Christianity versus scientific modernism, management versus labor, </a:t>
            </a:r>
            <a:r>
              <a:rPr lang="en-US" dirty="0" err="1" smtClean="0"/>
              <a:t>nativeborn</a:t>
            </a:r>
            <a:endParaRPr lang="en-US" dirty="0" smtClean="0"/>
          </a:p>
          <a:p>
            <a:r>
              <a:rPr lang="en-US" dirty="0" smtClean="0"/>
              <a:t>versus new immigrants, white versus black, and idealism versus disillusionment.! !</a:t>
            </a:r>
          </a:p>
          <a:p>
            <a:r>
              <a:rPr lang="en-US" dirty="0" smtClean="0"/>
              <a:t>34. Many Americans migrated during the Great Depression, often driven by economic</a:t>
            </a:r>
          </a:p>
          <a:p>
            <a:r>
              <a:rPr lang="en-US" dirty="0" smtClean="0"/>
              <a:t>difficulties, and during World Wars I and II, as a result of the need for wartime production</a:t>
            </a:r>
          </a:p>
          <a:p>
            <a:r>
              <a:rPr lang="en-US" dirty="0" smtClean="0"/>
              <a:t>labor.! !</a:t>
            </a:r>
          </a:p>
          <a:p>
            <a:r>
              <a:rPr lang="en-US" dirty="0" smtClean="0"/>
              <a:t>35. Many Mexicans, drawn to the U.S. by economic opportunities, faced ambivalent government</a:t>
            </a:r>
          </a:p>
          <a:p>
            <a:r>
              <a:rPr lang="en-US" dirty="0" smtClean="0"/>
              <a:t>policies in the 1930s and 1940s.! !</a:t>
            </a:r>
          </a:p>
          <a:p>
            <a:r>
              <a:rPr lang="en-US" dirty="0" smtClean="0"/>
              <a:t>36. Gentleman’s Agreement, 1907! !</a:t>
            </a:r>
          </a:p>
          <a:p>
            <a:endParaRPr lang="en-US" dirty="0" smtClean="0"/>
          </a:p>
          <a:p>
            <a:r>
              <a:rPr lang="en-US" dirty="0" smtClean="0"/>
              <a:t>37. Palmer Raids, 1919-1920!</a:t>
            </a:r>
          </a:p>
          <a:p>
            <a:endParaRPr lang="en-US" dirty="0" smtClean="0"/>
          </a:p>
          <a:p>
            <a:r>
              <a:rPr lang="en-US" dirty="0" smtClean="0"/>
              <a:t>38. National Origins Act, 1924 ! !</a:t>
            </a:r>
          </a:p>
          <a:p>
            <a:r>
              <a:rPr lang="en-US" dirty="0" smtClean="0"/>
              <a:t>39. Ku Klux Klan! !</a:t>
            </a:r>
          </a:p>
          <a:p>
            <a:r>
              <a:rPr lang="en-US" dirty="0" smtClean="0"/>
              <a:t>40. Sacco and Vanzetti, 1927 ! !</a:t>
            </a:r>
          </a:p>
          <a:p>
            <a:r>
              <a:rPr lang="en-US" dirty="0" smtClean="0"/>
              <a:t>41. Mexican Repatriation, 1929-1939 ! !</a:t>
            </a:r>
          </a:p>
          <a:p>
            <a:r>
              <a:rPr lang="en-US" dirty="0" smtClean="0"/>
              <a:t>42. Bracero Program, 1942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6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http://wps.ablongman.com/wps/media/objects/18/19102/thumbs/gree043.html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 2: 1607-1754!</a:t>
            </a:r>
          </a:p>
          <a:p>
            <a:r>
              <a:rPr lang="en-US" dirty="0" smtClean="0"/>
              <a:t>2. The increasing political, economic, and cultural exchanges within the “Atlantic World” had a</a:t>
            </a:r>
          </a:p>
          <a:p>
            <a:r>
              <a:rPr lang="en-US" dirty="0" smtClean="0"/>
              <a:t>profound impact on the development of colonial societies in North America.! !</a:t>
            </a:r>
          </a:p>
          <a:p>
            <a:r>
              <a:rPr lang="en-US" dirty="0" smtClean="0"/>
              <a:t>3. Great Migration of Puritans, 1630s and 1640s!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3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https://www.centerstage.org/marainey/DigitalDramaturgy/TheGreatMigration/TheGreatMigrationMap.aspx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4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http://www.amazon.com/The-Grapes-Wrath-Ricky-Gordon/dp/tracks/B00182Z7F2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http://imgkid.com/palmer-raids-and-red-scare.shtml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50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https://lansingworkerscenter.files.wordpress.com/2012/10/kkk.jpg?w=60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8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http://ziruc.deviantart.com/art/Sacco-e-Vanzetti-film-92743403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17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http://www.waukeshareads.org/index.php/2013/10/14/the-bracero-program/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29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43. Internal migrants as well as migrants from around the world sought access to the economic</a:t>
            </a:r>
          </a:p>
          <a:p>
            <a:r>
              <a:rPr lang="en-US" dirty="0" smtClean="0"/>
              <a:t>boom and other benefits of the United States, especially after the passage of new</a:t>
            </a:r>
          </a:p>
          <a:p>
            <a:r>
              <a:rPr lang="en-US" dirty="0" smtClean="0"/>
              <a:t>immigration laws in 1965. ! !</a:t>
            </a:r>
          </a:p>
          <a:p>
            <a:r>
              <a:rPr lang="en-US" dirty="0" smtClean="0"/>
              <a:t>44. McCarran-Walter Act, 1952! !</a:t>
            </a:r>
          </a:p>
          <a:p>
            <a:r>
              <a:rPr lang="en-US" dirty="0" smtClean="0"/>
              <a:t>45. Immigration and Nationality Act of 1965!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89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https://www.stormfront.org/forum/t781341/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99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46. After 1980, the political, economic, and cultural influences of the American South and West</a:t>
            </a:r>
          </a:p>
          <a:p>
            <a:r>
              <a:rPr lang="en-US" dirty="0" smtClean="0"/>
              <a:t>continued to increase as population shifted to those areas, fueled in part by a surge in</a:t>
            </a:r>
          </a:p>
          <a:p>
            <a:r>
              <a:rPr lang="en-US" dirty="0" smtClean="0"/>
              <a:t>migration from regions that had not been heavily represented in earlier migrations,</a:t>
            </a:r>
          </a:p>
          <a:p>
            <a:r>
              <a:rPr lang="en-US" dirty="0" smtClean="0"/>
              <a:t>especially Latin American and Asia. The new migrants affected U.S. culture in many ways</a:t>
            </a:r>
          </a:p>
          <a:p>
            <a:r>
              <a:rPr lang="en-US" dirty="0" smtClean="0"/>
              <a:t>and supplied the economy with an important labor force, but they also became the focus of</a:t>
            </a:r>
          </a:p>
          <a:p>
            <a:r>
              <a:rPr lang="en-US" dirty="0" smtClean="0"/>
              <a:t>intense political, economic, and cultural debates. ! !</a:t>
            </a:r>
          </a:p>
          <a:p>
            <a:r>
              <a:rPr lang="en-US" dirty="0" smtClean="0"/>
              <a:t>47. Immigration Reform and Control Act of 1986 ! !</a:t>
            </a:r>
          </a:p>
          <a:p>
            <a:r>
              <a:rPr lang="en-US" dirty="0" smtClean="0"/>
              <a:t>48. Immigration Act of 1990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8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http://aventalearning.com/courses/GEOGx-HS-A09/a/unit01/GEOG_1.B.13.html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http://imgarcade.com/1/middle-colonies-ethnic-diversity/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20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http://pixgood.com/immigration-act-of-1990.html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https://www.flickr.com/photos/neontommy/10930139005/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 3: 1754-1800!</a:t>
            </a:r>
          </a:p>
          <a:p>
            <a:r>
              <a:rPr lang="en-US" dirty="0" smtClean="0"/>
              <a:t>4. English population growth and expansion into the interior disrupted existing French-Indian</a:t>
            </a:r>
          </a:p>
          <a:p>
            <a:r>
              <a:rPr lang="en-US" dirty="0" smtClean="0"/>
              <a:t>fur trade networks and caused various Indian nations to shift alliances among competing</a:t>
            </a:r>
          </a:p>
          <a:p>
            <a:r>
              <a:rPr lang="en-US" dirty="0" smtClean="0"/>
              <a:t>European powers. ! !</a:t>
            </a:r>
          </a:p>
          <a:p>
            <a:r>
              <a:rPr lang="en-US" dirty="0" smtClean="0"/>
              <a:t>5. Migrants from within North America and around the world continued to launch new</a:t>
            </a:r>
          </a:p>
          <a:p>
            <a:r>
              <a:rPr lang="en-US" dirty="0" smtClean="0"/>
              <a:t>settlements in the West, creating new distinctive backcountry cultures and fueling social and</a:t>
            </a:r>
          </a:p>
          <a:p>
            <a:r>
              <a:rPr lang="en-US" dirty="0" smtClean="0"/>
              <a:t>ethnic tensions.! !</a:t>
            </a:r>
          </a:p>
          <a:p>
            <a:r>
              <a:rPr lang="en-US" dirty="0" smtClean="0"/>
              <a:t>6. Scots-Irish! !</a:t>
            </a:r>
          </a:p>
          <a:p>
            <a:r>
              <a:rPr lang="en-US" dirty="0" smtClean="0"/>
              <a:t>7. Alien and Sedition Acts, 1798!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3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http://www.ccis.edu/courses/HIST359mtmcinneshin1/wk05.htm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http://en.wikipedia.org/wiki/American_frontier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8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http://www.monarchbear.org/directors/roots.html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19DC-741C-4CBA-9FE1-39F19A33BE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14,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TOPIC: Immigration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5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West?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094" y="1752600"/>
            <a:ext cx="6460211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Scots – </a:t>
            </a:r>
            <a:r>
              <a:rPr lang="en-US" dirty="0" err="1" smtClean="0"/>
              <a:t>irish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825" y="1881981"/>
            <a:ext cx="3714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and sedition acts 1798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1800 – 1848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1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" y="1962944"/>
            <a:ext cx="75438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Canals and roads oh my!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750" y="2001044"/>
            <a:ext cx="49149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migrants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50" y="2701131"/>
            <a:ext cx="4457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1840s Irish immigration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57150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1844 – 1877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69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as refuge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752600"/>
            <a:ext cx="6103001" cy="48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3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THEMES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2768"/>
            <a:ext cx="4495800" cy="2008632"/>
          </a:xfrm>
        </p:spPr>
        <p:txBody>
          <a:bodyPr/>
          <a:lstStyle/>
          <a:p>
            <a:r>
              <a:rPr lang="en-US" sz="2000" b="1" dirty="0" smtClean="0">
                <a:latin typeface="Helvetica-Bold"/>
              </a:rPr>
              <a:t>Identity</a:t>
            </a:r>
            <a:endParaRPr lang="en-US" sz="2000" dirty="0">
              <a:latin typeface="Helvetica"/>
            </a:endParaRPr>
          </a:p>
          <a:p>
            <a:r>
              <a:rPr lang="en-US" dirty="0">
                <a:latin typeface="Helvetica"/>
              </a:rPr>
              <a:t>• In what ways and to what extent have gender, class, ethnic, religious, regional, and </a:t>
            </a:r>
            <a:r>
              <a:rPr lang="en-US" dirty="0" smtClean="0">
                <a:latin typeface="Helvetica"/>
              </a:rPr>
              <a:t>other group </a:t>
            </a:r>
            <a:r>
              <a:rPr lang="en-US" dirty="0">
                <a:latin typeface="Helvetica"/>
              </a:rPr>
              <a:t>identities changed in different historical eras?!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9248" cy="2366046"/>
          </a:xfrm>
        </p:spPr>
        <p:txBody>
          <a:bodyPr>
            <a:normAutofit/>
          </a:bodyPr>
          <a:lstStyle/>
          <a:p>
            <a:r>
              <a:rPr lang="en-US" dirty="0"/>
              <a:t>Politics and </a:t>
            </a:r>
            <a:r>
              <a:rPr lang="en-US" dirty="0" smtClean="0"/>
              <a:t>Power</a:t>
            </a:r>
            <a:endParaRPr lang="en-US" dirty="0"/>
          </a:p>
          <a:p>
            <a:r>
              <a:rPr lang="en-US" dirty="0"/>
              <a:t>• In what ways and to what extent have Americans agreed on or argued over the values </a:t>
            </a:r>
            <a:r>
              <a:rPr lang="en-US" dirty="0" smtClean="0"/>
              <a:t>that guide </a:t>
            </a:r>
            <a:r>
              <a:rPr lang="en-US" dirty="0"/>
              <a:t>the political system, as well as who is a part of the political process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72768"/>
            <a:ext cx="4038600" cy="2008632"/>
          </a:xfrm>
        </p:spPr>
        <p:txBody>
          <a:bodyPr/>
          <a:lstStyle/>
          <a:p>
            <a:r>
              <a:rPr lang="en-US" sz="2000" b="1" dirty="0" smtClean="0">
                <a:latin typeface="Helvetica-Bold"/>
              </a:rPr>
              <a:t>Peopling</a:t>
            </a:r>
            <a:endParaRPr lang="en-US" sz="2000" dirty="0">
              <a:latin typeface="Helvetica"/>
            </a:endParaRPr>
          </a:p>
          <a:p>
            <a:r>
              <a:rPr lang="en-US" dirty="0">
                <a:latin typeface="Helvetica"/>
              </a:rPr>
              <a:t>• </a:t>
            </a:r>
            <a:r>
              <a:rPr lang="en-US" dirty="0" smtClean="0">
                <a:latin typeface="Helvetica"/>
              </a:rPr>
              <a:t>HOW and </a:t>
            </a:r>
            <a:r>
              <a:rPr lang="en-US" dirty="0">
                <a:latin typeface="Helvetica"/>
              </a:rPr>
              <a:t>why have people have migrated to, from, and within North America? </a:t>
            </a:r>
          </a:p>
          <a:p>
            <a:r>
              <a:rPr lang="en-US" dirty="0">
                <a:latin typeface="Helvetica"/>
              </a:rPr>
              <a:t>• In what ways and to what extent have changes in migration and population patterns </a:t>
            </a:r>
            <a:r>
              <a:rPr lang="en-US" dirty="0" smtClean="0">
                <a:latin typeface="Helvetica"/>
              </a:rPr>
              <a:t>affected American </a:t>
            </a:r>
            <a:r>
              <a:rPr lang="en-US" dirty="0">
                <a:latin typeface="Helvetica"/>
              </a:rPr>
              <a:t>life?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6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Hispanic and </a:t>
            </a:r>
            <a:r>
              <a:rPr lang="en-US" dirty="0" err="1" smtClean="0"/>
              <a:t>indian</a:t>
            </a:r>
            <a:r>
              <a:rPr lang="en-US" dirty="0" smtClean="0"/>
              <a:t> populations 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755408"/>
            <a:ext cx="5715000" cy="431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22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migrants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440428"/>
            <a:ext cx="6629400" cy="505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nothings 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958531"/>
            <a:ext cx="7360122" cy="42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1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1865 – 1898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8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pot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254347"/>
            <a:ext cx="4393595" cy="499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machines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324600" cy="49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23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 new </a:t>
            </a:r>
            <a:br>
              <a:rPr lang="en-US" dirty="0" smtClean="0"/>
            </a:br>
            <a:r>
              <a:rPr lang="en-US" dirty="0" smtClean="0"/>
              <a:t>immigrants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88696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6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0418" y="1752600"/>
            <a:ext cx="43735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01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exclusion act 1882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6934200" cy="395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1491 – 1607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36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</a:t>
            </a:r>
            <a:r>
              <a:rPr lang="en-US" dirty="0" err="1" smtClean="0"/>
              <a:t>addams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30367"/>
            <a:ext cx="3438525" cy="502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4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1890 – 1945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77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to urban 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700" y="2101056"/>
            <a:ext cx="5715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8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migration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956" y="1752600"/>
            <a:ext cx="655648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3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Depression migration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53381"/>
            <a:ext cx="5072540" cy="50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9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Palmer raids 19-20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491" y="1752600"/>
            <a:ext cx="583141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 </a:t>
            </a:r>
            <a:r>
              <a:rPr lang="en-US" dirty="0" err="1" smtClean="0"/>
              <a:t>klux</a:t>
            </a:r>
            <a:r>
              <a:rPr lang="en-US" dirty="0" smtClean="0"/>
              <a:t> </a:t>
            </a:r>
            <a:r>
              <a:rPr lang="en-US" dirty="0" err="1" smtClean="0"/>
              <a:t>klan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465" y="1752600"/>
            <a:ext cx="5655469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00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Sacco and </a:t>
            </a:r>
            <a:r>
              <a:rPr lang="en-US" dirty="0" err="1" smtClean="0"/>
              <a:t>vanzetti</a:t>
            </a:r>
            <a:r>
              <a:rPr lang="en-US" dirty="0" smtClean="0"/>
              <a:t> 1927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723" y="1752600"/>
            <a:ext cx="546695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4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Bracero program 1942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057400"/>
            <a:ext cx="5927151" cy="397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9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1945 – 1980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9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changes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4450" y="2091531"/>
            <a:ext cx="59055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1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Immigration and nationality act of 1965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480" y="1752600"/>
            <a:ext cx="6503439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97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1980 – Present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5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Belt shift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950" y="2034381"/>
            <a:ext cx="5524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92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act of 1990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815306"/>
            <a:ext cx="533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1607 – 1754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5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</a:t>
            </a:r>
            <a:br>
              <a:rPr lang="en-US" dirty="0" smtClean="0"/>
            </a:br>
            <a:r>
              <a:rPr lang="en-US" dirty="0" smtClean="0"/>
              <a:t>Societies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08" y="381000"/>
            <a:ext cx="370416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9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7825" y="2272506"/>
            <a:ext cx="5238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1754 – 1800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0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and More English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5486400" cy="439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41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1631</Words>
  <Application>Microsoft Office PowerPoint</Application>
  <PresentationFormat>On-screen Show (4:3)</PresentationFormat>
  <Paragraphs>279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Helvetica</vt:lpstr>
      <vt:lpstr>Helvetica-Bold</vt:lpstr>
      <vt:lpstr>Essential</vt:lpstr>
      <vt:lpstr>APUSH REVIEW</vt:lpstr>
      <vt:lpstr>THEMES</vt:lpstr>
      <vt:lpstr>Period 1</vt:lpstr>
      <vt:lpstr>Demographic changes</vt:lpstr>
      <vt:lpstr>Period 2</vt:lpstr>
      <vt:lpstr>Colonial Societies</vt:lpstr>
      <vt:lpstr>Puritans</vt:lpstr>
      <vt:lpstr>Period 3</vt:lpstr>
      <vt:lpstr>More and More English</vt:lpstr>
      <vt:lpstr>Going West?</vt:lpstr>
      <vt:lpstr>Scots – irish </vt:lpstr>
      <vt:lpstr>Alien and sedition acts 1798</vt:lpstr>
      <vt:lpstr>Period 4</vt:lpstr>
      <vt:lpstr>Natural resources</vt:lpstr>
      <vt:lpstr>Canals and roads oh my!</vt:lpstr>
      <vt:lpstr>European migrants</vt:lpstr>
      <vt:lpstr>1840s Irish immigration</vt:lpstr>
      <vt:lpstr>Period 5</vt:lpstr>
      <vt:lpstr>West as refuge</vt:lpstr>
      <vt:lpstr>Hispanic and indian populations </vt:lpstr>
      <vt:lpstr>International migrants </vt:lpstr>
      <vt:lpstr>Nativism </vt:lpstr>
      <vt:lpstr>Know nothings </vt:lpstr>
      <vt:lpstr>Period 6</vt:lpstr>
      <vt:lpstr>Melting pot</vt:lpstr>
      <vt:lpstr>Political machines </vt:lpstr>
      <vt:lpstr>Old vs new  immigrants</vt:lpstr>
      <vt:lpstr>Ellis island</vt:lpstr>
      <vt:lpstr>Chinese exclusion act 1882</vt:lpstr>
      <vt:lpstr>Jane addams </vt:lpstr>
      <vt:lpstr>Period 7</vt:lpstr>
      <vt:lpstr>Rural to urban </vt:lpstr>
      <vt:lpstr>Great migration </vt:lpstr>
      <vt:lpstr>Great Depression migration </vt:lpstr>
      <vt:lpstr>Palmer raids 19-20</vt:lpstr>
      <vt:lpstr>Ku klux klan</vt:lpstr>
      <vt:lpstr>Sacco and vanzetti 1927</vt:lpstr>
      <vt:lpstr>Bracero program 1942</vt:lpstr>
      <vt:lpstr>Period 8</vt:lpstr>
      <vt:lpstr>Immigration and nationality act of 1965</vt:lpstr>
      <vt:lpstr>Period 9</vt:lpstr>
      <vt:lpstr>Sun Belt shift</vt:lpstr>
      <vt:lpstr>Immigration act of 1990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</dc:title>
  <dc:creator>Redhead Mom</dc:creator>
  <cp:lastModifiedBy>Daniel Lazar</cp:lastModifiedBy>
  <cp:revision>20</cp:revision>
  <dcterms:created xsi:type="dcterms:W3CDTF">2015-03-19T15:48:40Z</dcterms:created>
  <dcterms:modified xsi:type="dcterms:W3CDTF">2015-05-14T15:11:34Z</dcterms:modified>
</cp:coreProperties>
</file>